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0"/>
  </p:notesMasterIdLst>
  <p:sldIdLst>
    <p:sldId id="2147376226" r:id="rId2"/>
    <p:sldId id="2147376304" r:id="rId3"/>
    <p:sldId id="2147376301" r:id="rId4"/>
    <p:sldId id="2147376081" r:id="rId5"/>
    <p:sldId id="2147376095" r:id="rId6"/>
    <p:sldId id="2147376106" r:id="rId7"/>
    <p:sldId id="2147376224" r:id="rId8"/>
    <p:sldId id="2147376097" r:id="rId9"/>
    <p:sldId id="275" r:id="rId10"/>
    <p:sldId id="2147376098" r:id="rId11"/>
    <p:sldId id="2147376107" r:id="rId12"/>
    <p:sldId id="2147376126" r:id="rId13"/>
    <p:sldId id="2147376300" r:id="rId14"/>
    <p:sldId id="2147376128" r:id="rId15"/>
    <p:sldId id="2147376129" r:id="rId16"/>
    <p:sldId id="2147376264" r:id="rId17"/>
    <p:sldId id="2147376131" r:id="rId18"/>
    <p:sldId id="2147376108" r:id="rId19"/>
    <p:sldId id="2147376218" r:id="rId20"/>
    <p:sldId id="2147376222" r:id="rId21"/>
    <p:sldId id="2147376223" r:id="rId22"/>
    <p:sldId id="2147376109" r:id="rId23"/>
    <p:sldId id="257" r:id="rId24"/>
    <p:sldId id="2147376322" r:id="rId25"/>
    <p:sldId id="2147376104" r:id="rId26"/>
    <p:sldId id="259" r:id="rId27"/>
    <p:sldId id="260" r:id="rId28"/>
    <p:sldId id="2147376105" r:id="rId29"/>
    <p:sldId id="2147376277" r:id="rId30"/>
    <p:sldId id="2147376110" r:id="rId31"/>
    <p:sldId id="2147376111" r:id="rId32"/>
    <p:sldId id="2147376296" r:id="rId33"/>
    <p:sldId id="2147376112" r:id="rId34"/>
    <p:sldId id="2147376207" r:id="rId35"/>
    <p:sldId id="2147376208" r:id="rId36"/>
    <p:sldId id="2147376209" r:id="rId37"/>
    <p:sldId id="2147376113" r:id="rId38"/>
    <p:sldId id="434" r:id="rId39"/>
    <p:sldId id="2147376286" r:id="rId40"/>
    <p:sldId id="2147376297" r:id="rId41"/>
    <p:sldId id="2147376114" r:id="rId42"/>
    <p:sldId id="2147376321" r:id="rId43"/>
    <p:sldId id="2147376287" r:id="rId44"/>
    <p:sldId id="2147376239" r:id="rId45"/>
    <p:sldId id="2147376240" r:id="rId46"/>
    <p:sldId id="2147376241" r:id="rId47"/>
    <p:sldId id="2147376238" r:id="rId48"/>
    <p:sldId id="2147376298" r:id="rId49"/>
    <p:sldId id="2147376299" r:id="rId50"/>
    <p:sldId id="2147376115" r:id="rId51"/>
    <p:sldId id="436" r:id="rId52"/>
    <p:sldId id="438" r:id="rId53"/>
    <p:sldId id="437" r:id="rId54"/>
    <p:sldId id="2147376278" r:id="rId55"/>
    <p:sldId id="2147376116" r:id="rId56"/>
    <p:sldId id="2147376244" r:id="rId57"/>
    <p:sldId id="2147376132" r:id="rId58"/>
    <p:sldId id="2147376245" r:id="rId59"/>
    <p:sldId id="2147376133" r:id="rId60"/>
    <p:sldId id="2147376134" r:id="rId61"/>
    <p:sldId id="2147376246" r:id="rId62"/>
    <p:sldId id="2147376135" r:id="rId63"/>
    <p:sldId id="2147376247" r:id="rId64"/>
    <p:sldId id="2147376136" r:id="rId65"/>
    <p:sldId id="2147376137" r:id="rId66"/>
    <p:sldId id="264" r:id="rId67"/>
    <p:sldId id="2147376138" r:id="rId68"/>
    <p:sldId id="2147376139" r:id="rId69"/>
    <p:sldId id="2147376140" r:id="rId70"/>
    <p:sldId id="2147376141" r:id="rId71"/>
    <p:sldId id="2147376142" r:id="rId72"/>
    <p:sldId id="2147376143" r:id="rId73"/>
    <p:sldId id="2147376144" r:id="rId74"/>
    <p:sldId id="2147376145" r:id="rId75"/>
    <p:sldId id="2147376283" r:id="rId76"/>
    <p:sldId id="2147376147" r:id="rId77"/>
    <p:sldId id="2147376248" r:id="rId78"/>
    <p:sldId id="2147376148" r:id="rId79"/>
    <p:sldId id="2147376279" r:id="rId80"/>
    <p:sldId id="2147376149" r:id="rId81"/>
    <p:sldId id="2147376152" r:id="rId82"/>
    <p:sldId id="2147376249" r:id="rId83"/>
    <p:sldId id="2147376250" r:id="rId84"/>
    <p:sldId id="2147376307" r:id="rId85"/>
    <p:sldId id="2147376308" r:id="rId86"/>
    <p:sldId id="2147376309" r:id="rId87"/>
    <p:sldId id="2147376310" r:id="rId88"/>
    <p:sldId id="2147376311" r:id="rId89"/>
    <p:sldId id="2147376312" r:id="rId90"/>
    <p:sldId id="2147376280" r:id="rId91"/>
    <p:sldId id="2147376153" r:id="rId92"/>
    <p:sldId id="270" r:id="rId93"/>
    <p:sldId id="271" r:id="rId94"/>
    <p:sldId id="2147376258" r:id="rId95"/>
    <p:sldId id="2147376227" r:id="rId96"/>
    <p:sldId id="298" r:id="rId97"/>
    <p:sldId id="2147376313" r:id="rId98"/>
    <p:sldId id="2147376314" r:id="rId99"/>
    <p:sldId id="2147376315" r:id="rId100"/>
    <p:sldId id="2147376316" r:id="rId101"/>
    <p:sldId id="283" r:id="rId102"/>
    <p:sldId id="2147376231" r:id="rId103"/>
    <p:sldId id="303" r:id="rId104"/>
    <p:sldId id="305" r:id="rId105"/>
    <p:sldId id="2147376154" r:id="rId106"/>
    <p:sldId id="2147376155" r:id="rId107"/>
    <p:sldId id="280" r:id="rId108"/>
    <p:sldId id="281" r:id="rId109"/>
    <p:sldId id="2147376317" r:id="rId110"/>
    <p:sldId id="2147376319" r:id="rId111"/>
    <p:sldId id="2147376320" r:id="rId112"/>
    <p:sldId id="289" r:id="rId113"/>
    <p:sldId id="2147376261" r:id="rId114"/>
    <p:sldId id="2147376262" r:id="rId115"/>
    <p:sldId id="2147376263" r:id="rId116"/>
    <p:sldId id="2147376281" r:id="rId117"/>
    <p:sldId id="2147376285" r:id="rId118"/>
    <p:sldId id="2147376284" r:id="rId119"/>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202C07-9AF9-07B3-5B85-5AB688E08C24}" name="Anamika Das" initials="AD" userId="S::anamika.das@idorsia.com::171396d1-c42f-4395-82dc-e7309c2188e7" providerId="AD"/>
  <p188:author id="{B1ADF368-5042-E6AD-4270-56DF60E94738}" name="Redacteur" initials="Rd" userId="Redacteur" providerId="None"/>
  <p188:author id="{2C7F4273-260F-2986-BD5F-891AAA69422F}" name="Lorraine GUILLON" initials="LG" userId="S::l.guillon@nex-meded.com::5cdf2121-e2ee-4954-96de-3afd6bbf821a" providerId="AD"/>
  <p188:author id="{A954479B-144F-AB3B-0638-F0DF7E76D63D}" name="Caroline Vittoz" initials="CV" userId="S::caroline.vittoz@idorsia.com::f47e3b18-3b3c-4dfd-bc18-4a5f0aab2479" providerId="AD"/>
  <p188:author id="{F7047CC8-5A8E-A8AD-DABA-838058E536FE}" name="Frédérique DUMONT" initials="FD" userId="S::f.dumont@nex-meded.com::d679d4d1-0d93-467c-b3a1-2e80a0f5de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7D"/>
    <a:srgbClr val="274094"/>
    <a:srgbClr val="575757"/>
    <a:srgbClr val="69B0B0"/>
    <a:srgbClr val="009193"/>
    <a:srgbClr val="E84C3D"/>
    <a:srgbClr val="555555"/>
    <a:srgbClr val="5994AA"/>
    <a:srgbClr val="F3F3F3"/>
    <a:srgbClr val="8D44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4F6DAE-C678-4C8E-8ECE-0A9FBAAE5EDC}" v="9" dt="2025-12-05T15:01:53.19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p:restoredTop sz="96247" autoAdjust="0"/>
  </p:normalViewPr>
  <p:slideViewPr>
    <p:cSldViewPr snapToGrid="0">
      <p:cViewPr varScale="1">
        <p:scale>
          <a:sx n="59" d="100"/>
          <a:sy n="59" d="100"/>
        </p:scale>
        <p:origin x="920" y="52"/>
      </p:cViewPr>
      <p:guideLst/>
    </p:cSldViewPr>
  </p:slideViewPr>
  <p:notesTextViewPr>
    <p:cViewPr>
      <p:scale>
        <a:sx n="1" d="1"/>
        <a:sy n="1" d="1"/>
      </p:scale>
      <p:origin x="0" y="0"/>
    </p:cViewPr>
  </p:notesTextViewPr>
  <p:sorterViewPr>
    <p:cViewPr>
      <p:scale>
        <a:sx n="1" d="1"/>
        <a:sy n="1" d="1"/>
      </p:scale>
      <p:origin x="0" y="-501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125"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Vittoz" userId="f47e3b18-3b3c-4dfd-bc18-4a5f0aab2479" providerId="ADAL" clId="{928DD1C3-C01C-4569-8CE5-EC7D67DBD8ED}"/>
    <pc:docChg chg="custSel modSld">
      <pc:chgData name="Caroline Vittoz" userId="f47e3b18-3b3c-4dfd-bc18-4a5f0aab2479" providerId="ADAL" clId="{928DD1C3-C01C-4569-8CE5-EC7D67DBD8ED}" dt="2025-12-05T16:57:19.090" v="117" actId="6549"/>
      <pc:docMkLst>
        <pc:docMk/>
      </pc:docMkLst>
      <pc:sldChg chg="addSp delSp modSp mod">
        <pc:chgData name="Caroline Vittoz" userId="f47e3b18-3b3c-4dfd-bc18-4a5f0aab2479" providerId="ADAL" clId="{928DD1C3-C01C-4569-8CE5-EC7D67DBD8ED}" dt="2025-12-05T15:02:54.957" v="49" actId="478"/>
        <pc:sldMkLst>
          <pc:docMk/>
          <pc:sldMk cId="1676736082" sldId="2147376095"/>
        </pc:sldMkLst>
        <pc:spChg chg="del">
          <ac:chgData name="Caroline Vittoz" userId="f47e3b18-3b3c-4dfd-bc18-4a5f0aab2479" providerId="ADAL" clId="{928DD1C3-C01C-4569-8CE5-EC7D67DBD8ED}" dt="2025-12-05T15:02:54.957" v="49" actId="478"/>
          <ac:spMkLst>
            <pc:docMk/>
            <pc:sldMk cId="1676736082" sldId="2147376095"/>
            <ac:spMk id="4" creationId="{A9A5E099-F848-8CC4-93EF-C19D58600794}"/>
          </ac:spMkLst>
        </pc:spChg>
        <pc:spChg chg="mod">
          <ac:chgData name="Caroline Vittoz" userId="f47e3b18-3b3c-4dfd-bc18-4a5f0aab2479" providerId="ADAL" clId="{928DD1C3-C01C-4569-8CE5-EC7D67DBD8ED}" dt="2025-12-05T15:00:31.596" v="35"/>
          <ac:spMkLst>
            <pc:docMk/>
            <pc:sldMk cId="1676736082" sldId="2147376095"/>
            <ac:spMk id="6" creationId="{48B8A1B8-31FE-3DC3-F0CF-A34C1921631D}"/>
          </ac:spMkLst>
        </pc:spChg>
        <pc:grpChg chg="add mod">
          <ac:chgData name="Caroline Vittoz" userId="f47e3b18-3b3c-4dfd-bc18-4a5f0aab2479" providerId="ADAL" clId="{928DD1C3-C01C-4569-8CE5-EC7D67DBD8ED}" dt="2025-12-05T15:00:31.596" v="35"/>
          <ac:grpSpMkLst>
            <pc:docMk/>
            <pc:sldMk cId="1676736082" sldId="2147376095"/>
            <ac:grpSpMk id="5" creationId="{16092A69-B125-AB8C-1081-902A804A41F0}"/>
          </ac:grpSpMkLst>
        </pc:grpChg>
        <pc:picChg chg="mod">
          <ac:chgData name="Caroline Vittoz" userId="f47e3b18-3b3c-4dfd-bc18-4a5f0aab2479" providerId="ADAL" clId="{928DD1C3-C01C-4569-8CE5-EC7D67DBD8ED}" dt="2025-12-05T15:00:31.596" v="35"/>
          <ac:picMkLst>
            <pc:docMk/>
            <pc:sldMk cId="1676736082" sldId="2147376095"/>
            <ac:picMk id="7" creationId="{93897CE9-3519-74D6-4F37-211475FDE370}"/>
          </ac:picMkLst>
        </pc:picChg>
        <pc:picChg chg="mod">
          <ac:chgData name="Caroline Vittoz" userId="f47e3b18-3b3c-4dfd-bc18-4a5f0aab2479" providerId="ADAL" clId="{928DD1C3-C01C-4569-8CE5-EC7D67DBD8ED}" dt="2025-12-05T15:00:31.596" v="35"/>
          <ac:picMkLst>
            <pc:docMk/>
            <pc:sldMk cId="1676736082" sldId="2147376095"/>
            <ac:picMk id="8" creationId="{B358A5C3-7CCA-B943-09E0-003ECD108297}"/>
          </ac:picMkLst>
        </pc:picChg>
        <pc:picChg chg="del">
          <ac:chgData name="Caroline Vittoz" userId="f47e3b18-3b3c-4dfd-bc18-4a5f0aab2479" providerId="ADAL" clId="{928DD1C3-C01C-4569-8CE5-EC7D67DBD8ED}" dt="2025-12-05T15:02:52.523" v="48" actId="478"/>
          <ac:picMkLst>
            <pc:docMk/>
            <pc:sldMk cId="1676736082" sldId="2147376095"/>
            <ac:picMk id="12" creationId="{D0300165-D7D5-CAD3-0B0B-DAA165618195}"/>
          </ac:picMkLst>
        </pc:picChg>
      </pc:sldChg>
      <pc:sldChg chg="addSp delSp modSp mod">
        <pc:chgData name="Caroline Vittoz" userId="f47e3b18-3b3c-4dfd-bc18-4a5f0aab2479" providerId="ADAL" clId="{928DD1C3-C01C-4569-8CE5-EC7D67DBD8ED}" dt="2025-12-05T15:02:35.950" v="47" actId="478"/>
        <pc:sldMkLst>
          <pc:docMk/>
          <pc:sldMk cId="4093394898" sldId="2147376110"/>
        </pc:sldMkLst>
        <pc:spChg chg="del">
          <ac:chgData name="Caroline Vittoz" userId="f47e3b18-3b3c-4dfd-bc18-4a5f0aab2479" providerId="ADAL" clId="{928DD1C3-C01C-4569-8CE5-EC7D67DBD8ED}" dt="2025-12-05T15:02:35.950" v="47" actId="478"/>
          <ac:spMkLst>
            <pc:docMk/>
            <pc:sldMk cId="4093394898" sldId="2147376110"/>
            <ac:spMk id="4" creationId="{DC2A3FB2-A5DB-6D3D-4711-A559545DB39C}"/>
          </ac:spMkLst>
        </pc:spChg>
        <pc:spChg chg="mod">
          <ac:chgData name="Caroline Vittoz" userId="f47e3b18-3b3c-4dfd-bc18-4a5f0aab2479" providerId="ADAL" clId="{928DD1C3-C01C-4569-8CE5-EC7D67DBD8ED}" dt="2025-12-05T15:00:53.550" v="36"/>
          <ac:spMkLst>
            <pc:docMk/>
            <pc:sldMk cId="4093394898" sldId="2147376110"/>
            <ac:spMk id="6" creationId="{A367ABED-2921-324F-FFC0-6F2807C5FE7F}"/>
          </ac:spMkLst>
        </pc:spChg>
        <pc:grpChg chg="add mod">
          <ac:chgData name="Caroline Vittoz" userId="f47e3b18-3b3c-4dfd-bc18-4a5f0aab2479" providerId="ADAL" clId="{928DD1C3-C01C-4569-8CE5-EC7D67DBD8ED}" dt="2025-12-05T15:00:53.550" v="36"/>
          <ac:grpSpMkLst>
            <pc:docMk/>
            <pc:sldMk cId="4093394898" sldId="2147376110"/>
            <ac:grpSpMk id="5" creationId="{4D71E98F-1F3D-D614-92CE-E273CB400E34}"/>
          </ac:grpSpMkLst>
        </pc:grpChg>
        <pc:picChg chg="mod">
          <ac:chgData name="Caroline Vittoz" userId="f47e3b18-3b3c-4dfd-bc18-4a5f0aab2479" providerId="ADAL" clId="{928DD1C3-C01C-4569-8CE5-EC7D67DBD8ED}" dt="2025-12-05T15:00:53.550" v="36"/>
          <ac:picMkLst>
            <pc:docMk/>
            <pc:sldMk cId="4093394898" sldId="2147376110"/>
            <ac:picMk id="7" creationId="{BFEA8925-20CB-BF37-E438-D91C1BD4CC6A}"/>
          </ac:picMkLst>
        </pc:picChg>
        <pc:picChg chg="del">
          <ac:chgData name="Caroline Vittoz" userId="f47e3b18-3b3c-4dfd-bc18-4a5f0aab2479" providerId="ADAL" clId="{928DD1C3-C01C-4569-8CE5-EC7D67DBD8ED}" dt="2025-12-05T15:02:34.395" v="46" actId="478"/>
          <ac:picMkLst>
            <pc:docMk/>
            <pc:sldMk cId="4093394898" sldId="2147376110"/>
            <ac:picMk id="8" creationId="{4396D57C-9B37-A9F4-018E-FAD5F2C05A8A}"/>
          </ac:picMkLst>
        </pc:picChg>
        <pc:picChg chg="mod">
          <ac:chgData name="Caroline Vittoz" userId="f47e3b18-3b3c-4dfd-bc18-4a5f0aab2479" providerId="ADAL" clId="{928DD1C3-C01C-4569-8CE5-EC7D67DBD8ED}" dt="2025-12-05T15:00:53.550" v="36"/>
          <ac:picMkLst>
            <pc:docMk/>
            <pc:sldMk cId="4093394898" sldId="2147376110"/>
            <ac:picMk id="9" creationId="{25D5AF69-044F-F78E-8367-816844326B2E}"/>
          </ac:picMkLst>
        </pc:picChg>
      </pc:sldChg>
      <pc:sldChg chg="addSp delSp modSp mod">
        <pc:chgData name="Caroline Vittoz" userId="f47e3b18-3b3c-4dfd-bc18-4a5f0aab2479" providerId="ADAL" clId="{928DD1C3-C01C-4569-8CE5-EC7D67DBD8ED}" dt="2025-12-05T15:02:15.828" v="45" actId="478"/>
        <pc:sldMkLst>
          <pc:docMk/>
          <pc:sldMk cId="1735470369" sldId="2147376116"/>
        </pc:sldMkLst>
        <pc:spChg chg="del mod">
          <ac:chgData name="Caroline Vittoz" userId="f47e3b18-3b3c-4dfd-bc18-4a5f0aab2479" providerId="ADAL" clId="{928DD1C3-C01C-4569-8CE5-EC7D67DBD8ED}" dt="2025-12-05T15:02:15.828" v="45" actId="478"/>
          <ac:spMkLst>
            <pc:docMk/>
            <pc:sldMk cId="1735470369" sldId="2147376116"/>
            <ac:spMk id="4" creationId="{BA2A2362-4928-6058-4FC9-141488F78341}"/>
          </ac:spMkLst>
        </pc:spChg>
        <pc:spChg chg="mod">
          <ac:chgData name="Caroline Vittoz" userId="f47e3b18-3b3c-4dfd-bc18-4a5f0aab2479" providerId="ADAL" clId="{928DD1C3-C01C-4569-8CE5-EC7D67DBD8ED}" dt="2025-12-05T15:01:09.167" v="37"/>
          <ac:spMkLst>
            <pc:docMk/>
            <pc:sldMk cId="1735470369" sldId="2147376116"/>
            <ac:spMk id="6" creationId="{7F286B22-08AC-FAE6-E89D-70BEF0316E44}"/>
          </ac:spMkLst>
        </pc:spChg>
        <pc:grpChg chg="add mod">
          <ac:chgData name="Caroline Vittoz" userId="f47e3b18-3b3c-4dfd-bc18-4a5f0aab2479" providerId="ADAL" clId="{928DD1C3-C01C-4569-8CE5-EC7D67DBD8ED}" dt="2025-12-05T15:01:09.167" v="37"/>
          <ac:grpSpMkLst>
            <pc:docMk/>
            <pc:sldMk cId="1735470369" sldId="2147376116"/>
            <ac:grpSpMk id="5" creationId="{4882FAF9-86A0-D9C5-BCE0-1505CB5A2556}"/>
          </ac:grpSpMkLst>
        </pc:grpChg>
        <pc:picChg chg="mod">
          <ac:chgData name="Caroline Vittoz" userId="f47e3b18-3b3c-4dfd-bc18-4a5f0aab2479" providerId="ADAL" clId="{928DD1C3-C01C-4569-8CE5-EC7D67DBD8ED}" dt="2025-12-05T15:01:09.167" v="37"/>
          <ac:picMkLst>
            <pc:docMk/>
            <pc:sldMk cId="1735470369" sldId="2147376116"/>
            <ac:picMk id="7" creationId="{AC0311C7-3E2E-774E-F7CB-ECC6D8EA445E}"/>
          </ac:picMkLst>
        </pc:picChg>
        <pc:picChg chg="del">
          <ac:chgData name="Caroline Vittoz" userId="f47e3b18-3b3c-4dfd-bc18-4a5f0aab2479" providerId="ADAL" clId="{928DD1C3-C01C-4569-8CE5-EC7D67DBD8ED}" dt="2025-12-05T15:02:12.617" v="43" actId="478"/>
          <ac:picMkLst>
            <pc:docMk/>
            <pc:sldMk cId="1735470369" sldId="2147376116"/>
            <ac:picMk id="8" creationId="{C2251950-14DF-EACC-5580-9D730BBF66FB}"/>
          </ac:picMkLst>
        </pc:picChg>
        <pc:picChg chg="mod">
          <ac:chgData name="Caroline Vittoz" userId="f47e3b18-3b3c-4dfd-bc18-4a5f0aab2479" providerId="ADAL" clId="{928DD1C3-C01C-4569-8CE5-EC7D67DBD8ED}" dt="2025-12-05T15:01:09.167" v="37"/>
          <ac:picMkLst>
            <pc:docMk/>
            <pc:sldMk cId="1735470369" sldId="2147376116"/>
            <ac:picMk id="9" creationId="{F13CBE76-A025-B155-DC0C-243CFE8FF458}"/>
          </ac:picMkLst>
        </pc:picChg>
      </pc:sldChg>
      <pc:sldChg chg="addSp delSp modSp mod">
        <pc:chgData name="Caroline Vittoz" userId="f47e3b18-3b3c-4dfd-bc18-4a5f0aab2479" providerId="ADAL" clId="{928DD1C3-C01C-4569-8CE5-EC7D67DBD8ED}" dt="2025-12-05T15:01:31.938" v="41" actId="478"/>
        <pc:sldMkLst>
          <pc:docMk/>
          <pc:sldMk cId="777828419" sldId="2147376149"/>
        </pc:sldMkLst>
        <pc:spChg chg="del mod">
          <ac:chgData name="Caroline Vittoz" userId="f47e3b18-3b3c-4dfd-bc18-4a5f0aab2479" providerId="ADAL" clId="{928DD1C3-C01C-4569-8CE5-EC7D67DBD8ED}" dt="2025-12-05T15:01:31.938" v="41" actId="478"/>
          <ac:spMkLst>
            <pc:docMk/>
            <pc:sldMk cId="777828419" sldId="2147376149"/>
            <ac:spMk id="4" creationId="{4AA6BEDE-3930-E5D2-3931-D2115B72B065}"/>
          </ac:spMkLst>
        </pc:spChg>
        <pc:spChg chg="mod">
          <ac:chgData name="Caroline Vittoz" userId="f47e3b18-3b3c-4dfd-bc18-4a5f0aab2479" providerId="ADAL" clId="{928DD1C3-C01C-4569-8CE5-EC7D67DBD8ED}" dt="2025-12-05T15:01:25.527" v="38"/>
          <ac:spMkLst>
            <pc:docMk/>
            <pc:sldMk cId="777828419" sldId="2147376149"/>
            <ac:spMk id="6" creationId="{3D366234-008C-6CF0-F598-2F9745699ABA}"/>
          </ac:spMkLst>
        </pc:spChg>
        <pc:grpChg chg="add mod">
          <ac:chgData name="Caroline Vittoz" userId="f47e3b18-3b3c-4dfd-bc18-4a5f0aab2479" providerId="ADAL" clId="{928DD1C3-C01C-4569-8CE5-EC7D67DBD8ED}" dt="2025-12-05T15:01:25.527" v="38"/>
          <ac:grpSpMkLst>
            <pc:docMk/>
            <pc:sldMk cId="777828419" sldId="2147376149"/>
            <ac:grpSpMk id="5" creationId="{D5E25CAC-6518-4738-387C-7DF865F165E0}"/>
          </ac:grpSpMkLst>
        </pc:grpChg>
        <pc:picChg chg="mod">
          <ac:chgData name="Caroline Vittoz" userId="f47e3b18-3b3c-4dfd-bc18-4a5f0aab2479" providerId="ADAL" clId="{928DD1C3-C01C-4569-8CE5-EC7D67DBD8ED}" dt="2025-12-05T15:01:25.527" v="38"/>
          <ac:picMkLst>
            <pc:docMk/>
            <pc:sldMk cId="777828419" sldId="2147376149"/>
            <ac:picMk id="7" creationId="{D93FD141-9EFB-64FB-B401-06B911854B3C}"/>
          </ac:picMkLst>
        </pc:picChg>
        <pc:picChg chg="del">
          <ac:chgData name="Caroline Vittoz" userId="f47e3b18-3b3c-4dfd-bc18-4a5f0aab2479" providerId="ADAL" clId="{928DD1C3-C01C-4569-8CE5-EC7D67DBD8ED}" dt="2025-12-05T15:01:28.533" v="39" actId="478"/>
          <ac:picMkLst>
            <pc:docMk/>
            <pc:sldMk cId="777828419" sldId="2147376149"/>
            <ac:picMk id="8" creationId="{DA409379-9046-22D7-DE76-484E43B81DC4}"/>
          </ac:picMkLst>
        </pc:picChg>
        <pc:picChg chg="mod">
          <ac:chgData name="Caroline Vittoz" userId="f47e3b18-3b3c-4dfd-bc18-4a5f0aab2479" providerId="ADAL" clId="{928DD1C3-C01C-4569-8CE5-EC7D67DBD8ED}" dt="2025-12-05T15:01:25.527" v="38"/>
          <ac:picMkLst>
            <pc:docMk/>
            <pc:sldMk cId="777828419" sldId="2147376149"/>
            <ac:picMk id="9" creationId="{67490BC5-F122-F18A-BFD8-5F76353B94A5}"/>
          </ac:picMkLst>
        </pc:picChg>
      </pc:sldChg>
      <pc:sldChg chg="addSp delSp modSp mod">
        <pc:chgData name="Caroline Vittoz" userId="f47e3b18-3b3c-4dfd-bc18-4a5f0aab2479" providerId="ADAL" clId="{928DD1C3-C01C-4569-8CE5-EC7D67DBD8ED}" dt="2025-12-05T15:03:02.499" v="51" actId="478"/>
        <pc:sldMkLst>
          <pc:docMk/>
          <pc:sldMk cId="2698513747" sldId="2147376226"/>
        </pc:sldMkLst>
        <pc:spChg chg="del">
          <ac:chgData name="Caroline Vittoz" userId="f47e3b18-3b3c-4dfd-bc18-4a5f0aab2479" providerId="ADAL" clId="{928DD1C3-C01C-4569-8CE5-EC7D67DBD8ED}" dt="2025-12-05T15:03:02.499" v="51" actId="478"/>
          <ac:spMkLst>
            <pc:docMk/>
            <pc:sldMk cId="2698513747" sldId="2147376226"/>
            <ac:spMk id="4" creationId="{E13A2196-E398-231B-3924-D871B8D526B5}"/>
          </ac:spMkLst>
        </pc:spChg>
        <pc:spChg chg="mod topLvl">
          <ac:chgData name="Caroline Vittoz" userId="f47e3b18-3b3c-4dfd-bc18-4a5f0aab2479" providerId="ADAL" clId="{928DD1C3-C01C-4569-8CE5-EC7D67DBD8ED}" dt="2025-12-05T15:00:16.805" v="33" actId="164"/>
          <ac:spMkLst>
            <pc:docMk/>
            <pc:sldMk cId="2698513747" sldId="2147376226"/>
            <ac:spMk id="5" creationId="{99718170-FA4A-A2BC-4039-69695D350F70}"/>
          </ac:spMkLst>
        </pc:spChg>
        <pc:grpChg chg="add del mod">
          <ac:chgData name="Caroline Vittoz" userId="f47e3b18-3b3c-4dfd-bc18-4a5f0aab2479" providerId="ADAL" clId="{928DD1C3-C01C-4569-8CE5-EC7D67DBD8ED}" dt="2025-12-05T14:58:39.487" v="3" actId="165"/>
          <ac:grpSpMkLst>
            <pc:docMk/>
            <pc:sldMk cId="2698513747" sldId="2147376226"/>
            <ac:grpSpMk id="2" creationId="{F1392815-7D45-2B40-0526-394BBEC040F7}"/>
          </ac:grpSpMkLst>
        </pc:grpChg>
        <pc:grpChg chg="add mod">
          <ac:chgData name="Caroline Vittoz" userId="f47e3b18-3b3c-4dfd-bc18-4a5f0aab2479" providerId="ADAL" clId="{928DD1C3-C01C-4569-8CE5-EC7D67DBD8ED}" dt="2025-12-05T15:00:16.805" v="33" actId="164"/>
          <ac:grpSpMkLst>
            <pc:docMk/>
            <pc:sldMk cId="2698513747" sldId="2147376226"/>
            <ac:grpSpMk id="9" creationId="{070975BC-DDE2-0C45-24B7-DD1BB6AAEEE1}"/>
          </ac:grpSpMkLst>
        </pc:grpChg>
        <pc:picChg chg="mod topLvl">
          <ac:chgData name="Caroline Vittoz" userId="f47e3b18-3b3c-4dfd-bc18-4a5f0aab2479" providerId="ADAL" clId="{928DD1C3-C01C-4569-8CE5-EC7D67DBD8ED}" dt="2025-12-05T15:00:16.805" v="33" actId="164"/>
          <ac:picMkLst>
            <pc:docMk/>
            <pc:sldMk cId="2698513747" sldId="2147376226"/>
            <ac:picMk id="6" creationId="{42428063-6877-83D1-07D1-E5475A937FEF}"/>
          </ac:picMkLst>
        </pc:picChg>
        <pc:picChg chg="mod topLvl">
          <ac:chgData name="Caroline Vittoz" userId="f47e3b18-3b3c-4dfd-bc18-4a5f0aab2479" providerId="ADAL" clId="{928DD1C3-C01C-4569-8CE5-EC7D67DBD8ED}" dt="2025-12-05T15:00:16.805" v="33" actId="164"/>
          <ac:picMkLst>
            <pc:docMk/>
            <pc:sldMk cId="2698513747" sldId="2147376226"/>
            <ac:picMk id="8" creationId="{560D16A1-12E8-6E00-62A2-965BE84A7B64}"/>
          </ac:picMkLst>
        </pc:picChg>
        <pc:picChg chg="del">
          <ac:chgData name="Caroline Vittoz" userId="f47e3b18-3b3c-4dfd-bc18-4a5f0aab2479" providerId="ADAL" clId="{928DD1C3-C01C-4569-8CE5-EC7D67DBD8ED}" dt="2025-12-05T15:03:00.363" v="50" actId="478"/>
          <ac:picMkLst>
            <pc:docMk/>
            <pc:sldMk cId="2698513747" sldId="2147376226"/>
            <ac:picMk id="11" creationId="{20D7883F-CF31-615E-AB18-112D076010A2}"/>
          </ac:picMkLst>
        </pc:picChg>
      </pc:sldChg>
      <pc:sldChg chg="addSp modSp">
        <pc:chgData name="Caroline Vittoz" userId="f47e3b18-3b3c-4dfd-bc18-4a5f0aab2479" providerId="ADAL" clId="{928DD1C3-C01C-4569-8CE5-EC7D67DBD8ED}" dt="2025-12-05T15:01:53.199" v="42"/>
        <pc:sldMkLst>
          <pc:docMk/>
          <pc:sldMk cId="267955915" sldId="2147376285"/>
        </pc:sldMkLst>
        <pc:spChg chg="mod">
          <ac:chgData name="Caroline Vittoz" userId="f47e3b18-3b3c-4dfd-bc18-4a5f0aab2479" providerId="ADAL" clId="{928DD1C3-C01C-4569-8CE5-EC7D67DBD8ED}" dt="2025-12-05T15:01:53.199" v="42"/>
          <ac:spMkLst>
            <pc:docMk/>
            <pc:sldMk cId="267955915" sldId="2147376285"/>
            <ac:spMk id="4" creationId="{A98CD7B4-120C-196D-C73D-6D106C594800}"/>
          </ac:spMkLst>
        </pc:spChg>
        <pc:grpChg chg="add mod">
          <ac:chgData name="Caroline Vittoz" userId="f47e3b18-3b3c-4dfd-bc18-4a5f0aab2479" providerId="ADAL" clId="{928DD1C3-C01C-4569-8CE5-EC7D67DBD8ED}" dt="2025-12-05T15:01:53.199" v="42"/>
          <ac:grpSpMkLst>
            <pc:docMk/>
            <pc:sldMk cId="267955915" sldId="2147376285"/>
            <ac:grpSpMk id="3" creationId="{58C2BDEF-4BA7-5D0C-C0B0-D69D3F135069}"/>
          </ac:grpSpMkLst>
        </pc:grpChg>
        <pc:picChg chg="mod">
          <ac:chgData name="Caroline Vittoz" userId="f47e3b18-3b3c-4dfd-bc18-4a5f0aab2479" providerId="ADAL" clId="{928DD1C3-C01C-4569-8CE5-EC7D67DBD8ED}" dt="2025-12-05T15:01:53.199" v="42"/>
          <ac:picMkLst>
            <pc:docMk/>
            <pc:sldMk cId="267955915" sldId="2147376285"/>
            <ac:picMk id="5" creationId="{0FE3BD06-2C37-7790-552B-FCAD36453220}"/>
          </ac:picMkLst>
        </pc:picChg>
        <pc:picChg chg="mod">
          <ac:chgData name="Caroline Vittoz" userId="f47e3b18-3b3c-4dfd-bc18-4a5f0aab2479" providerId="ADAL" clId="{928DD1C3-C01C-4569-8CE5-EC7D67DBD8ED}" dt="2025-12-05T15:01:53.199" v="42"/>
          <ac:picMkLst>
            <pc:docMk/>
            <pc:sldMk cId="267955915" sldId="2147376285"/>
            <ac:picMk id="6" creationId="{2C3D9393-BE86-423A-11AD-D3A9514A93DE}"/>
          </ac:picMkLst>
        </pc:picChg>
      </pc:sldChg>
      <pc:sldChg chg="modSp mod">
        <pc:chgData name="Caroline Vittoz" userId="f47e3b18-3b3c-4dfd-bc18-4a5f0aab2479" providerId="ADAL" clId="{928DD1C3-C01C-4569-8CE5-EC7D67DBD8ED}" dt="2025-12-05T16:57:19.090" v="117" actId="6549"/>
        <pc:sldMkLst>
          <pc:docMk/>
          <pc:sldMk cId="2107101829" sldId="2147376301"/>
        </pc:sldMkLst>
        <pc:spChg chg="mod">
          <ac:chgData name="Caroline Vittoz" userId="f47e3b18-3b3c-4dfd-bc18-4a5f0aab2479" providerId="ADAL" clId="{928DD1C3-C01C-4569-8CE5-EC7D67DBD8ED}" dt="2025-12-05T16:57:19.090" v="117" actId="6549"/>
          <ac:spMkLst>
            <pc:docMk/>
            <pc:sldMk cId="2107101829" sldId="2147376301"/>
            <ac:spMk id="6" creationId="{49C13226-8CBB-03D5-4915-22667C15C4A7}"/>
          </ac:spMkLst>
        </pc:spChg>
      </pc:sldChg>
      <pc:sldChg chg="addSp modSp mod">
        <pc:chgData name="Caroline Vittoz" userId="f47e3b18-3b3c-4dfd-bc18-4a5f0aab2479" providerId="ADAL" clId="{928DD1C3-C01C-4569-8CE5-EC7D67DBD8ED}" dt="2025-12-05T15:03:16.021" v="60" actId="20577"/>
        <pc:sldMkLst>
          <pc:docMk/>
          <pc:sldMk cId="278806813" sldId="2147376304"/>
        </pc:sldMkLst>
        <pc:spChg chg="mod">
          <ac:chgData name="Caroline Vittoz" userId="f47e3b18-3b3c-4dfd-bc18-4a5f0aab2479" providerId="ADAL" clId="{928DD1C3-C01C-4569-8CE5-EC7D67DBD8ED}" dt="2025-12-05T15:00:22.611" v="34"/>
          <ac:spMkLst>
            <pc:docMk/>
            <pc:sldMk cId="278806813" sldId="2147376304"/>
            <ac:spMk id="3" creationId="{CD2E0CCE-D9C4-98BE-26B0-2A8DD815D294}"/>
          </ac:spMkLst>
        </pc:spChg>
        <pc:spChg chg="mod">
          <ac:chgData name="Caroline Vittoz" userId="f47e3b18-3b3c-4dfd-bc18-4a5f0aab2479" providerId="ADAL" clId="{928DD1C3-C01C-4569-8CE5-EC7D67DBD8ED}" dt="2025-12-05T15:03:16.021" v="60" actId="20577"/>
          <ac:spMkLst>
            <pc:docMk/>
            <pc:sldMk cId="278806813" sldId="2147376304"/>
            <ac:spMk id="5" creationId="{3BC933F7-7799-14F3-23A1-9C85F52BBFFD}"/>
          </ac:spMkLst>
        </pc:spChg>
        <pc:grpChg chg="add mod">
          <ac:chgData name="Caroline Vittoz" userId="f47e3b18-3b3c-4dfd-bc18-4a5f0aab2479" providerId="ADAL" clId="{928DD1C3-C01C-4569-8CE5-EC7D67DBD8ED}" dt="2025-12-05T15:00:22.611" v="34"/>
          <ac:grpSpMkLst>
            <pc:docMk/>
            <pc:sldMk cId="278806813" sldId="2147376304"/>
            <ac:grpSpMk id="2" creationId="{B7E2B759-DE9F-AC32-F034-9865E63AAEDF}"/>
          </ac:grpSpMkLst>
        </pc:grpChg>
        <pc:picChg chg="mod">
          <ac:chgData name="Caroline Vittoz" userId="f47e3b18-3b3c-4dfd-bc18-4a5f0aab2479" providerId="ADAL" clId="{928DD1C3-C01C-4569-8CE5-EC7D67DBD8ED}" dt="2025-12-05T15:00:22.611" v="34"/>
          <ac:picMkLst>
            <pc:docMk/>
            <pc:sldMk cId="278806813" sldId="2147376304"/>
            <ac:picMk id="6" creationId="{6CCC24BE-72E6-A669-88CD-7F8D25C115EF}"/>
          </ac:picMkLst>
        </pc:picChg>
        <pc:picChg chg="mod">
          <ac:chgData name="Caroline Vittoz" userId="f47e3b18-3b3c-4dfd-bc18-4a5f0aab2479" providerId="ADAL" clId="{928DD1C3-C01C-4569-8CE5-EC7D67DBD8ED}" dt="2025-12-05T15:00:22.611" v="34"/>
          <ac:picMkLst>
            <pc:docMk/>
            <pc:sldMk cId="278806813" sldId="2147376304"/>
            <ac:picMk id="7" creationId="{516AA2EC-4404-0F61-874B-CEF1BFA3B9B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37D6A8-9272-480E-A507-566F9F7AD9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26C4E45-ABB6-4CA2-830C-CCB399FCB9A4}">
      <dgm:prSet custT="1"/>
      <dgm:spPr/>
      <dgm:t>
        <a:bodyPr/>
        <a:lstStyle/>
        <a:p>
          <a:pPr>
            <a:lnSpc>
              <a:spcPct val="100000"/>
            </a:lnSpc>
          </a:pPr>
          <a:r>
            <a:rPr lang="fr-FR" sz="1400" b="1">
              <a:solidFill>
                <a:srgbClr val="575757"/>
              </a:solidFill>
              <a:latin typeface="Arial" charset="0"/>
              <a:cs typeface="Arial" charset="0"/>
            </a:rPr>
            <a:t>Répare la fatigue musculaire</a:t>
          </a:r>
          <a:endParaRPr lang="en-US" sz="1400" b="1">
            <a:solidFill>
              <a:srgbClr val="575757"/>
            </a:solidFill>
          </a:endParaRPr>
        </a:p>
      </dgm:t>
    </dgm:pt>
    <dgm:pt modelId="{6713C7A9-0FCB-4E8B-906C-47341B7FC5EF}" type="parTrans" cxnId="{F4351CF5-6468-4B83-BB0F-5EB663D889C1}">
      <dgm:prSet/>
      <dgm:spPr/>
      <dgm:t>
        <a:bodyPr/>
        <a:lstStyle/>
        <a:p>
          <a:endParaRPr lang="en-US" sz="1400" b="1">
            <a:solidFill>
              <a:srgbClr val="575757"/>
            </a:solidFill>
          </a:endParaRPr>
        </a:p>
      </dgm:t>
    </dgm:pt>
    <dgm:pt modelId="{74BD5651-35D7-4EA5-A229-EDE730F2466C}" type="sibTrans" cxnId="{F4351CF5-6468-4B83-BB0F-5EB663D889C1}">
      <dgm:prSet/>
      <dgm:spPr/>
      <dgm:t>
        <a:bodyPr/>
        <a:lstStyle/>
        <a:p>
          <a:pPr>
            <a:lnSpc>
              <a:spcPct val="100000"/>
            </a:lnSpc>
          </a:pPr>
          <a:endParaRPr lang="en-US" sz="1400" b="1">
            <a:solidFill>
              <a:srgbClr val="575757"/>
            </a:solidFill>
          </a:endParaRPr>
        </a:p>
      </dgm:t>
    </dgm:pt>
    <dgm:pt modelId="{610F2E33-E31E-4392-BE58-1DEC738B4BBB}">
      <dgm:prSet custT="1"/>
      <dgm:spPr/>
      <dgm:t>
        <a:bodyPr/>
        <a:lstStyle/>
        <a:p>
          <a:pPr>
            <a:lnSpc>
              <a:spcPct val="100000"/>
            </a:lnSpc>
            <a:spcAft>
              <a:spcPts val="0"/>
            </a:spcAft>
          </a:pPr>
          <a:r>
            <a:rPr lang="fr-FR" sz="1400" b="1">
              <a:solidFill>
                <a:srgbClr val="575757"/>
              </a:solidFill>
              <a:latin typeface="Arial" charset="0"/>
              <a:cs typeface="Arial" charset="0"/>
            </a:rPr>
            <a:t>Permet </a:t>
          </a:r>
        </a:p>
        <a:p>
          <a:pPr>
            <a:lnSpc>
              <a:spcPct val="100000"/>
            </a:lnSpc>
            <a:spcAft>
              <a:spcPts val="0"/>
            </a:spcAft>
          </a:pPr>
          <a:r>
            <a:rPr lang="fr-FR" sz="1400" b="1">
              <a:solidFill>
                <a:srgbClr val="575757"/>
              </a:solidFill>
              <a:latin typeface="Arial" charset="0"/>
              <a:cs typeface="Arial" charset="0"/>
            </a:rPr>
            <a:t>de maintenir </a:t>
          </a:r>
        </a:p>
        <a:p>
          <a:pPr>
            <a:lnSpc>
              <a:spcPct val="100000"/>
            </a:lnSpc>
            <a:spcAft>
              <a:spcPts val="0"/>
            </a:spcAft>
          </a:pPr>
          <a:r>
            <a:rPr lang="fr-FR" sz="1400" b="1">
              <a:solidFill>
                <a:srgbClr val="575757"/>
              </a:solidFill>
              <a:latin typeface="Arial" charset="0"/>
              <a:cs typeface="Arial" charset="0"/>
            </a:rPr>
            <a:t>la température interne</a:t>
          </a:r>
          <a:endParaRPr lang="en-US" sz="1400" b="1">
            <a:solidFill>
              <a:srgbClr val="575757"/>
            </a:solidFill>
          </a:endParaRPr>
        </a:p>
      </dgm:t>
    </dgm:pt>
    <dgm:pt modelId="{83C6B81B-65F1-4BEB-BD61-5E71A0D8812B}" type="parTrans" cxnId="{37BA2AD5-7DCD-4C0B-96AC-D0BDB6633C97}">
      <dgm:prSet/>
      <dgm:spPr/>
      <dgm:t>
        <a:bodyPr/>
        <a:lstStyle/>
        <a:p>
          <a:endParaRPr lang="en-US" sz="1400" b="1">
            <a:solidFill>
              <a:srgbClr val="575757"/>
            </a:solidFill>
          </a:endParaRPr>
        </a:p>
      </dgm:t>
    </dgm:pt>
    <dgm:pt modelId="{65835933-09A4-42EC-818D-48AB481B6E43}" type="sibTrans" cxnId="{37BA2AD5-7DCD-4C0B-96AC-D0BDB6633C97}">
      <dgm:prSet/>
      <dgm:spPr/>
      <dgm:t>
        <a:bodyPr/>
        <a:lstStyle/>
        <a:p>
          <a:pPr>
            <a:lnSpc>
              <a:spcPct val="100000"/>
            </a:lnSpc>
          </a:pPr>
          <a:endParaRPr lang="en-US" sz="1400" b="1">
            <a:solidFill>
              <a:srgbClr val="575757"/>
            </a:solidFill>
          </a:endParaRPr>
        </a:p>
      </dgm:t>
    </dgm:pt>
    <dgm:pt modelId="{FB50C6E8-85BA-4F53-95A9-651971E4A3E7}">
      <dgm:prSet custT="1"/>
      <dgm:spPr/>
      <dgm:t>
        <a:bodyPr/>
        <a:lstStyle/>
        <a:p>
          <a:pPr>
            <a:lnSpc>
              <a:spcPct val="100000"/>
            </a:lnSpc>
            <a:spcAft>
              <a:spcPts val="0"/>
            </a:spcAft>
          </a:pPr>
          <a:r>
            <a:rPr lang="fr-FR" sz="1400" b="1">
              <a:solidFill>
                <a:srgbClr val="575757"/>
              </a:solidFill>
              <a:latin typeface="Arial" charset="0"/>
              <a:cs typeface="Arial" charset="0"/>
            </a:rPr>
            <a:t>Protège contre </a:t>
          </a:r>
        </a:p>
        <a:p>
          <a:pPr>
            <a:lnSpc>
              <a:spcPct val="100000"/>
            </a:lnSpc>
            <a:spcAft>
              <a:spcPts val="0"/>
            </a:spcAft>
          </a:pPr>
          <a:r>
            <a:rPr lang="fr-FR" sz="1400" b="1">
              <a:solidFill>
                <a:srgbClr val="575757"/>
              </a:solidFill>
              <a:latin typeface="Arial" charset="0"/>
              <a:cs typeface="Arial" charset="0"/>
            </a:rPr>
            <a:t>les infections</a:t>
          </a:r>
          <a:endParaRPr lang="en-US" sz="1400" b="1">
            <a:solidFill>
              <a:srgbClr val="575757"/>
            </a:solidFill>
          </a:endParaRPr>
        </a:p>
      </dgm:t>
    </dgm:pt>
    <dgm:pt modelId="{86BFE9A0-646F-4F8F-92AF-7769F59007C8}" type="parTrans" cxnId="{9B04639A-C14D-4CF3-94AC-6342251AEB6A}">
      <dgm:prSet/>
      <dgm:spPr/>
      <dgm:t>
        <a:bodyPr/>
        <a:lstStyle/>
        <a:p>
          <a:endParaRPr lang="en-US" sz="1400" b="1">
            <a:solidFill>
              <a:srgbClr val="575757"/>
            </a:solidFill>
          </a:endParaRPr>
        </a:p>
      </dgm:t>
    </dgm:pt>
    <dgm:pt modelId="{71EA7BE2-FD5A-43F3-AEF6-90A88456C220}" type="sibTrans" cxnId="{9B04639A-C14D-4CF3-94AC-6342251AEB6A}">
      <dgm:prSet/>
      <dgm:spPr/>
      <dgm:t>
        <a:bodyPr/>
        <a:lstStyle/>
        <a:p>
          <a:pPr>
            <a:lnSpc>
              <a:spcPct val="100000"/>
            </a:lnSpc>
          </a:pPr>
          <a:endParaRPr lang="en-US" sz="1400" b="1">
            <a:solidFill>
              <a:srgbClr val="575757"/>
            </a:solidFill>
          </a:endParaRPr>
        </a:p>
      </dgm:t>
    </dgm:pt>
    <dgm:pt modelId="{C7B81AFE-2520-4427-A8F1-ECCBFFF3D7CD}">
      <dgm:prSet custT="1"/>
      <dgm:spPr/>
      <dgm:t>
        <a:bodyPr/>
        <a:lstStyle/>
        <a:p>
          <a:pPr>
            <a:lnSpc>
              <a:spcPct val="100000"/>
            </a:lnSpc>
            <a:spcAft>
              <a:spcPts val="0"/>
            </a:spcAft>
          </a:pPr>
          <a:r>
            <a:rPr lang="fr-FR" sz="1400" b="1">
              <a:solidFill>
                <a:srgbClr val="575757"/>
              </a:solidFill>
              <a:latin typeface="Arial" charset="0"/>
              <a:cs typeface="Arial" charset="0"/>
            </a:rPr>
            <a:t>Permet </a:t>
          </a:r>
        </a:p>
        <a:p>
          <a:pPr>
            <a:lnSpc>
              <a:spcPct val="100000"/>
            </a:lnSpc>
            <a:spcAft>
              <a:spcPts val="0"/>
            </a:spcAft>
          </a:pPr>
          <a:r>
            <a:rPr lang="fr-FR" sz="1400" b="1">
              <a:solidFill>
                <a:srgbClr val="575757"/>
              </a:solidFill>
              <a:latin typeface="Arial" charset="0"/>
              <a:cs typeface="Arial" charset="0"/>
            </a:rPr>
            <a:t>la croissance</a:t>
          </a:r>
          <a:endParaRPr lang="en-US" sz="1400" b="1">
            <a:solidFill>
              <a:srgbClr val="575757"/>
            </a:solidFill>
          </a:endParaRPr>
        </a:p>
      </dgm:t>
    </dgm:pt>
    <dgm:pt modelId="{03D30642-BDD6-4D24-9183-3CCE5E13D8A5}" type="parTrans" cxnId="{2A6F2247-D6AE-4193-9C80-DC250F49F558}">
      <dgm:prSet/>
      <dgm:spPr/>
      <dgm:t>
        <a:bodyPr/>
        <a:lstStyle/>
        <a:p>
          <a:endParaRPr lang="en-US" sz="1400" b="1">
            <a:solidFill>
              <a:srgbClr val="575757"/>
            </a:solidFill>
          </a:endParaRPr>
        </a:p>
      </dgm:t>
    </dgm:pt>
    <dgm:pt modelId="{509DC3E8-9DD1-4F63-9883-8503EF3C8BFF}" type="sibTrans" cxnId="{2A6F2247-D6AE-4193-9C80-DC250F49F558}">
      <dgm:prSet/>
      <dgm:spPr/>
      <dgm:t>
        <a:bodyPr/>
        <a:lstStyle/>
        <a:p>
          <a:pPr>
            <a:lnSpc>
              <a:spcPct val="100000"/>
            </a:lnSpc>
          </a:pPr>
          <a:endParaRPr lang="en-US" sz="1400" b="1">
            <a:solidFill>
              <a:srgbClr val="575757"/>
            </a:solidFill>
          </a:endParaRPr>
        </a:p>
      </dgm:t>
    </dgm:pt>
    <dgm:pt modelId="{F7DF1C6F-66F0-4A90-A5BC-F42A2F6E2FAC}">
      <dgm:prSet custT="1"/>
      <dgm:spPr/>
      <dgm:t>
        <a:bodyPr/>
        <a:lstStyle/>
        <a:p>
          <a:pPr>
            <a:lnSpc>
              <a:spcPct val="100000"/>
            </a:lnSpc>
            <a:spcAft>
              <a:spcPts val="0"/>
            </a:spcAft>
          </a:pPr>
          <a:r>
            <a:rPr lang="fr-FR" sz="1400" b="1">
              <a:solidFill>
                <a:srgbClr val="575757"/>
              </a:solidFill>
              <a:latin typeface="Arial" charset="0"/>
              <a:cs typeface="Arial" charset="0"/>
            </a:rPr>
            <a:t>Améliore </a:t>
          </a:r>
        </a:p>
        <a:p>
          <a:pPr>
            <a:lnSpc>
              <a:spcPct val="100000"/>
            </a:lnSpc>
            <a:spcAft>
              <a:spcPts val="0"/>
            </a:spcAft>
          </a:pPr>
          <a:r>
            <a:rPr lang="fr-FR" sz="1400" b="1">
              <a:solidFill>
                <a:srgbClr val="575757"/>
              </a:solidFill>
              <a:latin typeface="Arial" charset="0"/>
              <a:cs typeface="Arial" charset="0"/>
            </a:rPr>
            <a:t>la mémoire, </a:t>
          </a:r>
        </a:p>
        <a:p>
          <a:pPr>
            <a:lnSpc>
              <a:spcPct val="100000"/>
            </a:lnSpc>
            <a:spcAft>
              <a:spcPts val="0"/>
            </a:spcAft>
          </a:pPr>
          <a:r>
            <a:rPr lang="fr-FR" sz="1400" b="1">
              <a:solidFill>
                <a:srgbClr val="575757"/>
              </a:solidFill>
              <a:latin typeface="Arial" charset="0"/>
              <a:cs typeface="Arial" charset="0"/>
            </a:rPr>
            <a:t>la cognition</a:t>
          </a:r>
          <a:endParaRPr lang="en-US" sz="1400" b="1">
            <a:solidFill>
              <a:srgbClr val="575757"/>
            </a:solidFill>
          </a:endParaRPr>
        </a:p>
      </dgm:t>
    </dgm:pt>
    <dgm:pt modelId="{A42C8564-5F7E-45E2-B41F-0A3A7C54EC3E}" type="parTrans" cxnId="{CA56334D-3077-4A19-A3D2-B1BB9B54969F}">
      <dgm:prSet/>
      <dgm:spPr/>
      <dgm:t>
        <a:bodyPr/>
        <a:lstStyle/>
        <a:p>
          <a:endParaRPr lang="en-US" sz="1400" b="1">
            <a:solidFill>
              <a:srgbClr val="575757"/>
            </a:solidFill>
          </a:endParaRPr>
        </a:p>
      </dgm:t>
    </dgm:pt>
    <dgm:pt modelId="{45B9585F-13B9-4DA0-9C94-61CEBA5766E0}" type="sibTrans" cxnId="{CA56334D-3077-4A19-A3D2-B1BB9B54969F}">
      <dgm:prSet/>
      <dgm:spPr/>
      <dgm:t>
        <a:bodyPr/>
        <a:lstStyle/>
        <a:p>
          <a:endParaRPr lang="en-US" sz="1400" b="1">
            <a:solidFill>
              <a:srgbClr val="575757"/>
            </a:solidFill>
          </a:endParaRPr>
        </a:p>
      </dgm:t>
    </dgm:pt>
    <dgm:pt modelId="{892F52CF-08A7-294C-A791-2D8BF1D3874A}" type="pres">
      <dgm:prSet presAssocID="{A737D6A8-9272-480E-A507-566F9F7AD990}" presName="hierChild1" presStyleCnt="0">
        <dgm:presLayoutVars>
          <dgm:chPref val="1"/>
          <dgm:dir/>
          <dgm:animOne val="branch"/>
          <dgm:animLvl val="lvl"/>
          <dgm:resizeHandles/>
        </dgm:presLayoutVars>
      </dgm:prSet>
      <dgm:spPr/>
    </dgm:pt>
    <dgm:pt modelId="{3DC9ABEF-02E5-1943-B2E5-CA6F0591F585}" type="pres">
      <dgm:prSet presAssocID="{226C4E45-ABB6-4CA2-830C-CCB399FCB9A4}" presName="hierRoot1" presStyleCnt="0"/>
      <dgm:spPr/>
    </dgm:pt>
    <dgm:pt modelId="{9369CDF9-647A-CD40-863A-C17C38AA20DC}" type="pres">
      <dgm:prSet presAssocID="{226C4E45-ABB6-4CA2-830C-CCB399FCB9A4}" presName="composite" presStyleCnt="0"/>
      <dgm:spPr/>
    </dgm:pt>
    <dgm:pt modelId="{9491657B-F9B4-1844-BDAD-B8324ABA7191}" type="pres">
      <dgm:prSet presAssocID="{226C4E45-ABB6-4CA2-830C-CCB399FCB9A4}" presName="background" presStyleLbl="node0" presStyleIdx="0" presStyleCnt="5"/>
      <dgm:spPr>
        <a:solidFill>
          <a:srgbClr val="E5007D"/>
        </a:solidFill>
      </dgm:spPr>
    </dgm:pt>
    <dgm:pt modelId="{3DB0A7AE-6E7F-564F-931F-8660DB758F3B}" type="pres">
      <dgm:prSet presAssocID="{226C4E45-ABB6-4CA2-830C-CCB399FCB9A4}" presName="text" presStyleLbl="fgAcc0" presStyleIdx="0" presStyleCnt="5">
        <dgm:presLayoutVars>
          <dgm:chPref val="3"/>
        </dgm:presLayoutVars>
      </dgm:prSet>
      <dgm:spPr/>
    </dgm:pt>
    <dgm:pt modelId="{6AC2F78E-A32B-EF47-829C-AC00A85B9CD6}" type="pres">
      <dgm:prSet presAssocID="{226C4E45-ABB6-4CA2-830C-CCB399FCB9A4}" presName="hierChild2" presStyleCnt="0"/>
      <dgm:spPr/>
    </dgm:pt>
    <dgm:pt modelId="{3BE72CEF-DD33-B949-95D6-0FF5B594C0EC}" type="pres">
      <dgm:prSet presAssocID="{610F2E33-E31E-4392-BE58-1DEC738B4BBB}" presName="hierRoot1" presStyleCnt="0"/>
      <dgm:spPr/>
    </dgm:pt>
    <dgm:pt modelId="{B01499D4-63E5-894F-ABF6-16B4ECE37B74}" type="pres">
      <dgm:prSet presAssocID="{610F2E33-E31E-4392-BE58-1DEC738B4BBB}" presName="composite" presStyleCnt="0"/>
      <dgm:spPr/>
    </dgm:pt>
    <dgm:pt modelId="{7BFD3384-254B-6B46-A204-67057ECA0AD4}" type="pres">
      <dgm:prSet presAssocID="{610F2E33-E31E-4392-BE58-1DEC738B4BBB}" presName="background" presStyleLbl="node0" presStyleIdx="1" presStyleCnt="5"/>
      <dgm:spPr>
        <a:solidFill>
          <a:srgbClr val="E5007D"/>
        </a:solidFill>
      </dgm:spPr>
    </dgm:pt>
    <dgm:pt modelId="{69EB061E-4AC0-C344-B612-DAD3F7CB75EC}" type="pres">
      <dgm:prSet presAssocID="{610F2E33-E31E-4392-BE58-1DEC738B4BBB}" presName="text" presStyleLbl="fgAcc0" presStyleIdx="1" presStyleCnt="5">
        <dgm:presLayoutVars>
          <dgm:chPref val="3"/>
        </dgm:presLayoutVars>
      </dgm:prSet>
      <dgm:spPr/>
    </dgm:pt>
    <dgm:pt modelId="{3C01957C-A9A4-D741-B3D1-FF3677E4DD96}" type="pres">
      <dgm:prSet presAssocID="{610F2E33-E31E-4392-BE58-1DEC738B4BBB}" presName="hierChild2" presStyleCnt="0"/>
      <dgm:spPr/>
    </dgm:pt>
    <dgm:pt modelId="{149768DE-72F0-0D42-B10A-43F2618EC650}" type="pres">
      <dgm:prSet presAssocID="{FB50C6E8-85BA-4F53-95A9-651971E4A3E7}" presName="hierRoot1" presStyleCnt="0"/>
      <dgm:spPr/>
    </dgm:pt>
    <dgm:pt modelId="{018F8992-D969-F549-A130-59951B1D0A7A}" type="pres">
      <dgm:prSet presAssocID="{FB50C6E8-85BA-4F53-95A9-651971E4A3E7}" presName="composite" presStyleCnt="0"/>
      <dgm:spPr/>
    </dgm:pt>
    <dgm:pt modelId="{0921998D-4940-624E-BB46-EC0E15FA28CA}" type="pres">
      <dgm:prSet presAssocID="{FB50C6E8-85BA-4F53-95A9-651971E4A3E7}" presName="background" presStyleLbl="node0" presStyleIdx="2" presStyleCnt="5"/>
      <dgm:spPr>
        <a:solidFill>
          <a:srgbClr val="E5007D"/>
        </a:solidFill>
      </dgm:spPr>
    </dgm:pt>
    <dgm:pt modelId="{C8B23A1A-CBFC-4540-8B87-517A22CF53F9}" type="pres">
      <dgm:prSet presAssocID="{FB50C6E8-85BA-4F53-95A9-651971E4A3E7}" presName="text" presStyleLbl="fgAcc0" presStyleIdx="2" presStyleCnt="5">
        <dgm:presLayoutVars>
          <dgm:chPref val="3"/>
        </dgm:presLayoutVars>
      </dgm:prSet>
      <dgm:spPr/>
    </dgm:pt>
    <dgm:pt modelId="{04C2DC7A-2C5D-5B4C-AD9E-F6E541CA67A9}" type="pres">
      <dgm:prSet presAssocID="{FB50C6E8-85BA-4F53-95A9-651971E4A3E7}" presName="hierChild2" presStyleCnt="0"/>
      <dgm:spPr/>
    </dgm:pt>
    <dgm:pt modelId="{501DE978-9958-BC42-B6EE-5F322ACF6096}" type="pres">
      <dgm:prSet presAssocID="{C7B81AFE-2520-4427-A8F1-ECCBFFF3D7CD}" presName="hierRoot1" presStyleCnt="0"/>
      <dgm:spPr/>
    </dgm:pt>
    <dgm:pt modelId="{3C55FC95-11E4-A44B-8474-98F97A46F29B}" type="pres">
      <dgm:prSet presAssocID="{C7B81AFE-2520-4427-A8F1-ECCBFFF3D7CD}" presName="composite" presStyleCnt="0"/>
      <dgm:spPr/>
    </dgm:pt>
    <dgm:pt modelId="{F7CB11B7-D457-9649-BD17-960A74618E54}" type="pres">
      <dgm:prSet presAssocID="{C7B81AFE-2520-4427-A8F1-ECCBFFF3D7CD}" presName="background" presStyleLbl="node0" presStyleIdx="3" presStyleCnt="5"/>
      <dgm:spPr>
        <a:solidFill>
          <a:srgbClr val="E5007D"/>
        </a:solidFill>
      </dgm:spPr>
    </dgm:pt>
    <dgm:pt modelId="{CCEFA8CB-FA8D-EF46-A453-4FDB2623AC97}" type="pres">
      <dgm:prSet presAssocID="{C7B81AFE-2520-4427-A8F1-ECCBFFF3D7CD}" presName="text" presStyleLbl="fgAcc0" presStyleIdx="3" presStyleCnt="5">
        <dgm:presLayoutVars>
          <dgm:chPref val="3"/>
        </dgm:presLayoutVars>
      </dgm:prSet>
      <dgm:spPr/>
    </dgm:pt>
    <dgm:pt modelId="{57C0105F-C6C4-D247-9B0A-587D1A5EC276}" type="pres">
      <dgm:prSet presAssocID="{C7B81AFE-2520-4427-A8F1-ECCBFFF3D7CD}" presName="hierChild2" presStyleCnt="0"/>
      <dgm:spPr/>
    </dgm:pt>
    <dgm:pt modelId="{420B45B5-A7DC-294D-A531-B01FDC241BFD}" type="pres">
      <dgm:prSet presAssocID="{F7DF1C6F-66F0-4A90-A5BC-F42A2F6E2FAC}" presName="hierRoot1" presStyleCnt="0"/>
      <dgm:spPr/>
    </dgm:pt>
    <dgm:pt modelId="{169F1B18-059D-1C4D-980F-137DD9C8A988}" type="pres">
      <dgm:prSet presAssocID="{F7DF1C6F-66F0-4A90-A5BC-F42A2F6E2FAC}" presName="composite" presStyleCnt="0"/>
      <dgm:spPr/>
    </dgm:pt>
    <dgm:pt modelId="{D3E1E7D0-07BD-214A-B1E1-FB14736F3DEF}" type="pres">
      <dgm:prSet presAssocID="{F7DF1C6F-66F0-4A90-A5BC-F42A2F6E2FAC}" presName="background" presStyleLbl="node0" presStyleIdx="4" presStyleCnt="5"/>
      <dgm:spPr>
        <a:solidFill>
          <a:srgbClr val="E5007D"/>
        </a:solidFill>
      </dgm:spPr>
    </dgm:pt>
    <dgm:pt modelId="{296C7525-779F-9F48-A09D-F3F7138A11C3}" type="pres">
      <dgm:prSet presAssocID="{F7DF1C6F-66F0-4A90-A5BC-F42A2F6E2FAC}" presName="text" presStyleLbl="fgAcc0" presStyleIdx="4" presStyleCnt="5">
        <dgm:presLayoutVars>
          <dgm:chPref val="3"/>
        </dgm:presLayoutVars>
      </dgm:prSet>
      <dgm:spPr/>
    </dgm:pt>
    <dgm:pt modelId="{E485B1E9-864B-CA47-8CEC-04D331835C1B}" type="pres">
      <dgm:prSet presAssocID="{F7DF1C6F-66F0-4A90-A5BC-F42A2F6E2FAC}" presName="hierChild2" presStyleCnt="0"/>
      <dgm:spPr/>
    </dgm:pt>
  </dgm:ptLst>
  <dgm:cxnLst>
    <dgm:cxn modelId="{399A4914-33F1-4A46-B2F7-E841F7D9145B}" type="presOf" srcId="{F7DF1C6F-66F0-4A90-A5BC-F42A2F6E2FAC}" destId="{296C7525-779F-9F48-A09D-F3F7138A11C3}" srcOrd="0" destOrd="0" presId="urn:microsoft.com/office/officeart/2005/8/layout/hierarchy1"/>
    <dgm:cxn modelId="{F64FF025-530B-B945-A44F-B40930D93431}" type="presOf" srcId="{610F2E33-E31E-4392-BE58-1DEC738B4BBB}" destId="{69EB061E-4AC0-C344-B612-DAD3F7CB75EC}" srcOrd="0" destOrd="0" presId="urn:microsoft.com/office/officeart/2005/8/layout/hierarchy1"/>
    <dgm:cxn modelId="{2A6F2247-D6AE-4193-9C80-DC250F49F558}" srcId="{A737D6A8-9272-480E-A507-566F9F7AD990}" destId="{C7B81AFE-2520-4427-A8F1-ECCBFFF3D7CD}" srcOrd="3" destOrd="0" parTransId="{03D30642-BDD6-4D24-9183-3CCE5E13D8A5}" sibTransId="{509DC3E8-9DD1-4F63-9883-8503EF3C8BFF}"/>
    <dgm:cxn modelId="{CA56334D-3077-4A19-A3D2-B1BB9B54969F}" srcId="{A737D6A8-9272-480E-A507-566F9F7AD990}" destId="{F7DF1C6F-66F0-4A90-A5BC-F42A2F6E2FAC}" srcOrd="4" destOrd="0" parTransId="{A42C8564-5F7E-45E2-B41F-0A3A7C54EC3E}" sibTransId="{45B9585F-13B9-4DA0-9C94-61CEBA5766E0}"/>
    <dgm:cxn modelId="{ABAE3581-586A-C640-97B2-A47752C54BFC}" type="presOf" srcId="{C7B81AFE-2520-4427-A8F1-ECCBFFF3D7CD}" destId="{CCEFA8CB-FA8D-EF46-A453-4FDB2623AC97}" srcOrd="0" destOrd="0" presId="urn:microsoft.com/office/officeart/2005/8/layout/hierarchy1"/>
    <dgm:cxn modelId="{9B04639A-C14D-4CF3-94AC-6342251AEB6A}" srcId="{A737D6A8-9272-480E-A507-566F9F7AD990}" destId="{FB50C6E8-85BA-4F53-95A9-651971E4A3E7}" srcOrd="2" destOrd="0" parTransId="{86BFE9A0-646F-4F8F-92AF-7769F59007C8}" sibTransId="{71EA7BE2-FD5A-43F3-AEF6-90A88456C220}"/>
    <dgm:cxn modelId="{34C6419E-61EB-BD41-8BBB-8EC5ECFE6419}" type="presOf" srcId="{FB50C6E8-85BA-4F53-95A9-651971E4A3E7}" destId="{C8B23A1A-CBFC-4540-8B87-517A22CF53F9}" srcOrd="0" destOrd="0" presId="urn:microsoft.com/office/officeart/2005/8/layout/hierarchy1"/>
    <dgm:cxn modelId="{C355A1B9-FA5C-5549-8D59-B1D71AA4C840}" type="presOf" srcId="{226C4E45-ABB6-4CA2-830C-CCB399FCB9A4}" destId="{3DB0A7AE-6E7F-564F-931F-8660DB758F3B}" srcOrd="0" destOrd="0" presId="urn:microsoft.com/office/officeart/2005/8/layout/hierarchy1"/>
    <dgm:cxn modelId="{56C068CB-E57D-7D48-B1F4-6D7FE8B7F89E}" type="presOf" srcId="{A737D6A8-9272-480E-A507-566F9F7AD990}" destId="{892F52CF-08A7-294C-A791-2D8BF1D3874A}" srcOrd="0" destOrd="0" presId="urn:microsoft.com/office/officeart/2005/8/layout/hierarchy1"/>
    <dgm:cxn modelId="{37BA2AD5-7DCD-4C0B-96AC-D0BDB6633C97}" srcId="{A737D6A8-9272-480E-A507-566F9F7AD990}" destId="{610F2E33-E31E-4392-BE58-1DEC738B4BBB}" srcOrd="1" destOrd="0" parTransId="{83C6B81B-65F1-4BEB-BD61-5E71A0D8812B}" sibTransId="{65835933-09A4-42EC-818D-48AB481B6E43}"/>
    <dgm:cxn modelId="{F4351CF5-6468-4B83-BB0F-5EB663D889C1}" srcId="{A737D6A8-9272-480E-A507-566F9F7AD990}" destId="{226C4E45-ABB6-4CA2-830C-CCB399FCB9A4}" srcOrd="0" destOrd="0" parTransId="{6713C7A9-0FCB-4E8B-906C-47341B7FC5EF}" sibTransId="{74BD5651-35D7-4EA5-A229-EDE730F2466C}"/>
    <dgm:cxn modelId="{A208432A-FE1B-DE49-A5DF-0E95C9385622}" type="presParOf" srcId="{892F52CF-08A7-294C-A791-2D8BF1D3874A}" destId="{3DC9ABEF-02E5-1943-B2E5-CA6F0591F585}" srcOrd="0" destOrd="0" presId="urn:microsoft.com/office/officeart/2005/8/layout/hierarchy1"/>
    <dgm:cxn modelId="{010D3852-5307-D345-9D83-76753F94C12F}" type="presParOf" srcId="{3DC9ABEF-02E5-1943-B2E5-CA6F0591F585}" destId="{9369CDF9-647A-CD40-863A-C17C38AA20DC}" srcOrd="0" destOrd="0" presId="urn:microsoft.com/office/officeart/2005/8/layout/hierarchy1"/>
    <dgm:cxn modelId="{C650DC37-679E-394D-99F9-CA61A13D218E}" type="presParOf" srcId="{9369CDF9-647A-CD40-863A-C17C38AA20DC}" destId="{9491657B-F9B4-1844-BDAD-B8324ABA7191}" srcOrd="0" destOrd="0" presId="urn:microsoft.com/office/officeart/2005/8/layout/hierarchy1"/>
    <dgm:cxn modelId="{00BE2C6E-0B7A-3744-B40E-E06DC309839F}" type="presParOf" srcId="{9369CDF9-647A-CD40-863A-C17C38AA20DC}" destId="{3DB0A7AE-6E7F-564F-931F-8660DB758F3B}" srcOrd="1" destOrd="0" presId="urn:microsoft.com/office/officeart/2005/8/layout/hierarchy1"/>
    <dgm:cxn modelId="{BF35786A-A15C-1145-AE2F-71C641632549}" type="presParOf" srcId="{3DC9ABEF-02E5-1943-B2E5-CA6F0591F585}" destId="{6AC2F78E-A32B-EF47-829C-AC00A85B9CD6}" srcOrd="1" destOrd="0" presId="urn:microsoft.com/office/officeart/2005/8/layout/hierarchy1"/>
    <dgm:cxn modelId="{597B6F11-2E9E-CE42-8618-0A3710C131DB}" type="presParOf" srcId="{892F52CF-08A7-294C-A791-2D8BF1D3874A}" destId="{3BE72CEF-DD33-B949-95D6-0FF5B594C0EC}" srcOrd="1" destOrd="0" presId="urn:microsoft.com/office/officeart/2005/8/layout/hierarchy1"/>
    <dgm:cxn modelId="{9A3DF1FF-FA7D-3640-8A6E-462BA155DAFF}" type="presParOf" srcId="{3BE72CEF-DD33-B949-95D6-0FF5B594C0EC}" destId="{B01499D4-63E5-894F-ABF6-16B4ECE37B74}" srcOrd="0" destOrd="0" presId="urn:microsoft.com/office/officeart/2005/8/layout/hierarchy1"/>
    <dgm:cxn modelId="{7EC15E89-E819-D146-8962-C86CC5E92984}" type="presParOf" srcId="{B01499D4-63E5-894F-ABF6-16B4ECE37B74}" destId="{7BFD3384-254B-6B46-A204-67057ECA0AD4}" srcOrd="0" destOrd="0" presId="urn:microsoft.com/office/officeart/2005/8/layout/hierarchy1"/>
    <dgm:cxn modelId="{922D3195-C81D-B849-84C4-7FDC703DC31E}" type="presParOf" srcId="{B01499D4-63E5-894F-ABF6-16B4ECE37B74}" destId="{69EB061E-4AC0-C344-B612-DAD3F7CB75EC}" srcOrd="1" destOrd="0" presId="urn:microsoft.com/office/officeart/2005/8/layout/hierarchy1"/>
    <dgm:cxn modelId="{6AAD4CA8-E520-6842-A134-AB4A3A1E9776}" type="presParOf" srcId="{3BE72CEF-DD33-B949-95D6-0FF5B594C0EC}" destId="{3C01957C-A9A4-D741-B3D1-FF3677E4DD96}" srcOrd="1" destOrd="0" presId="urn:microsoft.com/office/officeart/2005/8/layout/hierarchy1"/>
    <dgm:cxn modelId="{9880CB3E-B801-1041-9E02-5EC842FCA1DC}" type="presParOf" srcId="{892F52CF-08A7-294C-A791-2D8BF1D3874A}" destId="{149768DE-72F0-0D42-B10A-43F2618EC650}" srcOrd="2" destOrd="0" presId="urn:microsoft.com/office/officeart/2005/8/layout/hierarchy1"/>
    <dgm:cxn modelId="{33C87444-BDE8-D447-89EB-69E9F915F83B}" type="presParOf" srcId="{149768DE-72F0-0D42-B10A-43F2618EC650}" destId="{018F8992-D969-F549-A130-59951B1D0A7A}" srcOrd="0" destOrd="0" presId="urn:microsoft.com/office/officeart/2005/8/layout/hierarchy1"/>
    <dgm:cxn modelId="{AD1E2DC1-8501-D348-BE54-51B407FCF607}" type="presParOf" srcId="{018F8992-D969-F549-A130-59951B1D0A7A}" destId="{0921998D-4940-624E-BB46-EC0E15FA28CA}" srcOrd="0" destOrd="0" presId="urn:microsoft.com/office/officeart/2005/8/layout/hierarchy1"/>
    <dgm:cxn modelId="{40E1666F-0358-BD4D-B3F1-DFA475918D16}" type="presParOf" srcId="{018F8992-D969-F549-A130-59951B1D0A7A}" destId="{C8B23A1A-CBFC-4540-8B87-517A22CF53F9}" srcOrd="1" destOrd="0" presId="urn:microsoft.com/office/officeart/2005/8/layout/hierarchy1"/>
    <dgm:cxn modelId="{A76F9ADF-D350-B140-BCC2-3800F1B247EE}" type="presParOf" srcId="{149768DE-72F0-0D42-B10A-43F2618EC650}" destId="{04C2DC7A-2C5D-5B4C-AD9E-F6E541CA67A9}" srcOrd="1" destOrd="0" presId="urn:microsoft.com/office/officeart/2005/8/layout/hierarchy1"/>
    <dgm:cxn modelId="{E49AD888-91DA-6347-BA2F-17496017EBAF}" type="presParOf" srcId="{892F52CF-08A7-294C-A791-2D8BF1D3874A}" destId="{501DE978-9958-BC42-B6EE-5F322ACF6096}" srcOrd="3" destOrd="0" presId="urn:microsoft.com/office/officeart/2005/8/layout/hierarchy1"/>
    <dgm:cxn modelId="{1EA5C741-846F-E04E-9A00-B65861097EE3}" type="presParOf" srcId="{501DE978-9958-BC42-B6EE-5F322ACF6096}" destId="{3C55FC95-11E4-A44B-8474-98F97A46F29B}" srcOrd="0" destOrd="0" presId="urn:microsoft.com/office/officeart/2005/8/layout/hierarchy1"/>
    <dgm:cxn modelId="{2B24DAA8-3E58-C04E-B361-05FC21C58C13}" type="presParOf" srcId="{3C55FC95-11E4-A44B-8474-98F97A46F29B}" destId="{F7CB11B7-D457-9649-BD17-960A74618E54}" srcOrd="0" destOrd="0" presId="urn:microsoft.com/office/officeart/2005/8/layout/hierarchy1"/>
    <dgm:cxn modelId="{1827F54C-2394-704E-A8E3-9FB4A1B65355}" type="presParOf" srcId="{3C55FC95-11E4-A44B-8474-98F97A46F29B}" destId="{CCEFA8CB-FA8D-EF46-A453-4FDB2623AC97}" srcOrd="1" destOrd="0" presId="urn:microsoft.com/office/officeart/2005/8/layout/hierarchy1"/>
    <dgm:cxn modelId="{8A9119FC-1418-D74A-9C3A-3DD5B779BA12}" type="presParOf" srcId="{501DE978-9958-BC42-B6EE-5F322ACF6096}" destId="{57C0105F-C6C4-D247-9B0A-587D1A5EC276}" srcOrd="1" destOrd="0" presId="urn:microsoft.com/office/officeart/2005/8/layout/hierarchy1"/>
    <dgm:cxn modelId="{0AB77EC7-C8C6-334C-948F-EE1268FD3EE2}" type="presParOf" srcId="{892F52CF-08A7-294C-A791-2D8BF1D3874A}" destId="{420B45B5-A7DC-294D-A531-B01FDC241BFD}" srcOrd="4" destOrd="0" presId="urn:microsoft.com/office/officeart/2005/8/layout/hierarchy1"/>
    <dgm:cxn modelId="{867B6629-DFAD-574E-9807-9B3EA87DDCCB}" type="presParOf" srcId="{420B45B5-A7DC-294D-A531-B01FDC241BFD}" destId="{169F1B18-059D-1C4D-980F-137DD9C8A988}" srcOrd="0" destOrd="0" presId="urn:microsoft.com/office/officeart/2005/8/layout/hierarchy1"/>
    <dgm:cxn modelId="{A1E5A2D4-5D54-2E44-A85B-7E8C6E8F2DE9}" type="presParOf" srcId="{169F1B18-059D-1C4D-980F-137DD9C8A988}" destId="{D3E1E7D0-07BD-214A-B1E1-FB14736F3DEF}" srcOrd="0" destOrd="0" presId="urn:microsoft.com/office/officeart/2005/8/layout/hierarchy1"/>
    <dgm:cxn modelId="{0E06BF6B-1B59-514C-8622-6FA18CEBC455}" type="presParOf" srcId="{169F1B18-059D-1C4D-980F-137DD9C8A988}" destId="{296C7525-779F-9F48-A09D-F3F7138A11C3}" srcOrd="1" destOrd="0" presId="urn:microsoft.com/office/officeart/2005/8/layout/hierarchy1"/>
    <dgm:cxn modelId="{2700146C-865E-C241-9016-C57CB4DFB92C}" type="presParOf" srcId="{420B45B5-A7DC-294D-A531-B01FDC241BFD}" destId="{E485B1E9-864B-CA47-8CEC-04D331835C1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737D6A8-9272-480E-A507-566F9F7AD9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26C4E45-ABB6-4CA2-830C-CCB399FCB9A4}">
      <dgm:prSet custT="1"/>
      <dgm:spPr/>
      <dgm:t>
        <a:bodyPr/>
        <a:lstStyle/>
        <a:p>
          <a:pPr>
            <a:lnSpc>
              <a:spcPct val="100000"/>
            </a:lnSpc>
          </a:pPr>
          <a:r>
            <a:rPr lang="fr-FR" sz="1400" b="1">
              <a:solidFill>
                <a:srgbClr val="575757"/>
              </a:solidFill>
              <a:latin typeface="Arial" panose="020B0604020202020204" pitchFamily="34" charset="0"/>
              <a:cs typeface="Arial" panose="020B0604020202020204" pitchFamily="34" charset="0"/>
            </a:rPr>
            <a:t>Par âge</a:t>
          </a:r>
          <a:endParaRPr lang="en-US" sz="1400" b="1">
            <a:solidFill>
              <a:srgbClr val="575757"/>
            </a:solidFill>
            <a:latin typeface="Arial" panose="020B0604020202020204" pitchFamily="34" charset="0"/>
            <a:cs typeface="Arial" panose="020B0604020202020204" pitchFamily="34" charset="0"/>
          </a:endParaRPr>
        </a:p>
      </dgm:t>
    </dgm:pt>
    <dgm:pt modelId="{6713C7A9-0FCB-4E8B-906C-47341B7FC5EF}" type="parTrans" cxnId="{F4351CF5-6468-4B83-BB0F-5EB663D889C1}">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74BD5651-35D7-4EA5-A229-EDE730F2466C}" type="sibTrans" cxnId="{F4351CF5-6468-4B83-BB0F-5EB663D889C1}">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610F2E33-E31E-4392-BE58-1DEC738B4BBB}">
      <dgm:prSet custT="1"/>
      <dgm:spPr/>
      <dgm:t>
        <a:bodyPr/>
        <a:lstStyle/>
        <a:p>
          <a:pPr>
            <a:lnSpc>
              <a:spcPct val="100000"/>
            </a:lnSpc>
          </a:pPr>
          <a:r>
            <a:rPr lang="fr-FR" sz="1400" b="1">
              <a:solidFill>
                <a:srgbClr val="575757"/>
              </a:solidFill>
              <a:latin typeface="Arial" panose="020B0604020202020204" pitchFamily="34" charset="0"/>
              <a:cs typeface="Arial" panose="020B0604020202020204" pitchFamily="34" charset="0"/>
            </a:rPr>
            <a:t>Comorbidités</a:t>
          </a:r>
          <a:endParaRPr lang="en-US" sz="1400" b="1">
            <a:solidFill>
              <a:srgbClr val="575757"/>
            </a:solidFill>
            <a:latin typeface="Arial" panose="020B0604020202020204" pitchFamily="34" charset="0"/>
            <a:cs typeface="Arial" panose="020B0604020202020204" pitchFamily="34" charset="0"/>
          </a:endParaRPr>
        </a:p>
      </dgm:t>
    </dgm:pt>
    <dgm:pt modelId="{83C6B81B-65F1-4BEB-BD61-5E71A0D8812B}" type="parTrans" cxnId="{37BA2AD5-7DCD-4C0B-96AC-D0BDB6633C97}">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65835933-09A4-42EC-818D-48AB481B6E43}" type="sibTrans" cxnId="{37BA2AD5-7DCD-4C0B-96AC-D0BDB6633C97}">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FB50C6E8-85BA-4F53-95A9-651971E4A3E7}">
      <dgm:prSet custT="1"/>
      <dgm:spPr/>
      <dgm:t>
        <a:bodyPr/>
        <a:lstStyle/>
        <a:p>
          <a:pPr>
            <a:lnSpc>
              <a:spcPct val="100000"/>
            </a:lnSpc>
          </a:pPr>
          <a:r>
            <a:rPr lang="fr-FR" sz="1400" b="1">
              <a:solidFill>
                <a:srgbClr val="575757"/>
              </a:solidFill>
              <a:latin typeface="Arial" panose="020B0604020202020204" pitchFamily="34" charset="0"/>
              <a:cs typeface="Arial" panose="020B0604020202020204" pitchFamily="34" charset="0"/>
            </a:rPr>
            <a:t>Durée du sommeil</a:t>
          </a:r>
          <a:endParaRPr lang="en-US" sz="1400" b="1">
            <a:solidFill>
              <a:srgbClr val="575757"/>
            </a:solidFill>
            <a:latin typeface="Arial" panose="020B0604020202020204" pitchFamily="34" charset="0"/>
            <a:cs typeface="Arial" panose="020B0604020202020204" pitchFamily="34" charset="0"/>
          </a:endParaRPr>
        </a:p>
      </dgm:t>
    </dgm:pt>
    <dgm:pt modelId="{86BFE9A0-646F-4F8F-92AF-7769F59007C8}" type="parTrans" cxnId="{9B04639A-C14D-4CF3-94AC-6342251AEB6A}">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71EA7BE2-FD5A-43F3-AEF6-90A88456C220}" type="sibTrans" cxnId="{9B04639A-C14D-4CF3-94AC-6342251AEB6A}">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C7B81AFE-2520-4427-A8F1-ECCBFFF3D7CD}">
      <dgm:prSet custT="1"/>
      <dgm:spPr/>
      <dgm:t>
        <a:bodyPr/>
        <a:lstStyle/>
        <a:p>
          <a:pPr>
            <a:lnSpc>
              <a:spcPct val="100000"/>
            </a:lnSpc>
          </a:pPr>
          <a:r>
            <a:rPr lang="fr-FR" sz="1400" b="1">
              <a:solidFill>
                <a:srgbClr val="575757"/>
              </a:solidFill>
              <a:latin typeface="Arial" panose="020B0604020202020204" pitchFamily="34" charset="0"/>
              <a:cs typeface="Arial" panose="020B0604020202020204" pitchFamily="34" charset="0"/>
            </a:rPr>
            <a:t>Paramètres </a:t>
          </a:r>
          <a:r>
            <a:rPr lang="fr-FR" sz="1400" b="1" err="1">
              <a:solidFill>
                <a:srgbClr val="575757"/>
              </a:solidFill>
              <a:latin typeface="Arial" panose="020B0604020202020204" pitchFamily="34" charset="0"/>
              <a:cs typeface="Arial" panose="020B0604020202020204" pitchFamily="34" charset="0"/>
            </a:rPr>
            <a:t>polysomnographiques</a:t>
          </a:r>
          <a:endParaRPr lang="en-US" sz="1400" b="1">
            <a:solidFill>
              <a:srgbClr val="575757"/>
            </a:solidFill>
            <a:latin typeface="Arial" panose="020B0604020202020204" pitchFamily="34" charset="0"/>
            <a:cs typeface="Arial" panose="020B0604020202020204" pitchFamily="34" charset="0"/>
          </a:endParaRPr>
        </a:p>
      </dgm:t>
    </dgm:pt>
    <dgm:pt modelId="{03D30642-BDD6-4D24-9183-3CCE5E13D8A5}" type="parTrans" cxnId="{2A6F2247-D6AE-4193-9C80-DC250F49F558}">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509DC3E8-9DD1-4F63-9883-8503EF3C8BFF}" type="sibTrans" cxnId="{2A6F2247-D6AE-4193-9C80-DC250F49F558}">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892F52CF-08A7-294C-A791-2D8BF1D3874A}" type="pres">
      <dgm:prSet presAssocID="{A737D6A8-9272-480E-A507-566F9F7AD990}" presName="hierChild1" presStyleCnt="0">
        <dgm:presLayoutVars>
          <dgm:chPref val="1"/>
          <dgm:dir/>
          <dgm:animOne val="branch"/>
          <dgm:animLvl val="lvl"/>
          <dgm:resizeHandles/>
        </dgm:presLayoutVars>
      </dgm:prSet>
      <dgm:spPr/>
    </dgm:pt>
    <dgm:pt modelId="{3DC9ABEF-02E5-1943-B2E5-CA6F0591F585}" type="pres">
      <dgm:prSet presAssocID="{226C4E45-ABB6-4CA2-830C-CCB399FCB9A4}" presName="hierRoot1" presStyleCnt="0"/>
      <dgm:spPr/>
    </dgm:pt>
    <dgm:pt modelId="{9369CDF9-647A-CD40-863A-C17C38AA20DC}" type="pres">
      <dgm:prSet presAssocID="{226C4E45-ABB6-4CA2-830C-CCB399FCB9A4}" presName="composite" presStyleCnt="0"/>
      <dgm:spPr/>
    </dgm:pt>
    <dgm:pt modelId="{9491657B-F9B4-1844-BDAD-B8324ABA7191}" type="pres">
      <dgm:prSet presAssocID="{226C4E45-ABB6-4CA2-830C-CCB399FCB9A4}" presName="background" presStyleLbl="node0" presStyleIdx="0" presStyleCnt="4"/>
      <dgm:spPr>
        <a:solidFill>
          <a:srgbClr val="E5007D"/>
        </a:solidFill>
      </dgm:spPr>
    </dgm:pt>
    <dgm:pt modelId="{3DB0A7AE-6E7F-564F-931F-8660DB758F3B}" type="pres">
      <dgm:prSet presAssocID="{226C4E45-ABB6-4CA2-830C-CCB399FCB9A4}" presName="text" presStyleLbl="fgAcc0" presStyleIdx="0" presStyleCnt="4">
        <dgm:presLayoutVars>
          <dgm:chPref val="3"/>
        </dgm:presLayoutVars>
      </dgm:prSet>
      <dgm:spPr/>
    </dgm:pt>
    <dgm:pt modelId="{6AC2F78E-A32B-EF47-829C-AC00A85B9CD6}" type="pres">
      <dgm:prSet presAssocID="{226C4E45-ABB6-4CA2-830C-CCB399FCB9A4}" presName="hierChild2" presStyleCnt="0"/>
      <dgm:spPr/>
    </dgm:pt>
    <dgm:pt modelId="{3BE72CEF-DD33-B949-95D6-0FF5B594C0EC}" type="pres">
      <dgm:prSet presAssocID="{610F2E33-E31E-4392-BE58-1DEC738B4BBB}" presName="hierRoot1" presStyleCnt="0"/>
      <dgm:spPr/>
    </dgm:pt>
    <dgm:pt modelId="{B01499D4-63E5-894F-ABF6-16B4ECE37B74}" type="pres">
      <dgm:prSet presAssocID="{610F2E33-E31E-4392-BE58-1DEC738B4BBB}" presName="composite" presStyleCnt="0"/>
      <dgm:spPr/>
    </dgm:pt>
    <dgm:pt modelId="{7BFD3384-254B-6B46-A204-67057ECA0AD4}" type="pres">
      <dgm:prSet presAssocID="{610F2E33-E31E-4392-BE58-1DEC738B4BBB}" presName="background" presStyleLbl="node0" presStyleIdx="1" presStyleCnt="4"/>
      <dgm:spPr>
        <a:solidFill>
          <a:srgbClr val="E5007D"/>
        </a:solidFill>
      </dgm:spPr>
    </dgm:pt>
    <dgm:pt modelId="{69EB061E-4AC0-C344-B612-DAD3F7CB75EC}" type="pres">
      <dgm:prSet presAssocID="{610F2E33-E31E-4392-BE58-1DEC738B4BBB}" presName="text" presStyleLbl="fgAcc0" presStyleIdx="1" presStyleCnt="4">
        <dgm:presLayoutVars>
          <dgm:chPref val="3"/>
        </dgm:presLayoutVars>
      </dgm:prSet>
      <dgm:spPr/>
    </dgm:pt>
    <dgm:pt modelId="{3C01957C-A9A4-D741-B3D1-FF3677E4DD96}" type="pres">
      <dgm:prSet presAssocID="{610F2E33-E31E-4392-BE58-1DEC738B4BBB}" presName="hierChild2" presStyleCnt="0"/>
      <dgm:spPr/>
    </dgm:pt>
    <dgm:pt modelId="{149768DE-72F0-0D42-B10A-43F2618EC650}" type="pres">
      <dgm:prSet presAssocID="{FB50C6E8-85BA-4F53-95A9-651971E4A3E7}" presName="hierRoot1" presStyleCnt="0"/>
      <dgm:spPr/>
    </dgm:pt>
    <dgm:pt modelId="{018F8992-D969-F549-A130-59951B1D0A7A}" type="pres">
      <dgm:prSet presAssocID="{FB50C6E8-85BA-4F53-95A9-651971E4A3E7}" presName="composite" presStyleCnt="0"/>
      <dgm:spPr/>
    </dgm:pt>
    <dgm:pt modelId="{0921998D-4940-624E-BB46-EC0E15FA28CA}" type="pres">
      <dgm:prSet presAssocID="{FB50C6E8-85BA-4F53-95A9-651971E4A3E7}" presName="background" presStyleLbl="node0" presStyleIdx="2" presStyleCnt="4"/>
      <dgm:spPr>
        <a:solidFill>
          <a:srgbClr val="E5007D"/>
        </a:solidFill>
      </dgm:spPr>
    </dgm:pt>
    <dgm:pt modelId="{C8B23A1A-CBFC-4540-8B87-517A22CF53F9}" type="pres">
      <dgm:prSet presAssocID="{FB50C6E8-85BA-4F53-95A9-651971E4A3E7}" presName="text" presStyleLbl="fgAcc0" presStyleIdx="2" presStyleCnt="4">
        <dgm:presLayoutVars>
          <dgm:chPref val="3"/>
        </dgm:presLayoutVars>
      </dgm:prSet>
      <dgm:spPr/>
    </dgm:pt>
    <dgm:pt modelId="{04C2DC7A-2C5D-5B4C-AD9E-F6E541CA67A9}" type="pres">
      <dgm:prSet presAssocID="{FB50C6E8-85BA-4F53-95A9-651971E4A3E7}" presName="hierChild2" presStyleCnt="0"/>
      <dgm:spPr/>
    </dgm:pt>
    <dgm:pt modelId="{501DE978-9958-BC42-B6EE-5F322ACF6096}" type="pres">
      <dgm:prSet presAssocID="{C7B81AFE-2520-4427-A8F1-ECCBFFF3D7CD}" presName="hierRoot1" presStyleCnt="0"/>
      <dgm:spPr/>
    </dgm:pt>
    <dgm:pt modelId="{3C55FC95-11E4-A44B-8474-98F97A46F29B}" type="pres">
      <dgm:prSet presAssocID="{C7B81AFE-2520-4427-A8F1-ECCBFFF3D7CD}" presName="composite" presStyleCnt="0"/>
      <dgm:spPr/>
    </dgm:pt>
    <dgm:pt modelId="{F7CB11B7-D457-9649-BD17-960A74618E54}" type="pres">
      <dgm:prSet presAssocID="{C7B81AFE-2520-4427-A8F1-ECCBFFF3D7CD}" presName="background" presStyleLbl="node0" presStyleIdx="3" presStyleCnt="4"/>
      <dgm:spPr>
        <a:solidFill>
          <a:srgbClr val="E5007D"/>
        </a:solidFill>
      </dgm:spPr>
    </dgm:pt>
    <dgm:pt modelId="{CCEFA8CB-FA8D-EF46-A453-4FDB2623AC97}" type="pres">
      <dgm:prSet presAssocID="{C7B81AFE-2520-4427-A8F1-ECCBFFF3D7CD}" presName="text" presStyleLbl="fgAcc0" presStyleIdx="3" presStyleCnt="4" custScaleX="121903">
        <dgm:presLayoutVars>
          <dgm:chPref val="3"/>
        </dgm:presLayoutVars>
      </dgm:prSet>
      <dgm:spPr/>
    </dgm:pt>
    <dgm:pt modelId="{57C0105F-C6C4-D247-9B0A-587D1A5EC276}" type="pres">
      <dgm:prSet presAssocID="{C7B81AFE-2520-4427-A8F1-ECCBFFF3D7CD}" presName="hierChild2" presStyleCnt="0"/>
      <dgm:spPr/>
    </dgm:pt>
  </dgm:ptLst>
  <dgm:cxnLst>
    <dgm:cxn modelId="{F64FF025-530B-B945-A44F-B40930D93431}" type="presOf" srcId="{610F2E33-E31E-4392-BE58-1DEC738B4BBB}" destId="{69EB061E-4AC0-C344-B612-DAD3F7CB75EC}" srcOrd="0" destOrd="0" presId="urn:microsoft.com/office/officeart/2005/8/layout/hierarchy1"/>
    <dgm:cxn modelId="{2A6F2247-D6AE-4193-9C80-DC250F49F558}" srcId="{A737D6A8-9272-480E-A507-566F9F7AD990}" destId="{C7B81AFE-2520-4427-A8F1-ECCBFFF3D7CD}" srcOrd="3" destOrd="0" parTransId="{03D30642-BDD6-4D24-9183-3CCE5E13D8A5}" sibTransId="{509DC3E8-9DD1-4F63-9883-8503EF3C8BFF}"/>
    <dgm:cxn modelId="{ABAE3581-586A-C640-97B2-A47752C54BFC}" type="presOf" srcId="{C7B81AFE-2520-4427-A8F1-ECCBFFF3D7CD}" destId="{CCEFA8CB-FA8D-EF46-A453-4FDB2623AC97}" srcOrd="0" destOrd="0" presId="urn:microsoft.com/office/officeart/2005/8/layout/hierarchy1"/>
    <dgm:cxn modelId="{9B04639A-C14D-4CF3-94AC-6342251AEB6A}" srcId="{A737D6A8-9272-480E-A507-566F9F7AD990}" destId="{FB50C6E8-85BA-4F53-95A9-651971E4A3E7}" srcOrd="2" destOrd="0" parTransId="{86BFE9A0-646F-4F8F-92AF-7769F59007C8}" sibTransId="{71EA7BE2-FD5A-43F3-AEF6-90A88456C220}"/>
    <dgm:cxn modelId="{34C6419E-61EB-BD41-8BBB-8EC5ECFE6419}" type="presOf" srcId="{FB50C6E8-85BA-4F53-95A9-651971E4A3E7}" destId="{C8B23A1A-CBFC-4540-8B87-517A22CF53F9}" srcOrd="0" destOrd="0" presId="urn:microsoft.com/office/officeart/2005/8/layout/hierarchy1"/>
    <dgm:cxn modelId="{C355A1B9-FA5C-5549-8D59-B1D71AA4C840}" type="presOf" srcId="{226C4E45-ABB6-4CA2-830C-CCB399FCB9A4}" destId="{3DB0A7AE-6E7F-564F-931F-8660DB758F3B}" srcOrd="0" destOrd="0" presId="urn:microsoft.com/office/officeart/2005/8/layout/hierarchy1"/>
    <dgm:cxn modelId="{56C068CB-E57D-7D48-B1F4-6D7FE8B7F89E}" type="presOf" srcId="{A737D6A8-9272-480E-A507-566F9F7AD990}" destId="{892F52CF-08A7-294C-A791-2D8BF1D3874A}" srcOrd="0" destOrd="0" presId="urn:microsoft.com/office/officeart/2005/8/layout/hierarchy1"/>
    <dgm:cxn modelId="{37BA2AD5-7DCD-4C0B-96AC-D0BDB6633C97}" srcId="{A737D6A8-9272-480E-A507-566F9F7AD990}" destId="{610F2E33-E31E-4392-BE58-1DEC738B4BBB}" srcOrd="1" destOrd="0" parTransId="{83C6B81B-65F1-4BEB-BD61-5E71A0D8812B}" sibTransId="{65835933-09A4-42EC-818D-48AB481B6E43}"/>
    <dgm:cxn modelId="{F4351CF5-6468-4B83-BB0F-5EB663D889C1}" srcId="{A737D6A8-9272-480E-A507-566F9F7AD990}" destId="{226C4E45-ABB6-4CA2-830C-CCB399FCB9A4}" srcOrd="0" destOrd="0" parTransId="{6713C7A9-0FCB-4E8B-906C-47341B7FC5EF}" sibTransId="{74BD5651-35D7-4EA5-A229-EDE730F2466C}"/>
    <dgm:cxn modelId="{A208432A-FE1B-DE49-A5DF-0E95C9385622}" type="presParOf" srcId="{892F52CF-08A7-294C-A791-2D8BF1D3874A}" destId="{3DC9ABEF-02E5-1943-B2E5-CA6F0591F585}" srcOrd="0" destOrd="0" presId="urn:microsoft.com/office/officeart/2005/8/layout/hierarchy1"/>
    <dgm:cxn modelId="{010D3852-5307-D345-9D83-76753F94C12F}" type="presParOf" srcId="{3DC9ABEF-02E5-1943-B2E5-CA6F0591F585}" destId="{9369CDF9-647A-CD40-863A-C17C38AA20DC}" srcOrd="0" destOrd="0" presId="urn:microsoft.com/office/officeart/2005/8/layout/hierarchy1"/>
    <dgm:cxn modelId="{C650DC37-679E-394D-99F9-CA61A13D218E}" type="presParOf" srcId="{9369CDF9-647A-CD40-863A-C17C38AA20DC}" destId="{9491657B-F9B4-1844-BDAD-B8324ABA7191}" srcOrd="0" destOrd="0" presId="urn:microsoft.com/office/officeart/2005/8/layout/hierarchy1"/>
    <dgm:cxn modelId="{00BE2C6E-0B7A-3744-B40E-E06DC309839F}" type="presParOf" srcId="{9369CDF9-647A-CD40-863A-C17C38AA20DC}" destId="{3DB0A7AE-6E7F-564F-931F-8660DB758F3B}" srcOrd="1" destOrd="0" presId="urn:microsoft.com/office/officeart/2005/8/layout/hierarchy1"/>
    <dgm:cxn modelId="{BF35786A-A15C-1145-AE2F-71C641632549}" type="presParOf" srcId="{3DC9ABEF-02E5-1943-B2E5-CA6F0591F585}" destId="{6AC2F78E-A32B-EF47-829C-AC00A85B9CD6}" srcOrd="1" destOrd="0" presId="urn:microsoft.com/office/officeart/2005/8/layout/hierarchy1"/>
    <dgm:cxn modelId="{597B6F11-2E9E-CE42-8618-0A3710C131DB}" type="presParOf" srcId="{892F52CF-08A7-294C-A791-2D8BF1D3874A}" destId="{3BE72CEF-DD33-B949-95D6-0FF5B594C0EC}" srcOrd="1" destOrd="0" presId="urn:microsoft.com/office/officeart/2005/8/layout/hierarchy1"/>
    <dgm:cxn modelId="{9A3DF1FF-FA7D-3640-8A6E-462BA155DAFF}" type="presParOf" srcId="{3BE72CEF-DD33-B949-95D6-0FF5B594C0EC}" destId="{B01499D4-63E5-894F-ABF6-16B4ECE37B74}" srcOrd="0" destOrd="0" presId="urn:microsoft.com/office/officeart/2005/8/layout/hierarchy1"/>
    <dgm:cxn modelId="{7EC15E89-E819-D146-8962-C86CC5E92984}" type="presParOf" srcId="{B01499D4-63E5-894F-ABF6-16B4ECE37B74}" destId="{7BFD3384-254B-6B46-A204-67057ECA0AD4}" srcOrd="0" destOrd="0" presId="urn:microsoft.com/office/officeart/2005/8/layout/hierarchy1"/>
    <dgm:cxn modelId="{922D3195-C81D-B849-84C4-7FDC703DC31E}" type="presParOf" srcId="{B01499D4-63E5-894F-ABF6-16B4ECE37B74}" destId="{69EB061E-4AC0-C344-B612-DAD3F7CB75EC}" srcOrd="1" destOrd="0" presId="urn:microsoft.com/office/officeart/2005/8/layout/hierarchy1"/>
    <dgm:cxn modelId="{6AAD4CA8-E520-6842-A134-AB4A3A1E9776}" type="presParOf" srcId="{3BE72CEF-DD33-B949-95D6-0FF5B594C0EC}" destId="{3C01957C-A9A4-D741-B3D1-FF3677E4DD96}" srcOrd="1" destOrd="0" presId="urn:microsoft.com/office/officeart/2005/8/layout/hierarchy1"/>
    <dgm:cxn modelId="{9880CB3E-B801-1041-9E02-5EC842FCA1DC}" type="presParOf" srcId="{892F52CF-08A7-294C-A791-2D8BF1D3874A}" destId="{149768DE-72F0-0D42-B10A-43F2618EC650}" srcOrd="2" destOrd="0" presId="urn:microsoft.com/office/officeart/2005/8/layout/hierarchy1"/>
    <dgm:cxn modelId="{33C87444-BDE8-D447-89EB-69E9F915F83B}" type="presParOf" srcId="{149768DE-72F0-0D42-B10A-43F2618EC650}" destId="{018F8992-D969-F549-A130-59951B1D0A7A}" srcOrd="0" destOrd="0" presId="urn:microsoft.com/office/officeart/2005/8/layout/hierarchy1"/>
    <dgm:cxn modelId="{AD1E2DC1-8501-D348-BE54-51B407FCF607}" type="presParOf" srcId="{018F8992-D969-F549-A130-59951B1D0A7A}" destId="{0921998D-4940-624E-BB46-EC0E15FA28CA}" srcOrd="0" destOrd="0" presId="urn:microsoft.com/office/officeart/2005/8/layout/hierarchy1"/>
    <dgm:cxn modelId="{40E1666F-0358-BD4D-B3F1-DFA475918D16}" type="presParOf" srcId="{018F8992-D969-F549-A130-59951B1D0A7A}" destId="{C8B23A1A-CBFC-4540-8B87-517A22CF53F9}" srcOrd="1" destOrd="0" presId="urn:microsoft.com/office/officeart/2005/8/layout/hierarchy1"/>
    <dgm:cxn modelId="{A76F9ADF-D350-B140-BCC2-3800F1B247EE}" type="presParOf" srcId="{149768DE-72F0-0D42-B10A-43F2618EC650}" destId="{04C2DC7A-2C5D-5B4C-AD9E-F6E541CA67A9}" srcOrd="1" destOrd="0" presId="urn:microsoft.com/office/officeart/2005/8/layout/hierarchy1"/>
    <dgm:cxn modelId="{E49AD888-91DA-6347-BA2F-17496017EBAF}" type="presParOf" srcId="{892F52CF-08A7-294C-A791-2D8BF1D3874A}" destId="{501DE978-9958-BC42-B6EE-5F322ACF6096}" srcOrd="3" destOrd="0" presId="urn:microsoft.com/office/officeart/2005/8/layout/hierarchy1"/>
    <dgm:cxn modelId="{1EA5C741-846F-E04E-9A00-B65861097EE3}" type="presParOf" srcId="{501DE978-9958-BC42-B6EE-5F322ACF6096}" destId="{3C55FC95-11E4-A44B-8474-98F97A46F29B}" srcOrd="0" destOrd="0" presId="urn:microsoft.com/office/officeart/2005/8/layout/hierarchy1"/>
    <dgm:cxn modelId="{2B24DAA8-3E58-C04E-B361-05FC21C58C13}" type="presParOf" srcId="{3C55FC95-11E4-A44B-8474-98F97A46F29B}" destId="{F7CB11B7-D457-9649-BD17-960A74618E54}" srcOrd="0" destOrd="0" presId="urn:microsoft.com/office/officeart/2005/8/layout/hierarchy1"/>
    <dgm:cxn modelId="{1827F54C-2394-704E-A8E3-9FB4A1B65355}" type="presParOf" srcId="{3C55FC95-11E4-A44B-8474-98F97A46F29B}" destId="{CCEFA8CB-FA8D-EF46-A453-4FDB2623AC97}" srcOrd="1" destOrd="0" presId="urn:microsoft.com/office/officeart/2005/8/layout/hierarchy1"/>
    <dgm:cxn modelId="{8A9119FC-1418-D74A-9C3A-3DD5B779BA12}" type="presParOf" srcId="{501DE978-9958-BC42-B6EE-5F322ACF6096}" destId="{57C0105F-C6C4-D247-9B0A-587D1A5EC27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2A4C5B-5D5F-44B8-8FD3-BE3148FE33C2}" type="doc">
      <dgm:prSet loTypeId="urn:microsoft.com/office/officeart/2005/8/layout/venn1" loCatId="relationship" qsTypeId="urn:microsoft.com/office/officeart/2005/8/quickstyle/simple1" qsCatId="simple" csTypeId="urn:microsoft.com/office/officeart/2005/8/colors/colorful2" csCatId="colorful" phldr="1"/>
      <dgm:spPr/>
    </dgm:pt>
    <dgm:pt modelId="{B2BC2E6C-5DB9-4229-9929-6537903BF7C4}">
      <dgm:prSet phldrT="[Texte]" custT="1"/>
      <dgm:spPr>
        <a:gradFill flip="none" rotWithShape="0">
          <a:gsLst>
            <a:gs pos="0">
              <a:srgbClr val="69B0B0">
                <a:tint val="66000"/>
                <a:satMod val="160000"/>
              </a:srgbClr>
            </a:gs>
            <a:gs pos="50000">
              <a:srgbClr val="69B0B0">
                <a:tint val="44500"/>
                <a:satMod val="160000"/>
              </a:srgbClr>
            </a:gs>
            <a:gs pos="100000">
              <a:srgbClr val="69B0B0">
                <a:tint val="23500"/>
                <a:satMod val="160000"/>
              </a:srgbClr>
            </a:gs>
          </a:gsLst>
          <a:lin ang="0" scaled="1"/>
          <a:tileRect/>
        </a:gradFill>
        <a:ln>
          <a:solidFill>
            <a:srgbClr val="69B0B0"/>
          </a:solidFill>
        </a:ln>
      </dgm:spPr>
      <dgm:t>
        <a:bodyPr/>
        <a:lstStyle/>
        <a:p>
          <a:endParaRPr lang="fr-FR" sz="2000">
            <a:latin typeface="Arial" panose="020B0604020202020204" pitchFamily="34" charset="0"/>
            <a:cs typeface="Arial" panose="020B0604020202020204" pitchFamily="34" charset="0"/>
          </a:endParaRPr>
        </a:p>
      </dgm:t>
    </dgm:pt>
    <dgm:pt modelId="{52611899-6B85-41DB-852D-741F57AE406D}" type="parTrans" cxnId="{6E34E23D-365A-453D-A539-1347BC4897CC}">
      <dgm:prSet/>
      <dgm:spPr/>
      <dgm:t>
        <a:bodyPr/>
        <a:lstStyle/>
        <a:p>
          <a:endParaRPr lang="fr-FR"/>
        </a:p>
      </dgm:t>
    </dgm:pt>
    <dgm:pt modelId="{A8EA1626-2091-4777-8871-84BD16CAF151}" type="sibTrans" cxnId="{6E34E23D-365A-453D-A539-1347BC4897CC}">
      <dgm:prSet/>
      <dgm:spPr/>
      <dgm:t>
        <a:bodyPr/>
        <a:lstStyle/>
        <a:p>
          <a:endParaRPr lang="fr-FR"/>
        </a:p>
      </dgm:t>
    </dgm:pt>
    <dgm:pt modelId="{CBAE1C99-8078-457B-BF90-2B3114FD6FF2}">
      <dgm:prSet phldrT="[Texte]" custT="1"/>
      <dgm:spPr>
        <a:solidFill>
          <a:schemeClr val="accent1">
            <a:lumMod val="60000"/>
            <a:lumOff val="40000"/>
            <a:alpha val="50000"/>
          </a:schemeClr>
        </a:solidFill>
        <a:ln>
          <a:solidFill>
            <a:srgbClr val="274094"/>
          </a:solidFill>
        </a:ln>
      </dgm:spPr>
      <dgm:t>
        <a:bodyPr/>
        <a:lstStyle/>
        <a:p>
          <a:endParaRPr lang="fr-FR" sz="1000">
            <a:latin typeface="Arial" panose="020B0604020202020204" pitchFamily="34" charset="0"/>
            <a:cs typeface="Arial" panose="020B0604020202020204" pitchFamily="34" charset="0"/>
          </a:endParaRPr>
        </a:p>
      </dgm:t>
    </dgm:pt>
    <dgm:pt modelId="{7084A31F-FF5C-4945-920A-318E09C51EF5}" type="sibTrans" cxnId="{1CDA5DF9-BDCC-49F5-9352-89493BDBC921}">
      <dgm:prSet/>
      <dgm:spPr/>
      <dgm:t>
        <a:bodyPr/>
        <a:lstStyle/>
        <a:p>
          <a:endParaRPr lang="fr-FR"/>
        </a:p>
      </dgm:t>
    </dgm:pt>
    <dgm:pt modelId="{D2692A7D-0C47-414F-A7C7-6973A848D2DF}" type="parTrans" cxnId="{1CDA5DF9-BDCC-49F5-9352-89493BDBC921}">
      <dgm:prSet/>
      <dgm:spPr/>
      <dgm:t>
        <a:bodyPr/>
        <a:lstStyle/>
        <a:p>
          <a:endParaRPr lang="fr-FR"/>
        </a:p>
      </dgm:t>
    </dgm:pt>
    <dgm:pt modelId="{8967BB65-80FE-4208-8B4A-DC2D04EFC5CC}" type="pres">
      <dgm:prSet presAssocID="{082A4C5B-5D5F-44B8-8FD3-BE3148FE33C2}" presName="compositeShape" presStyleCnt="0">
        <dgm:presLayoutVars>
          <dgm:chMax val="7"/>
          <dgm:dir/>
          <dgm:resizeHandles val="exact"/>
        </dgm:presLayoutVars>
      </dgm:prSet>
      <dgm:spPr/>
    </dgm:pt>
    <dgm:pt modelId="{D539B2DA-022E-4E14-B77E-E96B1C07D500}" type="pres">
      <dgm:prSet presAssocID="{B2BC2E6C-5DB9-4229-9929-6537903BF7C4}" presName="circ1" presStyleLbl="vennNode1" presStyleIdx="0" presStyleCnt="2" custScaleY="93771"/>
      <dgm:spPr/>
    </dgm:pt>
    <dgm:pt modelId="{83E1760A-8EB8-47A1-A952-6F03B5E7508E}" type="pres">
      <dgm:prSet presAssocID="{B2BC2E6C-5DB9-4229-9929-6537903BF7C4}" presName="circ1Tx" presStyleLbl="revTx" presStyleIdx="0" presStyleCnt="0">
        <dgm:presLayoutVars>
          <dgm:chMax val="0"/>
          <dgm:chPref val="0"/>
          <dgm:bulletEnabled val="1"/>
        </dgm:presLayoutVars>
      </dgm:prSet>
      <dgm:spPr/>
    </dgm:pt>
    <dgm:pt modelId="{6BCE3793-D45A-4051-A3C8-1FB0EB2C1789}" type="pres">
      <dgm:prSet presAssocID="{CBAE1C99-8078-457B-BF90-2B3114FD6FF2}" presName="circ2" presStyleLbl="vennNode1" presStyleIdx="1" presStyleCnt="2" custScaleY="95697" custLinFactNeighborX="4832" custLinFactNeighborY="606"/>
      <dgm:spPr/>
    </dgm:pt>
    <dgm:pt modelId="{C632D25E-C2C5-4C64-82EF-D7EB391F07E0}" type="pres">
      <dgm:prSet presAssocID="{CBAE1C99-8078-457B-BF90-2B3114FD6FF2}" presName="circ2Tx" presStyleLbl="revTx" presStyleIdx="0" presStyleCnt="0">
        <dgm:presLayoutVars>
          <dgm:chMax val="0"/>
          <dgm:chPref val="0"/>
          <dgm:bulletEnabled val="1"/>
        </dgm:presLayoutVars>
      </dgm:prSet>
      <dgm:spPr/>
    </dgm:pt>
  </dgm:ptLst>
  <dgm:cxnLst>
    <dgm:cxn modelId="{A4CE112D-6FCA-4E81-BDB8-AF2521FA90E1}" type="presOf" srcId="{082A4C5B-5D5F-44B8-8FD3-BE3148FE33C2}" destId="{8967BB65-80FE-4208-8B4A-DC2D04EFC5CC}" srcOrd="0" destOrd="0" presId="urn:microsoft.com/office/officeart/2005/8/layout/venn1"/>
    <dgm:cxn modelId="{6E34E23D-365A-453D-A539-1347BC4897CC}" srcId="{082A4C5B-5D5F-44B8-8FD3-BE3148FE33C2}" destId="{B2BC2E6C-5DB9-4229-9929-6537903BF7C4}" srcOrd="0" destOrd="0" parTransId="{52611899-6B85-41DB-852D-741F57AE406D}" sibTransId="{A8EA1626-2091-4777-8871-84BD16CAF151}"/>
    <dgm:cxn modelId="{53E62176-5DF4-4A2B-ADED-8FC8913F62B9}" type="presOf" srcId="{B2BC2E6C-5DB9-4229-9929-6537903BF7C4}" destId="{83E1760A-8EB8-47A1-A952-6F03B5E7508E}" srcOrd="1" destOrd="0" presId="urn:microsoft.com/office/officeart/2005/8/layout/venn1"/>
    <dgm:cxn modelId="{1A7E8C84-3660-41C8-8F0E-054D15B17AA5}" type="presOf" srcId="{CBAE1C99-8078-457B-BF90-2B3114FD6FF2}" destId="{6BCE3793-D45A-4051-A3C8-1FB0EB2C1789}" srcOrd="0" destOrd="0" presId="urn:microsoft.com/office/officeart/2005/8/layout/venn1"/>
    <dgm:cxn modelId="{F4497EB8-E6DF-4C56-A136-6B13DC735B72}" type="presOf" srcId="{CBAE1C99-8078-457B-BF90-2B3114FD6FF2}" destId="{C632D25E-C2C5-4C64-82EF-D7EB391F07E0}" srcOrd="1" destOrd="0" presId="urn:microsoft.com/office/officeart/2005/8/layout/venn1"/>
    <dgm:cxn modelId="{DD274ACD-5709-4654-A843-16125B1059FD}" type="presOf" srcId="{B2BC2E6C-5DB9-4229-9929-6537903BF7C4}" destId="{D539B2DA-022E-4E14-B77E-E96B1C07D500}" srcOrd="0" destOrd="0" presId="urn:microsoft.com/office/officeart/2005/8/layout/venn1"/>
    <dgm:cxn modelId="{1CDA5DF9-BDCC-49F5-9352-89493BDBC921}" srcId="{082A4C5B-5D5F-44B8-8FD3-BE3148FE33C2}" destId="{CBAE1C99-8078-457B-BF90-2B3114FD6FF2}" srcOrd="1" destOrd="0" parTransId="{D2692A7D-0C47-414F-A7C7-6973A848D2DF}" sibTransId="{7084A31F-FF5C-4945-920A-318E09C51EF5}"/>
    <dgm:cxn modelId="{6D8C3D80-FE3F-4575-B5A5-73D28A29EE3A}" type="presParOf" srcId="{8967BB65-80FE-4208-8B4A-DC2D04EFC5CC}" destId="{D539B2DA-022E-4E14-B77E-E96B1C07D500}" srcOrd="0" destOrd="0" presId="urn:microsoft.com/office/officeart/2005/8/layout/venn1"/>
    <dgm:cxn modelId="{3FA26CFE-1C40-4270-90D3-864A44CDF16C}" type="presParOf" srcId="{8967BB65-80FE-4208-8B4A-DC2D04EFC5CC}" destId="{83E1760A-8EB8-47A1-A952-6F03B5E7508E}" srcOrd="1" destOrd="0" presId="urn:microsoft.com/office/officeart/2005/8/layout/venn1"/>
    <dgm:cxn modelId="{ABCACF34-C750-48C1-8FAD-DEA3469B361F}" type="presParOf" srcId="{8967BB65-80FE-4208-8B4A-DC2D04EFC5CC}" destId="{6BCE3793-D45A-4051-A3C8-1FB0EB2C1789}" srcOrd="2" destOrd="0" presId="urn:microsoft.com/office/officeart/2005/8/layout/venn1"/>
    <dgm:cxn modelId="{27A8DC5A-7B9D-41C5-8A14-DDEA785DDBEE}" type="presParOf" srcId="{8967BB65-80FE-4208-8B4A-DC2D04EFC5CC}" destId="{C632D25E-C2C5-4C64-82EF-D7EB391F07E0}"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5D4AEC2C-7DC8-4C66-94C3-22C26097E70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4436513-A34C-4FB7-8B2E-3ECE1320DB0B}">
      <dgm:prSet custT="1"/>
      <dgm:spPr>
        <a:solidFill>
          <a:srgbClr val="E5007D"/>
        </a:solidFill>
      </dgm:spPr>
      <dgm:t>
        <a:bodyPr/>
        <a:lstStyle/>
        <a:p>
          <a:r>
            <a:rPr lang="fr-FR" sz="1800" b="1" dirty="0">
              <a:latin typeface="Arial" panose="020B0604020202020204" pitchFamily="34" charset="0"/>
              <a:cs typeface="Arial" panose="020B0604020202020204" pitchFamily="34" charset="0"/>
            </a:rPr>
            <a:t>Temps total de sommeil</a:t>
          </a:r>
          <a:endParaRPr lang="en-US" sz="1800" b="1" dirty="0">
            <a:latin typeface="Arial" panose="020B0604020202020204" pitchFamily="34" charset="0"/>
            <a:cs typeface="Arial" panose="020B0604020202020204" pitchFamily="34" charset="0"/>
          </a:endParaRPr>
        </a:p>
      </dgm:t>
    </dgm:pt>
    <dgm:pt modelId="{B5A2B0CA-B8CD-4CF8-A1E0-41DCC24E103A}" type="parTrans" cxnId="{C4535B65-680B-4BA3-989D-485A565A1869}">
      <dgm:prSet/>
      <dgm:spPr/>
      <dgm:t>
        <a:bodyPr/>
        <a:lstStyle/>
        <a:p>
          <a:endParaRPr lang="en-US" sz="3600"/>
        </a:p>
      </dgm:t>
    </dgm:pt>
    <dgm:pt modelId="{06977387-C39A-4D97-B46F-A5D8F09CC891}" type="sibTrans" cxnId="{C4535B65-680B-4BA3-989D-485A565A1869}">
      <dgm:prSet/>
      <dgm:spPr/>
      <dgm:t>
        <a:bodyPr/>
        <a:lstStyle/>
        <a:p>
          <a:endParaRPr lang="en-US" sz="3600"/>
        </a:p>
      </dgm:t>
    </dgm:pt>
    <dgm:pt modelId="{35F4A9DF-63FD-48D9-B621-7DF543D26B46}">
      <dgm:prSet custT="1"/>
      <dgm:spPr>
        <a:solidFill>
          <a:srgbClr val="E5007D"/>
        </a:solidFill>
      </dgm:spPr>
      <dgm:t>
        <a:bodyPr/>
        <a:lstStyle/>
        <a:p>
          <a:r>
            <a:rPr lang="fr-FR" sz="1800" b="1" dirty="0">
              <a:latin typeface="Arial" panose="020B0604020202020204" pitchFamily="34" charset="0"/>
              <a:cs typeface="Arial" panose="020B0604020202020204" pitchFamily="34" charset="0"/>
            </a:rPr>
            <a:t>Latence d’endormissement</a:t>
          </a:r>
          <a:endParaRPr lang="en-US" sz="1800" b="1" dirty="0">
            <a:latin typeface="Arial" panose="020B0604020202020204" pitchFamily="34" charset="0"/>
            <a:cs typeface="Arial" panose="020B0604020202020204" pitchFamily="34" charset="0"/>
          </a:endParaRPr>
        </a:p>
      </dgm:t>
    </dgm:pt>
    <dgm:pt modelId="{8FE03A81-A551-43F7-9ED6-3069099B0C73}" type="parTrans" cxnId="{AEB4BA28-1A0E-479D-BF1A-0E014CC8474F}">
      <dgm:prSet/>
      <dgm:spPr/>
      <dgm:t>
        <a:bodyPr/>
        <a:lstStyle/>
        <a:p>
          <a:endParaRPr lang="en-US" sz="3600"/>
        </a:p>
      </dgm:t>
    </dgm:pt>
    <dgm:pt modelId="{D7ED9184-D404-4E07-A888-699F0593A632}" type="sibTrans" cxnId="{AEB4BA28-1A0E-479D-BF1A-0E014CC8474F}">
      <dgm:prSet/>
      <dgm:spPr/>
      <dgm:t>
        <a:bodyPr/>
        <a:lstStyle/>
        <a:p>
          <a:endParaRPr lang="en-US" sz="3600"/>
        </a:p>
      </dgm:t>
    </dgm:pt>
    <dgm:pt modelId="{B5D4F2F3-A08D-4178-881D-0C64A18DF3EC}">
      <dgm:prSet custT="1"/>
      <dgm:spPr>
        <a:solidFill>
          <a:srgbClr val="E5007D"/>
        </a:solidFill>
      </dgm:spPr>
      <dgm:t>
        <a:bodyPr/>
        <a:lstStyle/>
        <a:p>
          <a:r>
            <a:rPr lang="fr-FR" sz="1800" b="1">
              <a:latin typeface="Arial" panose="020B0604020202020204" pitchFamily="34" charset="0"/>
              <a:cs typeface="Arial" panose="020B0604020202020204" pitchFamily="34" charset="0"/>
            </a:rPr>
            <a:t>Efficience (continuité)</a:t>
          </a:r>
          <a:endParaRPr lang="en-US" sz="1800" b="1">
            <a:latin typeface="Arial" panose="020B0604020202020204" pitchFamily="34" charset="0"/>
            <a:cs typeface="Arial" panose="020B0604020202020204" pitchFamily="34" charset="0"/>
          </a:endParaRPr>
        </a:p>
      </dgm:t>
    </dgm:pt>
    <dgm:pt modelId="{42A5A053-AD5E-4D8A-A2F1-8E15DCF8611F}" type="parTrans" cxnId="{661A60BB-B2B9-49AE-97C2-7C32386E9B2D}">
      <dgm:prSet/>
      <dgm:spPr/>
      <dgm:t>
        <a:bodyPr/>
        <a:lstStyle/>
        <a:p>
          <a:endParaRPr lang="en-US" sz="3600"/>
        </a:p>
      </dgm:t>
    </dgm:pt>
    <dgm:pt modelId="{4FD29DB7-D93B-4C56-A679-51E52AB5D6AD}" type="sibTrans" cxnId="{661A60BB-B2B9-49AE-97C2-7C32386E9B2D}">
      <dgm:prSet/>
      <dgm:spPr/>
      <dgm:t>
        <a:bodyPr/>
        <a:lstStyle/>
        <a:p>
          <a:endParaRPr lang="en-US" sz="3600"/>
        </a:p>
      </dgm:t>
    </dgm:pt>
    <dgm:pt modelId="{3595A438-E110-4363-85AA-BD245F1DCF58}">
      <dgm:prSet custT="1"/>
      <dgm:spPr>
        <a:solidFill>
          <a:srgbClr val="E5007D"/>
        </a:solidFill>
      </dgm:spPr>
      <dgm:t>
        <a:bodyPr/>
        <a:lstStyle/>
        <a:p>
          <a:r>
            <a:rPr lang="fr-FR" sz="1800" b="1" i="0" baseline="0" dirty="0">
              <a:latin typeface="Arial" panose="020B0604020202020204" pitchFamily="34" charset="0"/>
              <a:cs typeface="Arial" panose="020B0604020202020204" pitchFamily="34" charset="0"/>
            </a:rPr>
            <a:t>Eveil intra-sommeil</a:t>
          </a:r>
          <a:endParaRPr lang="en-US" sz="1800" b="1" dirty="0">
            <a:latin typeface="Arial" panose="020B0604020202020204" pitchFamily="34" charset="0"/>
            <a:cs typeface="Arial" panose="020B0604020202020204" pitchFamily="34" charset="0"/>
          </a:endParaRPr>
        </a:p>
      </dgm:t>
    </dgm:pt>
    <dgm:pt modelId="{246A544A-FC99-408F-8A6B-5C6692365379}" type="parTrans" cxnId="{850A2574-E057-40A3-BEA1-10500D45A399}">
      <dgm:prSet/>
      <dgm:spPr/>
      <dgm:t>
        <a:bodyPr/>
        <a:lstStyle/>
        <a:p>
          <a:endParaRPr lang="en-US" sz="3600"/>
        </a:p>
      </dgm:t>
    </dgm:pt>
    <dgm:pt modelId="{3B6FDF03-A94A-4626-A4F7-6648FF198208}" type="sibTrans" cxnId="{850A2574-E057-40A3-BEA1-10500D45A399}">
      <dgm:prSet/>
      <dgm:spPr/>
      <dgm:t>
        <a:bodyPr/>
        <a:lstStyle/>
        <a:p>
          <a:endParaRPr lang="en-US" sz="3600"/>
        </a:p>
      </dgm:t>
    </dgm:pt>
    <dgm:pt modelId="{1C013AC7-5339-4F2F-8C73-B7689C2AD6DA}">
      <dgm:prSet custT="1"/>
      <dgm:spPr>
        <a:solidFill>
          <a:srgbClr val="E5007D"/>
        </a:solidFill>
      </dgm:spPr>
      <dgm:t>
        <a:bodyPr/>
        <a:lstStyle/>
        <a:p>
          <a:r>
            <a:rPr lang="fr-FR" sz="1800" b="1" i="0" baseline="0" dirty="0">
              <a:latin typeface="Arial" panose="020B0604020202020204" pitchFamily="34" charset="0"/>
              <a:cs typeface="Arial" panose="020B0604020202020204" pitchFamily="34" charset="0"/>
            </a:rPr>
            <a:t>% sommeil lent profond</a:t>
          </a:r>
          <a:endParaRPr lang="en-US" sz="1800" b="1" dirty="0">
            <a:latin typeface="Arial" panose="020B0604020202020204" pitchFamily="34" charset="0"/>
            <a:cs typeface="Arial" panose="020B0604020202020204" pitchFamily="34" charset="0"/>
          </a:endParaRPr>
        </a:p>
      </dgm:t>
    </dgm:pt>
    <dgm:pt modelId="{E1EFF390-8A40-40A9-97D0-CF1B39446B24}" type="parTrans" cxnId="{8C578502-4E24-48B5-A921-B815837EB6FD}">
      <dgm:prSet/>
      <dgm:spPr/>
      <dgm:t>
        <a:bodyPr/>
        <a:lstStyle/>
        <a:p>
          <a:endParaRPr lang="en-US" sz="3600"/>
        </a:p>
      </dgm:t>
    </dgm:pt>
    <dgm:pt modelId="{1C5D345F-37D0-4980-BFFB-ECC9988472F7}" type="sibTrans" cxnId="{8C578502-4E24-48B5-A921-B815837EB6FD}">
      <dgm:prSet/>
      <dgm:spPr/>
      <dgm:t>
        <a:bodyPr/>
        <a:lstStyle/>
        <a:p>
          <a:endParaRPr lang="en-US" sz="3600"/>
        </a:p>
      </dgm:t>
    </dgm:pt>
    <dgm:pt modelId="{7E3B04C1-FB3B-4CBF-A177-9AB562570473}">
      <dgm:prSet custT="1"/>
      <dgm:spPr>
        <a:solidFill>
          <a:srgbClr val="E5007D"/>
        </a:solidFill>
      </dgm:spPr>
      <dgm:t>
        <a:bodyPr/>
        <a:lstStyle/>
        <a:p>
          <a:r>
            <a:rPr lang="fr-FR" sz="1800" b="1" i="0" baseline="0" dirty="0">
              <a:latin typeface="Arial" panose="020B0604020202020204" pitchFamily="34" charset="0"/>
              <a:cs typeface="Arial" panose="020B0604020202020204" pitchFamily="34" charset="0"/>
            </a:rPr>
            <a:t>% sommeil paradoxal (</a:t>
          </a:r>
          <a:r>
            <a:rPr lang="fr-FR" sz="1800" b="1" i="1" baseline="0" dirty="0" err="1">
              <a:latin typeface="Arial" panose="020B0604020202020204" pitchFamily="34" charset="0"/>
              <a:cs typeface="Arial" panose="020B0604020202020204" pitchFamily="34" charset="0"/>
            </a:rPr>
            <a:t>rapid</a:t>
          </a:r>
          <a:r>
            <a:rPr lang="fr-FR" sz="1800" b="1" i="1" baseline="0" dirty="0">
              <a:latin typeface="Arial" panose="020B0604020202020204" pitchFamily="34" charset="0"/>
              <a:cs typeface="Arial" panose="020B0604020202020204" pitchFamily="34" charset="0"/>
            </a:rPr>
            <a:t> </a:t>
          </a:r>
          <a:r>
            <a:rPr lang="fr-FR" sz="1800" b="1" i="1" baseline="0" dirty="0" err="1">
              <a:latin typeface="Arial" panose="020B0604020202020204" pitchFamily="34" charset="0"/>
              <a:cs typeface="Arial" panose="020B0604020202020204" pitchFamily="34" charset="0"/>
            </a:rPr>
            <a:t>eye</a:t>
          </a:r>
          <a:r>
            <a:rPr lang="fr-FR" sz="1800" b="1" i="1" baseline="0" dirty="0">
              <a:latin typeface="Arial" panose="020B0604020202020204" pitchFamily="34" charset="0"/>
              <a:cs typeface="Arial" panose="020B0604020202020204" pitchFamily="34" charset="0"/>
            </a:rPr>
            <a:t> </a:t>
          </a:r>
          <a:r>
            <a:rPr lang="fr-FR" sz="1800" b="1" i="1" baseline="0" dirty="0" err="1">
              <a:latin typeface="Arial" panose="020B0604020202020204" pitchFamily="34" charset="0"/>
              <a:cs typeface="Arial" panose="020B0604020202020204" pitchFamily="34" charset="0"/>
            </a:rPr>
            <a:t>movement</a:t>
          </a:r>
          <a:r>
            <a:rPr lang="fr-FR" sz="1800" b="1" i="1" baseline="0" dirty="0">
              <a:latin typeface="Arial" panose="020B0604020202020204" pitchFamily="34" charset="0"/>
              <a:cs typeface="Arial" panose="020B0604020202020204" pitchFamily="34" charset="0"/>
            </a:rPr>
            <a:t>)</a:t>
          </a:r>
          <a:endParaRPr lang="en-US" sz="1800" b="1" i="1" dirty="0">
            <a:latin typeface="Arial" panose="020B0604020202020204" pitchFamily="34" charset="0"/>
            <a:cs typeface="Arial" panose="020B0604020202020204" pitchFamily="34" charset="0"/>
          </a:endParaRPr>
        </a:p>
      </dgm:t>
    </dgm:pt>
    <dgm:pt modelId="{0343C624-4AC9-4CD6-B91E-EBE956CC4460}" type="parTrans" cxnId="{67BA6F68-78F5-4873-81F4-C526B79DB59A}">
      <dgm:prSet/>
      <dgm:spPr/>
      <dgm:t>
        <a:bodyPr/>
        <a:lstStyle/>
        <a:p>
          <a:endParaRPr lang="en-US" sz="3600"/>
        </a:p>
      </dgm:t>
    </dgm:pt>
    <dgm:pt modelId="{96CE4CFC-1305-47A5-BCC8-8FE820B2631B}" type="sibTrans" cxnId="{67BA6F68-78F5-4873-81F4-C526B79DB59A}">
      <dgm:prSet/>
      <dgm:spPr/>
      <dgm:t>
        <a:bodyPr/>
        <a:lstStyle/>
        <a:p>
          <a:endParaRPr lang="en-US" sz="3600"/>
        </a:p>
      </dgm:t>
    </dgm:pt>
    <dgm:pt modelId="{555824FE-0D48-40A3-AF10-D08D7AE10223}">
      <dgm:prSet custT="1"/>
      <dgm:spPr>
        <a:solidFill>
          <a:srgbClr val="E5007D"/>
        </a:solidFill>
      </dgm:spPr>
      <dgm:t>
        <a:bodyPr/>
        <a:lstStyle/>
        <a:p>
          <a:r>
            <a:rPr lang="fr-FR" sz="1800" b="1" i="0" baseline="0">
              <a:latin typeface="Arial" panose="020B0604020202020204" pitchFamily="34" charset="0"/>
              <a:cs typeface="Arial" panose="020B0604020202020204" pitchFamily="34" charset="0"/>
            </a:rPr>
            <a:t>Index de microéveils</a:t>
          </a:r>
          <a:endParaRPr lang="en-US" sz="1800" b="1">
            <a:latin typeface="Arial" panose="020B0604020202020204" pitchFamily="34" charset="0"/>
            <a:cs typeface="Arial" panose="020B0604020202020204" pitchFamily="34" charset="0"/>
          </a:endParaRPr>
        </a:p>
      </dgm:t>
    </dgm:pt>
    <dgm:pt modelId="{F6CE4E1E-442E-4CF6-A299-7CA2A0248579}" type="parTrans" cxnId="{3D400803-5F5D-49CA-9E5A-863CE4BBF3F8}">
      <dgm:prSet/>
      <dgm:spPr/>
      <dgm:t>
        <a:bodyPr/>
        <a:lstStyle/>
        <a:p>
          <a:endParaRPr lang="en-US" sz="3600"/>
        </a:p>
      </dgm:t>
    </dgm:pt>
    <dgm:pt modelId="{634E05C2-BA10-49A1-AAFE-E11D0052CE3E}" type="sibTrans" cxnId="{3D400803-5F5D-49CA-9E5A-863CE4BBF3F8}">
      <dgm:prSet/>
      <dgm:spPr/>
      <dgm:t>
        <a:bodyPr/>
        <a:lstStyle/>
        <a:p>
          <a:endParaRPr lang="en-US" sz="3600"/>
        </a:p>
      </dgm:t>
    </dgm:pt>
    <dgm:pt modelId="{E6DF43E5-9501-644A-ACEC-589A35147DF9}" type="pres">
      <dgm:prSet presAssocID="{5D4AEC2C-7DC8-4C66-94C3-22C26097E709}" presName="Name0" presStyleCnt="0">
        <dgm:presLayoutVars>
          <dgm:dir/>
          <dgm:animLvl val="lvl"/>
          <dgm:resizeHandles val="exact"/>
        </dgm:presLayoutVars>
      </dgm:prSet>
      <dgm:spPr/>
    </dgm:pt>
    <dgm:pt modelId="{EE7499F1-C6D1-844A-86D4-572E43406BD1}" type="pres">
      <dgm:prSet presAssocID="{44436513-A34C-4FB7-8B2E-3ECE1320DB0B}" presName="linNode" presStyleCnt="0"/>
      <dgm:spPr/>
    </dgm:pt>
    <dgm:pt modelId="{EACEA4D0-AF29-B249-AEE2-206026983450}" type="pres">
      <dgm:prSet presAssocID="{44436513-A34C-4FB7-8B2E-3ECE1320DB0B}" presName="parentText" presStyleLbl="node1" presStyleIdx="0" presStyleCnt="7" custScaleX="164460">
        <dgm:presLayoutVars>
          <dgm:chMax val="1"/>
          <dgm:bulletEnabled val="1"/>
        </dgm:presLayoutVars>
      </dgm:prSet>
      <dgm:spPr/>
    </dgm:pt>
    <dgm:pt modelId="{4428177F-ECE9-1542-8509-E6F49B7D5944}" type="pres">
      <dgm:prSet presAssocID="{06977387-C39A-4D97-B46F-A5D8F09CC891}" presName="sp" presStyleCnt="0"/>
      <dgm:spPr/>
    </dgm:pt>
    <dgm:pt modelId="{7E3B56B8-7DCB-2A42-B65E-AD5BB5EA7D4D}" type="pres">
      <dgm:prSet presAssocID="{35F4A9DF-63FD-48D9-B621-7DF543D26B46}" presName="linNode" presStyleCnt="0"/>
      <dgm:spPr/>
    </dgm:pt>
    <dgm:pt modelId="{60ED28AA-4072-FD41-BE3F-2DEDFD681F82}" type="pres">
      <dgm:prSet presAssocID="{35F4A9DF-63FD-48D9-B621-7DF543D26B46}" presName="parentText" presStyleLbl="node1" presStyleIdx="1" presStyleCnt="7" custScaleX="164460">
        <dgm:presLayoutVars>
          <dgm:chMax val="1"/>
          <dgm:bulletEnabled val="1"/>
        </dgm:presLayoutVars>
      </dgm:prSet>
      <dgm:spPr/>
    </dgm:pt>
    <dgm:pt modelId="{EA50F242-10C2-6249-8622-6F9BDB4999D1}" type="pres">
      <dgm:prSet presAssocID="{D7ED9184-D404-4E07-A888-699F0593A632}" presName="sp" presStyleCnt="0"/>
      <dgm:spPr/>
    </dgm:pt>
    <dgm:pt modelId="{F39B5A24-E25D-0A4F-8FC7-6041F5C77762}" type="pres">
      <dgm:prSet presAssocID="{B5D4F2F3-A08D-4178-881D-0C64A18DF3EC}" presName="linNode" presStyleCnt="0"/>
      <dgm:spPr/>
    </dgm:pt>
    <dgm:pt modelId="{BA3E551E-095B-2845-8FE7-C6E60C6CA15A}" type="pres">
      <dgm:prSet presAssocID="{B5D4F2F3-A08D-4178-881D-0C64A18DF3EC}" presName="parentText" presStyleLbl="node1" presStyleIdx="2" presStyleCnt="7" custScaleX="164460">
        <dgm:presLayoutVars>
          <dgm:chMax val="1"/>
          <dgm:bulletEnabled val="1"/>
        </dgm:presLayoutVars>
      </dgm:prSet>
      <dgm:spPr/>
    </dgm:pt>
    <dgm:pt modelId="{3234754E-E431-804B-8DB7-57DD0800EC64}" type="pres">
      <dgm:prSet presAssocID="{4FD29DB7-D93B-4C56-A679-51E52AB5D6AD}" presName="sp" presStyleCnt="0"/>
      <dgm:spPr/>
    </dgm:pt>
    <dgm:pt modelId="{49187918-6A44-F649-B953-62EBA611E2B1}" type="pres">
      <dgm:prSet presAssocID="{3595A438-E110-4363-85AA-BD245F1DCF58}" presName="linNode" presStyleCnt="0"/>
      <dgm:spPr/>
    </dgm:pt>
    <dgm:pt modelId="{E8E781C9-B685-B84C-A899-424CBEED62CC}" type="pres">
      <dgm:prSet presAssocID="{3595A438-E110-4363-85AA-BD245F1DCF58}" presName="parentText" presStyleLbl="node1" presStyleIdx="3" presStyleCnt="7" custScaleX="164460">
        <dgm:presLayoutVars>
          <dgm:chMax val="1"/>
          <dgm:bulletEnabled val="1"/>
        </dgm:presLayoutVars>
      </dgm:prSet>
      <dgm:spPr/>
    </dgm:pt>
    <dgm:pt modelId="{D61F57A0-B773-5A4D-8ED7-F4FC576F331D}" type="pres">
      <dgm:prSet presAssocID="{3B6FDF03-A94A-4626-A4F7-6648FF198208}" presName="sp" presStyleCnt="0"/>
      <dgm:spPr/>
    </dgm:pt>
    <dgm:pt modelId="{9A1E07BF-76F4-E74B-A3A4-1EFF079316B0}" type="pres">
      <dgm:prSet presAssocID="{1C013AC7-5339-4F2F-8C73-B7689C2AD6DA}" presName="linNode" presStyleCnt="0"/>
      <dgm:spPr/>
    </dgm:pt>
    <dgm:pt modelId="{7E826CEF-BE6E-FD4E-83EA-634E9240E03D}" type="pres">
      <dgm:prSet presAssocID="{1C013AC7-5339-4F2F-8C73-B7689C2AD6DA}" presName="parentText" presStyleLbl="node1" presStyleIdx="4" presStyleCnt="7" custScaleX="164460">
        <dgm:presLayoutVars>
          <dgm:chMax val="1"/>
          <dgm:bulletEnabled val="1"/>
        </dgm:presLayoutVars>
      </dgm:prSet>
      <dgm:spPr/>
    </dgm:pt>
    <dgm:pt modelId="{217C3244-BC4A-8F45-A1FC-1D9793B68CAC}" type="pres">
      <dgm:prSet presAssocID="{1C5D345F-37D0-4980-BFFB-ECC9988472F7}" presName="sp" presStyleCnt="0"/>
      <dgm:spPr/>
    </dgm:pt>
    <dgm:pt modelId="{B784A033-8332-E94F-BBE3-28289AB63301}" type="pres">
      <dgm:prSet presAssocID="{7E3B04C1-FB3B-4CBF-A177-9AB562570473}" presName="linNode" presStyleCnt="0"/>
      <dgm:spPr/>
    </dgm:pt>
    <dgm:pt modelId="{AF73C2E2-670D-2A4F-98F9-7B5F207D22CD}" type="pres">
      <dgm:prSet presAssocID="{7E3B04C1-FB3B-4CBF-A177-9AB562570473}" presName="parentText" presStyleLbl="node1" presStyleIdx="5" presStyleCnt="7" custScaleX="164460">
        <dgm:presLayoutVars>
          <dgm:chMax val="1"/>
          <dgm:bulletEnabled val="1"/>
        </dgm:presLayoutVars>
      </dgm:prSet>
      <dgm:spPr/>
    </dgm:pt>
    <dgm:pt modelId="{CA2D0547-B489-2C41-8A66-EF0BCFB8964A}" type="pres">
      <dgm:prSet presAssocID="{96CE4CFC-1305-47A5-BCC8-8FE820B2631B}" presName="sp" presStyleCnt="0"/>
      <dgm:spPr/>
    </dgm:pt>
    <dgm:pt modelId="{183692AE-2F6F-A54D-9964-D9EEAD0DAAE2}" type="pres">
      <dgm:prSet presAssocID="{555824FE-0D48-40A3-AF10-D08D7AE10223}" presName="linNode" presStyleCnt="0"/>
      <dgm:spPr/>
    </dgm:pt>
    <dgm:pt modelId="{7862A0AB-E449-2E4F-ADD7-22B5A9889F4D}" type="pres">
      <dgm:prSet presAssocID="{555824FE-0D48-40A3-AF10-D08D7AE10223}" presName="parentText" presStyleLbl="node1" presStyleIdx="6" presStyleCnt="7" custScaleX="164460">
        <dgm:presLayoutVars>
          <dgm:chMax val="1"/>
          <dgm:bulletEnabled val="1"/>
        </dgm:presLayoutVars>
      </dgm:prSet>
      <dgm:spPr/>
    </dgm:pt>
  </dgm:ptLst>
  <dgm:cxnLst>
    <dgm:cxn modelId="{8C578502-4E24-48B5-A921-B815837EB6FD}" srcId="{5D4AEC2C-7DC8-4C66-94C3-22C26097E709}" destId="{1C013AC7-5339-4F2F-8C73-B7689C2AD6DA}" srcOrd="4" destOrd="0" parTransId="{E1EFF390-8A40-40A9-97D0-CF1B39446B24}" sibTransId="{1C5D345F-37D0-4980-BFFB-ECC9988472F7}"/>
    <dgm:cxn modelId="{3D400803-5F5D-49CA-9E5A-863CE4BBF3F8}" srcId="{5D4AEC2C-7DC8-4C66-94C3-22C26097E709}" destId="{555824FE-0D48-40A3-AF10-D08D7AE10223}" srcOrd="6" destOrd="0" parTransId="{F6CE4E1E-442E-4CF6-A299-7CA2A0248579}" sibTransId="{634E05C2-BA10-49A1-AAFE-E11D0052CE3E}"/>
    <dgm:cxn modelId="{B6290108-15D2-8747-A63A-61C4D487B466}" type="presOf" srcId="{1C013AC7-5339-4F2F-8C73-B7689C2AD6DA}" destId="{7E826CEF-BE6E-FD4E-83EA-634E9240E03D}" srcOrd="0" destOrd="0" presId="urn:microsoft.com/office/officeart/2005/8/layout/vList5"/>
    <dgm:cxn modelId="{BDFA1D13-6F91-2845-A594-585F54F8A6D2}" type="presOf" srcId="{3595A438-E110-4363-85AA-BD245F1DCF58}" destId="{E8E781C9-B685-B84C-A899-424CBEED62CC}" srcOrd="0" destOrd="0" presId="urn:microsoft.com/office/officeart/2005/8/layout/vList5"/>
    <dgm:cxn modelId="{76219214-AF28-7E43-B5E8-536F7DBB3550}" type="presOf" srcId="{35F4A9DF-63FD-48D9-B621-7DF543D26B46}" destId="{60ED28AA-4072-FD41-BE3F-2DEDFD681F82}" srcOrd="0" destOrd="0" presId="urn:microsoft.com/office/officeart/2005/8/layout/vList5"/>
    <dgm:cxn modelId="{AEB4BA28-1A0E-479D-BF1A-0E014CC8474F}" srcId="{5D4AEC2C-7DC8-4C66-94C3-22C26097E709}" destId="{35F4A9DF-63FD-48D9-B621-7DF543D26B46}" srcOrd="1" destOrd="0" parTransId="{8FE03A81-A551-43F7-9ED6-3069099B0C73}" sibTransId="{D7ED9184-D404-4E07-A888-699F0593A632}"/>
    <dgm:cxn modelId="{306AE330-235E-4943-B0AB-F7C56E8996A1}" type="presOf" srcId="{7E3B04C1-FB3B-4CBF-A177-9AB562570473}" destId="{AF73C2E2-670D-2A4F-98F9-7B5F207D22CD}" srcOrd="0" destOrd="0" presId="urn:microsoft.com/office/officeart/2005/8/layout/vList5"/>
    <dgm:cxn modelId="{C4535B65-680B-4BA3-989D-485A565A1869}" srcId="{5D4AEC2C-7DC8-4C66-94C3-22C26097E709}" destId="{44436513-A34C-4FB7-8B2E-3ECE1320DB0B}" srcOrd="0" destOrd="0" parTransId="{B5A2B0CA-B8CD-4CF8-A1E0-41DCC24E103A}" sibTransId="{06977387-C39A-4D97-B46F-A5D8F09CC891}"/>
    <dgm:cxn modelId="{67BA6F68-78F5-4873-81F4-C526B79DB59A}" srcId="{5D4AEC2C-7DC8-4C66-94C3-22C26097E709}" destId="{7E3B04C1-FB3B-4CBF-A177-9AB562570473}" srcOrd="5" destOrd="0" parTransId="{0343C624-4AC9-4CD6-B91E-EBE956CC4460}" sibTransId="{96CE4CFC-1305-47A5-BCC8-8FE820B2631B}"/>
    <dgm:cxn modelId="{850A2574-E057-40A3-BEA1-10500D45A399}" srcId="{5D4AEC2C-7DC8-4C66-94C3-22C26097E709}" destId="{3595A438-E110-4363-85AA-BD245F1DCF58}" srcOrd="3" destOrd="0" parTransId="{246A544A-FC99-408F-8A6B-5C6692365379}" sibTransId="{3B6FDF03-A94A-4626-A4F7-6648FF198208}"/>
    <dgm:cxn modelId="{1B0BB978-99F4-9344-8F91-142CD0B900CF}" type="presOf" srcId="{555824FE-0D48-40A3-AF10-D08D7AE10223}" destId="{7862A0AB-E449-2E4F-ADD7-22B5A9889F4D}" srcOrd="0" destOrd="0" presId="urn:microsoft.com/office/officeart/2005/8/layout/vList5"/>
    <dgm:cxn modelId="{661A60BB-B2B9-49AE-97C2-7C32386E9B2D}" srcId="{5D4AEC2C-7DC8-4C66-94C3-22C26097E709}" destId="{B5D4F2F3-A08D-4178-881D-0C64A18DF3EC}" srcOrd="2" destOrd="0" parTransId="{42A5A053-AD5E-4D8A-A2F1-8E15DCF8611F}" sibTransId="{4FD29DB7-D93B-4C56-A679-51E52AB5D6AD}"/>
    <dgm:cxn modelId="{D2E65ADF-5444-D143-AE08-D4D6878E3B3B}" type="presOf" srcId="{5D4AEC2C-7DC8-4C66-94C3-22C26097E709}" destId="{E6DF43E5-9501-644A-ACEC-589A35147DF9}" srcOrd="0" destOrd="0" presId="urn:microsoft.com/office/officeart/2005/8/layout/vList5"/>
    <dgm:cxn modelId="{4E0B40E2-9DBD-564E-8B86-D722AF657A43}" type="presOf" srcId="{B5D4F2F3-A08D-4178-881D-0C64A18DF3EC}" destId="{BA3E551E-095B-2845-8FE7-C6E60C6CA15A}" srcOrd="0" destOrd="0" presId="urn:microsoft.com/office/officeart/2005/8/layout/vList5"/>
    <dgm:cxn modelId="{43FE36FD-3276-B34B-825F-4AB1D678DB17}" type="presOf" srcId="{44436513-A34C-4FB7-8B2E-3ECE1320DB0B}" destId="{EACEA4D0-AF29-B249-AEE2-206026983450}" srcOrd="0" destOrd="0" presId="urn:microsoft.com/office/officeart/2005/8/layout/vList5"/>
    <dgm:cxn modelId="{C954F910-CB53-1649-A46F-49E3358E16E2}" type="presParOf" srcId="{E6DF43E5-9501-644A-ACEC-589A35147DF9}" destId="{EE7499F1-C6D1-844A-86D4-572E43406BD1}" srcOrd="0" destOrd="0" presId="urn:microsoft.com/office/officeart/2005/8/layout/vList5"/>
    <dgm:cxn modelId="{C932D02C-928F-4646-A1BA-7399F0FD7FD2}" type="presParOf" srcId="{EE7499F1-C6D1-844A-86D4-572E43406BD1}" destId="{EACEA4D0-AF29-B249-AEE2-206026983450}" srcOrd="0" destOrd="0" presId="urn:microsoft.com/office/officeart/2005/8/layout/vList5"/>
    <dgm:cxn modelId="{65353D62-12FB-0A48-9F96-A23A47A151A5}" type="presParOf" srcId="{E6DF43E5-9501-644A-ACEC-589A35147DF9}" destId="{4428177F-ECE9-1542-8509-E6F49B7D5944}" srcOrd="1" destOrd="0" presId="urn:microsoft.com/office/officeart/2005/8/layout/vList5"/>
    <dgm:cxn modelId="{7E7EBF4F-9495-0A49-A310-024FD151D083}" type="presParOf" srcId="{E6DF43E5-9501-644A-ACEC-589A35147DF9}" destId="{7E3B56B8-7DCB-2A42-B65E-AD5BB5EA7D4D}" srcOrd="2" destOrd="0" presId="urn:microsoft.com/office/officeart/2005/8/layout/vList5"/>
    <dgm:cxn modelId="{BB60CEEC-EF7A-F140-BCF8-BE0461E8C84E}" type="presParOf" srcId="{7E3B56B8-7DCB-2A42-B65E-AD5BB5EA7D4D}" destId="{60ED28AA-4072-FD41-BE3F-2DEDFD681F82}" srcOrd="0" destOrd="0" presId="urn:microsoft.com/office/officeart/2005/8/layout/vList5"/>
    <dgm:cxn modelId="{38003F22-D8E5-DC43-ABB3-37B4E138FD1F}" type="presParOf" srcId="{E6DF43E5-9501-644A-ACEC-589A35147DF9}" destId="{EA50F242-10C2-6249-8622-6F9BDB4999D1}" srcOrd="3" destOrd="0" presId="urn:microsoft.com/office/officeart/2005/8/layout/vList5"/>
    <dgm:cxn modelId="{E75E8AB2-CFE2-0245-9815-9240F46E654F}" type="presParOf" srcId="{E6DF43E5-9501-644A-ACEC-589A35147DF9}" destId="{F39B5A24-E25D-0A4F-8FC7-6041F5C77762}" srcOrd="4" destOrd="0" presId="urn:microsoft.com/office/officeart/2005/8/layout/vList5"/>
    <dgm:cxn modelId="{AB5226D3-F3FB-7947-8F3A-5ACF5CE1F7BC}" type="presParOf" srcId="{F39B5A24-E25D-0A4F-8FC7-6041F5C77762}" destId="{BA3E551E-095B-2845-8FE7-C6E60C6CA15A}" srcOrd="0" destOrd="0" presId="urn:microsoft.com/office/officeart/2005/8/layout/vList5"/>
    <dgm:cxn modelId="{4FC83233-F980-4E4A-AE2A-4E2F7D23BC45}" type="presParOf" srcId="{E6DF43E5-9501-644A-ACEC-589A35147DF9}" destId="{3234754E-E431-804B-8DB7-57DD0800EC64}" srcOrd="5" destOrd="0" presId="urn:microsoft.com/office/officeart/2005/8/layout/vList5"/>
    <dgm:cxn modelId="{5A6E5F2C-825A-304A-8F8A-4F590C3774CF}" type="presParOf" srcId="{E6DF43E5-9501-644A-ACEC-589A35147DF9}" destId="{49187918-6A44-F649-B953-62EBA611E2B1}" srcOrd="6" destOrd="0" presId="urn:microsoft.com/office/officeart/2005/8/layout/vList5"/>
    <dgm:cxn modelId="{7176292E-C5DA-A34B-AE31-AD3006390409}" type="presParOf" srcId="{49187918-6A44-F649-B953-62EBA611E2B1}" destId="{E8E781C9-B685-B84C-A899-424CBEED62CC}" srcOrd="0" destOrd="0" presId="urn:microsoft.com/office/officeart/2005/8/layout/vList5"/>
    <dgm:cxn modelId="{6DB67DAA-1A8F-7A46-BB84-F1275A6FE34D}" type="presParOf" srcId="{E6DF43E5-9501-644A-ACEC-589A35147DF9}" destId="{D61F57A0-B773-5A4D-8ED7-F4FC576F331D}" srcOrd="7" destOrd="0" presId="urn:microsoft.com/office/officeart/2005/8/layout/vList5"/>
    <dgm:cxn modelId="{D3077979-3EBF-9B4D-A9A5-4D5B98CD90AD}" type="presParOf" srcId="{E6DF43E5-9501-644A-ACEC-589A35147DF9}" destId="{9A1E07BF-76F4-E74B-A3A4-1EFF079316B0}" srcOrd="8" destOrd="0" presId="urn:microsoft.com/office/officeart/2005/8/layout/vList5"/>
    <dgm:cxn modelId="{070EB81F-EAE6-3A41-A1B2-3465638DB41B}" type="presParOf" srcId="{9A1E07BF-76F4-E74B-A3A4-1EFF079316B0}" destId="{7E826CEF-BE6E-FD4E-83EA-634E9240E03D}" srcOrd="0" destOrd="0" presId="urn:microsoft.com/office/officeart/2005/8/layout/vList5"/>
    <dgm:cxn modelId="{C1881E8A-55E7-584A-B65B-576502B45118}" type="presParOf" srcId="{E6DF43E5-9501-644A-ACEC-589A35147DF9}" destId="{217C3244-BC4A-8F45-A1FC-1D9793B68CAC}" srcOrd="9" destOrd="0" presId="urn:microsoft.com/office/officeart/2005/8/layout/vList5"/>
    <dgm:cxn modelId="{65D3FA27-8246-1C4E-8E77-B0116B568468}" type="presParOf" srcId="{E6DF43E5-9501-644A-ACEC-589A35147DF9}" destId="{B784A033-8332-E94F-BBE3-28289AB63301}" srcOrd="10" destOrd="0" presId="urn:microsoft.com/office/officeart/2005/8/layout/vList5"/>
    <dgm:cxn modelId="{73AD7980-EAA4-164D-9E62-FD656A7AB6AF}" type="presParOf" srcId="{B784A033-8332-E94F-BBE3-28289AB63301}" destId="{AF73C2E2-670D-2A4F-98F9-7B5F207D22CD}" srcOrd="0" destOrd="0" presId="urn:microsoft.com/office/officeart/2005/8/layout/vList5"/>
    <dgm:cxn modelId="{033612C9-316D-6840-A94B-1629DC347A0A}" type="presParOf" srcId="{E6DF43E5-9501-644A-ACEC-589A35147DF9}" destId="{CA2D0547-B489-2C41-8A66-EF0BCFB8964A}" srcOrd="11" destOrd="0" presId="urn:microsoft.com/office/officeart/2005/8/layout/vList5"/>
    <dgm:cxn modelId="{8D5164DD-FD8E-9E41-9C18-B31CD19CA9F4}" type="presParOf" srcId="{E6DF43E5-9501-644A-ACEC-589A35147DF9}" destId="{183692AE-2F6F-A54D-9964-D9EEAD0DAAE2}" srcOrd="12" destOrd="0" presId="urn:microsoft.com/office/officeart/2005/8/layout/vList5"/>
    <dgm:cxn modelId="{8B7C5045-8325-1849-8F95-2D5AD5865AE5}" type="presParOf" srcId="{183692AE-2F6F-A54D-9964-D9EEAD0DAAE2}" destId="{7862A0AB-E449-2E4F-ADD7-22B5A9889F4D}" srcOrd="0"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FEB092C-6363-6F4E-A172-8FCA812BCDBE}" type="doc">
      <dgm:prSet loTypeId="urn:microsoft.com/office/officeart/2005/8/layout/cycle6" loCatId="icon" qsTypeId="urn:microsoft.com/office/officeart/2005/8/quickstyle/3d3" qsCatId="3D" csTypeId="urn:microsoft.com/office/officeart/2005/8/colors/accent1_2" csCatId="accent1" phldr="1"/>
      <dgm:spPr/>
      <dgm:t>
        <a:bodyPr/>
        <a:lstStyle/>
        <a:p>
          <a:endParaRPr lang="en-US"/>
        </a:p>
      </dgm:t>
    </dgm:pt>
    <dgm:pt modelId="{76F2F329-DCB9-5649-ACD3-F6D589A3971A}">
      <dgm:prSet custT="1"/>
      <dgm:spPr/>
      <dgm:t>
        <a:bodyPr/>
        <a:lstStyle/>
        <a:p>
          <a:pPr rtl="0"/>
          <a:r>
            <a:rPr lang="en-US" sz="1400" err="1">
              <a:latin typeface="Arial" panose="020B0604020202020204" pitchFamily="34" charset="0"/>
              <a:cs typeface="Arial" panose="020B0604020202020204" pitchFamily="34" charset="0"/>
            </a:rPr>
            <a:t>Évènement</a:t>
          </a:r>
          <a:endParaRPr lang="en-US" sz="1400">
            <a:latin typeface="Arial" panose="020B0604020202020204" pitchFamily="34" charset="0"/>
            <a:cs typeface="Arial" panose="020B0604020202020204" pitchFamily="34" charset="0"/>
          </a:endParaRPr>
        </a:p>
      </dgm:t>
    </dgm:pt>
    <dgm:pt modelId="{197DCF8D-0C92-E942-8F5F-B8941944281D}" type="parTrans" cxnId="{F21F9C0B-885B-2045-9B70-FC668B19C703}">
      <dgm:prSet/>
      <dgm:spPr/>
      <dgm:t>
        <a:bodyPr/>
        <a:lstStyle/>
        <a:p>
          <a:endParaRPr lang="en-US">
            <a:latin typeface="Arial" panose="020B0604020202020204" pitchFamily="34" charset="0"/>
            <a:cs typeface="Arial" panose="020B0604020202020204" pitchFamily="34" charset="0"/>
          </a:endParaRPr>
        </a:p>
      </dgm:t>
    </dgm:pt>
    <dgm:pt modelId="{94C465C4-C57C-4D45-9CC9-7D72CFAD6A0B}" type="sibTrans" cxnId="{F21F9C0B-885B-2045-9B70-FC668B19C703}">
      <dgm:prSet/>
      <dgm:spPr/>
      <dgm:t>
        <a:bodyPr/>
        <a:lstStyle/>
        <a:p>
          <a:endParaRPr lang="en-US">
            <a:latin typeface="Arial" panose="020B0604020202020204" pitchFamily="34" charset="0"/>
            <a:cs typeface="Arial" panose="020B0604020202020204" pitchFamily="34" charset="0"/>
          </a:endParaRPr>
        </a:p>
      </dgm:t>
    </dgm:pt>
    <dgm:pt modelId="{795C413F-3AF0-CB4C-AE1C-612DB0282695}">
      <dgm:prSet custT="1"/>
      <dgm:spPr/>
      <dgm:t>
        <a:bodyPr/>
        <a:lstStyle/>
        <a:p>
          <a:r>
            <a:rPr lang="en-US" sz="1400" err="1">
              <a:latin typeface="Arial" panose="020B0604020202020204" pitchFamily="34" charset="0"/>
              <a:cs typeface="Arial" panose="020B0604020202020204" pitchFamily="34" charset="0"/>
            </a:rPr>
            <a:t>Insomnie</a:t>
          </a:r>
          <a:r>
            <a:rPr lang="en-US" sz="1400">
              <a:latin typeface="Arial" panose="020B0604020202020204" pitchFamily="34" charset="0"/>
              <a:cs typeface="Arial" panose="020B0604020202020204" pitchFamily="34" charset="0"/>
            </a:rPr>
            <a:t> </a:t>
          </a:r>
          <a:r>
            <a:rPr lang="en-US" sz="1400" err="1">
              <a:latin typeface="Arial" panose="020B0604020202020204" pitchFamily="34" charset="0"/>
              <a:cs typeface="Arial" panose="020B0604020202020204" pitchFamily="34" charset="0"/>
            </a:rPr>
            <a:t>transitoire</a:t>
          </a:r>
          <a:r>
            <a:rPr lang="en-US" sz="1400">
              <a:latin typeface="Arial" panose="020B0604020202020204" pitchFamily="34" charset="0"/>
              <a:cs typeface="Arial" panose="020B0604020202020204" pitchFamily="34" charset="0"/>
            </a:rPr>
            <a:t> </a:t>
          </a:r>
        </a:p>
      </dgm:t>
    </dgm:pt>
    <dgm:pt modelId="{AC294827-CEA3-1240-B36E-53B927AD0B5C}" type="parTrans" cxnId="{8561F157-9090-A449-8C69-B470D6BD188E}">
      <dgm:prSet/>
      <dgm:spPr/>
      <dgm:t>
        <a:bodyPr/>
        <a:lstStyle/>
        <a:p>
          <a:endParaRPr lang="en-US">
            <a:latin typeface="Arial" panose="020B0604020202020204" pitchFamily="34" charset="0"/>
            <a:cs typeface="Arial" panose="020B0604020202020204" pitchFamily="34" charset="0"/>
          </a:endParaRPr>
        </a:p>
      </dgm:t>
    </dgm:pt>
    <dgm:pt modelId="{0668B96E-B04E-5A4C-B430-C121E08CDB3C}" type="sibTrans" cxnId="{8561F157-9090-A449-8C69-B470D6BD188E}">
      <dgm:prSet/>
      <dgm:spPr/>
      <dgm:t>
        <a:bodyPr/>
        <a:lstStyle/>
        <a:p>
          <a:endParaRPr lang="en-US">
            <a:latin typeface="Arial" panose="020B0604020202020204" pitchFamily="34" charset="0"/>
            <a:cs typeface="Arial" panose="020B0604020202020204" pitchFamily="34" charset="0"/>
          </a:endParaRPr>
        </a:p>
      </dgm:t>
    </dgm:pt>
    <dgm:pt modelId="{A8C102CB-AD3F-0A42-837F-863C59A2B626}">
      <dgm:prSet custT="1"/>
      <dgm:spPr/>
      <dgm:t>
        <a:bodyPr/>
        <a:lstStyle/>
        <a:p>
          <a:r>
            <a:rPr lang="en-US" sz="1400" dirty="0" err="1">
              <a:latin typeface="Arial" panose="020B0604020202020204" pitchFamily="34" charset="0"/>
              <a:cs typeface="Arial" panose="020B0604020202020204" pitchFamily="34" charset="0"/>
            </a:rPr>
            <a:t>Appréhension</a:t>
          </a:r>
          <a:r>
            <a:rPr lang="en-US" sz="1400" dirty="0">
              <a:latin typeface="Arial" panose="020B0604020202020204" pitchFamily="34" charset="0"/>
              <a:cs typeface="Arial" panose="020B0604020202020204" pitchFamily="34" charset="0"/>
            </a:rPr>
            <a:t> au sommeil</a:t>
          </a:r>
        </a:p>
      </dgm:t>
    </dgm:pt>
    <dgm:pt modelId="{B37D9B94-994B-F84B-9A91-28C74376E4AF}" type="parTrans" cxnId="{551BE1BF-9479-7F48-AF0B-6AD81C9E13FB}">
      <dgm:prSet/>
      <dgm:spPr/>
      <dgm:t>
        <a:bodyPr/>
        <a:lstStyle/>
        <a:p>
          <a:endParaRPr lang="en-US">
            <a:latin typeface="Arial" panose="020B0604020202020204" pitchFamily="34" charset="0"/>
            <a:cs typeface="Arial" panose="020B0604020202020204" pitchFamily="34" charset="0"/>
          </a:endParaRPr>
        </a:p>
      </dgm:t>
    </dgm:pt>
    <dgm:pt modelId="{AF31C782-CD5E-3642-BD66-E8E6E43FB4C1}" type="sibTrans" cxnId="{551BE1BF-9479-7F48-AF0B-6AD81C9E13FB}">
      <dgm:prSet/>
      <dgm:spPr/>
      <dgm:t>
        <a:bodyPr/>
        <a:lstStyle/>
        <a:p>
          <a:endParaRPr lang="en-US">
            <a:latin typeface="Arial" panose="020B0604020202020204" pitchFamily="34" charset="0"/>
            <a:cs typeface="Arial" panose="020B0604020202020204" pitchFamily="34" charset="0"/>
          </a:endParaRPr>
        </a:p>
      </dgm:t>
    </dgm:pt>
    <dgm:pt modelId="{EC62FA96-AF4E-CC47-A91A-29EC02C2ABDA}">
      <dgm:prSet custT="1"/>
      <dgm:spPr/>
      <dgm:t>
        <a:bodyPr/>
        <a:lstStyle/>
        <a:p>
          <a:r>
            <a:rPr lang="en-US" sz="1400" err="1">
              <a:latin typeface="Arial" panose="020B0604020202020204" pitchFamily="34" charset="0"/>
              <a:cs typeface="Arial" panose="020B0604020202020204" pitchFamily="34" charset="0"/>
            </a:rPr>
            <a:t>Difficultés</a:t>
          </a:r>
          <a:r>
            <a:rPr lang="en-US" sz="1400">
              <a:latin typeface="Arial" panose="020B0604020202020204" pitchFamily="34" charset="0"/>
              <a:cs typeface="Arial" panose="020B0604020202020204" pitchFamily="34" charset="0"/>
            </a:rPr>
            <a:t> </a:t>
          </a:r>
          <a:r>
            <a:rPr lang="en-US" sz="1400" err="1">
              <a:latin typeface="Arial" panose="020B0604020202020204" pitchFamily="34" charset="0"/>
              <a:cs typeface="Arial" panose="020B0604020202020204" pitchFamily="34" charset="0"/>
            </a:rPr>
            <a:t>d’endormissement</a:t>
          </a:r>
          <a:endParaRPr lang="en-US" sz="1400">
            <a:latin typeface="Arial" panose="020B0604020202020204" pitchFamily="34" charset="0"/>
            <a:cs typeface="Arial" panose="020B0604020202020204" pitchFamily="34" charset="0"/>
          </a:endParaRPr>
        </a:p>
      </dgm:t>
    </dgm:pt>
    <dgm:pt modelId="{535B045E-8C70-6C45-9B9D-1953C46A87D6}" type="parTrans" cxnId="{A996BC14-C705-304F-A871-68640ACFCDA6}">
      <dgm:prSet/>
      <dgm:spPr/>
      <dgm:t>
        <a:bodyPr/>
        <a:lstStyle/>
        <a:p>
          <a:endParaRPr lang="en-US">
            <a:latin typeface="Arial" panose="020B0604020202020204" pitchFamily="34" charset="0"/>
            <a:cs typeface="Arial" panose="020B0604020202020204" pitchFamily="34" charset="0"/>
          </a:endParaRPr>
        </a:p>
      </dgm:t>
    </dgm:pt>
    <dgm:pt modelId="{F46ECC87-FB1E-EA45-819C-22663278B78C}" type="sibTrans" cxnId="{A996BC14-C705-304F-A871-68640ACFCDA6}">
      <dgm:prSet/>
      <dgm:spPr/>
      <dgm:t>
        <a:bodyPr/>
        <a:lstStyle/>
        <a:p>
          <a:endParaRPr lang="en-US">
            <a:latin typeface="Arial" panose="020B0604020202020204" pitchFamily="34" charset="0"/>
            <a:cs typeface="Arial" panose="020B0604020202020204" pitchFamily="34" charset="0"/>
          </a:endParaRPr>
        </a:p>
      </dgm:t>
    </dgm:pt>
    <dgm:pt modelId="{260A6548-DBC4-1248-B432-AB43986267AE}">
      <dgm:prSet custT="1"/>
      <dgm:spPr/>
      <dgm:t>
        <a:bodyPr/>
        <a:lstStyle/>
        <a:p>
          <a:r>
            <a:rPr lang="en-US" sz="1400" err="1">
              <a:latin typeface="Arial" panose="020B0604020202020204" pitchFamily="34" charset="0"/>
              <a:cs typeface="Arial" panose="020B0604020202020204" pitchFamily="34" charset="0"/>
            </a:rPr>
            <a:t>Renforcement</a:t>
          </a:r>
          <a:r>
            <a:rPr lang="en-US" sz="1400">
              <a:latin typeface="Arial" panose="020B0604020202020204" pitchFamily="34" charset="0"/>
              <a:cs typeface="Arial" panose="020B0604020202020204" pitchFamily="34" charset="0"/>
            </a:rPr>
            <a:t> de la </a:t>
          </a:r>
          <a:r>
            <a:rPr lang="en-US" sz="1400" err="1">
              <a:latin typeface="Arial" panose="020B0604020202020204" pitchFamily="34" charset="0"/>
              <a:cs typeface="Arial" panose="020B0604020202020204" pitchFamily="34" charset="0"/>
            </a:rPr>
            <a:t>crainte</a:t>
          </a:r>
          <a:r>
            <a:rPr lang="en-US" sz="1400">
              <a:latin typeface="Arial" panose="020B0604020202020204" pitchFamily="34" charset="0"/>
              <a:cs typeface="Arial" panose="020B0604020202020204" pitchFamily="34" charset="0"/>
            </a:rPr>
            <a:t> et des </a:t>
          </a:r>
          <a:r>
            <a:rPr lang="en-US" sz="1400" err="1">
              <a:latin typeface="Arial" panose="020B0604020202020204" pitchFamily="34" charset="0"/>
              <a:cs typeface="Arial" panose="020B0604020202020204" pitchFamily="34" charset="0"/>
            </a:rPr>
            <a:t>comportements</a:t>
          </a:r>
          <a:r>
            <a:rPr lang="en-US" sz="1400">
              <a:latin typeface="Arial" panose="020B0604020202020204" pitchFamily="34" charset="0"/>
              <a:cs typeface="Arial" panose="020B0604020202020204" pitchFamily="34" charset="0"/>
            </a:rPr>
            <a:t> </a:t>
          </a:r>
          <a:r>
            <a:rPr lang="en-US" sz="1400" err="1">
              <a:latin typeface="Arial" panose="020B0604020202020204" pitchFamily="34" charset="0"/>
              <a:cs typeface="Arial" panose="020B0604020202020204" pitchFamily="34" charset="0"/>
            </a:rPr>
            <a:t>inadaptés</a:t>
          </a:r>
          <a:endParaRPr lang="en-US" sz="1400">
            <a:latin typeface="Arial" panose="020B0604020202020204" pitchFamily="34" charset="0"/>
            <a:cs typeface="Arial" panose="020B0604020202020204" pitchFamily="34" charset="0"/>
          </a:endParaRPr>
        </a:p>
      </dgm:t>
    </dgm:pt>
    <dgm:pt modelId="{1C486004-6D5C-4947-A595-F6A1027751E1}" type="parTrans" cxnId="{F0D91906-6A51-6A43-817B-7608F2C8C587}">
      <dgm:prSet/>
      <dgm:spPr/>
      <dgm:t>
        <a:bodyPr/>
        <a:lstStyle/>
        <a:p>
          <a:endParaRPr lang="en-US">
            <a:latin typeface="Arial" panose="020B0604020202020204" pitchFamily="34" charset="0"/>
            <a:cs typeface="Arial" panose="020B0604020202020204" pitchFamily="34" charset="0"/>
          </a:endParaRPr>
        </a:p>
      </dgm:t>
    </dgm:pt>
    <dgm:pt modelId="{3B95ACB4-2186-674B-8DDD-4F2F559E2FC8}" type="sibTrans" cxnId="{F0D91906-6A51-6A43-817B-7608F2C8C587}">
      <dgm:prSet/>
      <dgm:spPr/>
      <dgm:t>
        <a:bodyPr/>
        <a:lstStyle/>
        <a:p>
          <a:endParaRPr lang="en-US">
            <a:latin typeface="Arial" panose="020B0604020202020204" pitchFamily="34" charset="0"/>
            <a:cs typeface="Arial" panose="020B0604020202020204" pitchFamily="34" charset="0"/>
          </a:endParaRPr>
        </a:p>
      </dgm:t>
    </dgm:pt>
    <dgm:pt modelId="{76F60EB5-55ED-6B49-88BD-BB63B264C71D}">
      <dgm:prSet custT="1"/>
      <dgm:spPr/>
      <dgm:t>
        <a:bodyPr/>
        <a:lstStyle/>
        <a:p>
          <a:pPr rtl="0"/>
          <a:r>
            <a:rPr lang="en-US" sz="1400">
              <a:latin typeface="Arial" panose="020B0604020202020204" pitchFamily="34" charset="0"/>
              <a:cs typeface="Arial" panose="020B0604020202020204" pitchFamily="34" charset="0"/>
            </a:rPr>
            <a:t>Aggravation de </a:t>
          </a:r>
          <a:r>
            <a:rPr lang="en-US" sz="1400" err="1">
              <a:latin typeface="Arial" panose="020B0604020202020204" pitchFamily="34" charset="0"/>
              <a:cs typeface="Arial" panose="020B0604020202020204" pitchFamily="34" charset="0"/>
            </a:rPr>
            <a:t>l’insomnie</a:t>
          </a:r>
          <a:r>
            <a:rPr lang="en-US" sz="1400">
              <a:latin typeface="Arial" panose="020B0604020202020204" pitchFamily="34" charset="0"/>
              <a:cs typeface="Arial" panose="020B0604020202020204" pitchFamily="34" charset="0"/>
            </a:rPr>
            <a:t>…</a:t>
          </a:r>
        </a:p>
      </dgm:t>
    </dgm:pt>
    <dgm:pt modelId="{6BDE6F47-B4B5-8249-BFEB-9CB14AE0A107}" type="parTrans" cxnId="{A32013EB-06CF-3F43-ACD6-6836848EA4A9}">
      <dgm:prSet/>
      <dgm:spPr/>
      <dgm:t>
        <a:bodyPr/>
        <a:lstStyle/>
        <a:p>
          <a:endParaRPr lang="en-US">
            <a:latin typeface="Arial" panose="020B0604020202020204" pitchFamily="34" charset="0"/>
            <a:cs typeface="Arial" panose="020B0604020202020204" pitchFamily="34" charset="0"/>
          </a:endParaRPr>
        </a:p>
      </dgm:t>
    </dgm:pt>
    <dgm:pt modelId="{4E1585F5-94C1-6747-90E9-4D5F5D99B5F8}" type="sibTrans" cxnId="{A32013EB-06CF-3F43-ACD6-6836848EA4A9}">
      <dgm:prSet/>
      <dgm:spPr/>
      <dgm:t>
        <a:bodyPr/>
        <a:lstStyle/>
        <a:p>
          <a:endParaRPr lang="en-US">
            <a:latin typeface="Arial" panose="020B0604020202020204" pitchFamily="34" charset="0"/>
            <a:cs typeface="Arial" panose="020B0604020202020204" pitchFamily="34" charset="0"/>
          </a:endParaRPr>
        </a:p>
      </dgm:t>
    </dgm:pt>
    <dgm:pt modelId="{29DEE263-B173-5F41-B37A-B316438D4551}" type="pres">
      <dgm:prSet presAssocID="{5FEB092C-6363-6F4E-A172-8FCA812BCDBE}" presName="cycle" presStyleCnt="0">
        <dgm:presLayoutVars>
          <dgm:dir/>
          <dgm:resizeHandles val="exact"/>
        </dgm:presLayoutVars>
      </dgm:prSet>
      <dgm:spPr/>
    </dgm:pt>
    <dgm:pt modelId="{FD7C4E41-656E-7841-9AB6-86D09FD2DAF7}" type="pres">
      <dgm:prSet presAssocID="{76F2F329-DCB9-5649-ACD3-F6D589A3971A}" presName="node" presStyleLbl="node1" presStyleIdx="0" presStyleCnt="6" custScaleX="122252">
        <dgm:presLayoutVars>
          <dgm:bulletEnabled val="1"/>
        </dgm:presLayoutVars>
      </dgm:prSet>
      <dgm:spPr/>
    </dgm:pt>
    <dgm:pt modelId="{A55AAD16-AB0B-314E-B28C-CFB76EB44D66}" type="pres">
      <dgm:prSet presAssocID="{76F2F329-DCB9-5649-ACD3-F6D589A3971A}" presName="spNode" presStyleCnt="0"/>
      <dgm:spPr/>
    </dgm:pt>
    <dgm:pt modelId="{BE7517C3-38DE-2E4D-8B27-E63369178AA9}" type="pres">
      <dgm:prSet presAssocID="{94C465C4-C57C-4D45-9CC9-7D72CFAD6A0B}" presName="sibTrans" presStyleLbl="sibTrans1D1" presStyleIdx="0" presStyleCnt="6"/>
      <dgm:spPr/>
    </dgm:pt>
    <dgm:pt modelId="{778DA17E-28C2-5A41-91D4-8A8D30D06774}" type="pres">
      <dgm:prSet presAssocID="{795C413F-3AF0-CB4C-AE1C-612DB0282695}" presName="node" presStyleLbl="node1" presStyleIdx="1" presStyleCnt="6" custScaleX="137679">
        <dgm:presLayoutVars>
          <dgm:bulletEnabled val="1"/>
        </dgm:presLayoutVars>
      </dgm:prSet>
      <dgm:spPr/>
    </dgm:pt>
    <dgm:pt modelId="{3D967253-A0E2-9848-8360-889BFB7A9827}" type="pres">
      <dgm:prSet presAssocID="{795C413F-3AF0-CB4C-AE1C-612DB0282695}" presName="spNode" presStyleCnt="0"/>
      <dgm:spPr/>
    </dgm:pt>
    <dgm:pt modelId="{03F4A1F1-6B8C-F944-BF33-F826F1FAED40}" type="pres">
      <dgm:prSet presAssocID="{0668B96E-B04E-5A4C-B430-C121E08CDB3C}" presName="sibTrans" presStyleLbl="sibTrans1D1" presStyleIdx="1" presStyleCnt="6"/>
      <dgm:spPr/>
    </dgm:pt>
    <dgm:pt modelId="{B0AD3698-FD66-3F4B-823B-657D8EAEEAFD}" type="pres">
      <dgm:prSet presAssocID="{A8C102CB-AD3F-0A42-837F-863C59A2B626}" presName="node" presStyleLbl="node1" presStyleIdx="2" presStyleCnt="6" custScaleX="128428">
        <dgm:presLayoutVars>
          <dgm:bulletEnabled val="1"/>
        </dgm:presLayoutVars>
      </dgm:prSet>
      <dgm:spPr/>
    </dgm:pt>
    <dgm:pt modelId="{B41772E2-BD9E-C246-B118-136AA1708C74}" type="pres">
      <dgm:prSet presAssocID="{A8C102CB-AD3F-0A42-837F-863C59A2B626}" presName="spNode" presStyleCnt="0"/>
      <dgm:spPr/>
    </dgm:pt>
    <dgm:pt modelId="{3E268F08-B8AD-B64A-99C9-09AAF1064DDC}" type="pres">
      <dgm:prSet presAssocID="{AF31C782-CD5E-3642-BD66-E8E6E43FB4C1}" presName="sibTrans" presStyleLbl="sibTrans1D1" presStyleIdx="2" presStyleCnt="6"/>
      <dgm:spPr/>
    </dgm:pt>
    <dgm:pt modelId="{CF53C1B7-56C2-3641-AF0D-F359EB1008AD}" type="pres">
      <dgm:prSet presAssocID="{EC62FA96-AF4E-CC47-A91A-29EC02C2ABDA}" presName="node" presStyleLbl="node1" presStyleIdx="3" presStyleCnt="6" custScaleX="148561">
        <dgm:presLayoutVars>
          <dgm:bulletEnabled val="1"/>
        </dgm:presLayoutVars>
      </dgm:prSet>
      <dgm:spPr/>
    </dgm:pt>
    <dgm:pt modelId="{61D8938D-37B2-F34A-AB2A-22F11EC52C79}" type="pres">
      <dgm:prSet presAssocID="{EC62FA96-AF4E-CC47-A91A-29EC02C2ABDA}" presName="spNode" presStyleCnt="0"/>
      <dgm:spPr/>
    </dgm:pt>
    <dgm:pt modelId="{53C880BF-8CDA-014C-BE3C-3464556DEE15}" type="pres">
      <dgm:prSet presAssocID="{F46ECC87-FB1E-EA45-819C-22663278B78C}" presName="sibTrans" presStyleLbl="sibTrans1D1" presStyleIdx="3" presStyleCnt="6"/>
      <dgm:spPr/>
    </dgm:pt>
    <dgm:pt modelId="{1D58B130-12E1-F145-9EC6-6977DB98FDB2}" type="pres">
      <dgm:prSet presAssocID="{260A6548-DBC4-1248-B432-AB43986267AE}" presName="node" presStyleLbl="node1" presStyleIdx="4" presStyleCnt="6" custScaleX="148627" custScaleY="128704" custRadScaleRad="101394" custRadScaleInc="15082">
        <dgm:presLayoutVars>
          <dgm:bulletEnabled val="1"/>
        </dgm:presLayoutVars>
      </dgm:prSet>
      <dgm:spPr/>
    </dgm:pt>
    <dgm:pt modelId="{D1A25272-3964-B547-B311-16467A5545F0}" type="pres">
      <dgm:prSet presAssocID="{260A6548-DBC4-1248-B432-AB43986267AE}" presName="spNode" presStyleCnt="0"/>
      <dgm:spPr/>
    </dgm:pt>
    <dgm:pt modelId="{BB6726E4-C281-B34B-A407-C9EB586FEF8E}" type="pres">
      <dgm:prSet presAssocID="{3B95ACB4-2186-674B-8DDD-4F2F559E2FC8}" presName="sibTrans" presStyleLbl="sibTrans1D1" presStyleIdx="4" presStyleCnt="6"/>
      <dgm:spPr/>
    </dgm:pt>
    <dgm:pt modelId="{A5EBDA86-1F6D-F640-8384-2612E1BDC1DC}" type="pres">
      <dgm:prSet presAssocID="{76F60EB5-55ED-6B49-88BD-BB63B264C71D}" presName="node" presStyleLbl="node1" presStyleIdx="5" presStyleCnt="6" custScaleX="135813">
        <dgm:presLayoutVars>
          <dgm:bulletEnabled val="1"/>
        </dgm:presLayoutVars>
      </dgm:prSet>
      <dgm:spPr/>
    </dgm:pt>
    <dgm:pt modelId="{BA3EB253-72B1-4546-AF59-B2D87105FBEF}" type="pres">
      <dgm:prSet presAssocID="{76F60EB5-55ED-6B49-88BD-BB63B264C71D}" presName="spNode" presStyleCnt="0"/>
      <dgm:spPr/>
    </dgm:pt>
    <dgm:pt modelId="{71228B9C-EC44-CF45-B1A3-BC5EA20BE8A2}" type="pres">
      <dgm:prSet presAssocID="{4E1585F5-94C1-6747-90E9-4D5F5D99B5F8}" presName="sibTrans" presStyleLbl="sibTrans1D1" presStyleIdx="5" presStyleCnt="6"/>
      <dgm:spPr/>
    </dgm:pt>
  </dgm:ptLst>
  <dgm:cxnLst>
    <dgm:cxn modelId="{D8948401-F163-8E4A-9378-AFF091FE0046}" type="presOf" srcId="{76F60EB5-55ED-6B49-88BD-BB63B264C71D}" destId="{A5EBDA86-1F6D-F640-8384-2612E1BDC1DC}" srcOrd="0" destOrd="0" presId="urn:microsoft.com/office/officeart/2005/8/layout/cycle6"/>
    <dgm:cxn modelId="{F0D91906-6A51-6A43-817B-7608F2C8C587}" srcId="{5FEB092C-6363-6F4E-A172-8FCA812BCDBE}" destId="{260A6548-DBC4-1248-B432-AB43986267AE}" srcOrd="4" destOrd="0" parTransId="{1C486004-6D5C-4947-A595-F6A1027751E1}" sibTransId="{3B95ACB4-2186-674B-8DDD-4F2F559E2FC8}"/>
    <dgm:cxn modelId="{F21F9C0B-885B-2045-9B70-FC668B19C703}" srcId="{5FEB092C-6363-6F4E-A172-8FCA812BCDBE}" destId="{76F2F329-DCB9-5649-ACD3-F6D589A3971A}" srcOrd="0" destOrd="0" parTransId="{197DCF8D-0C92-E942-8F5F-B8941944281D}" sibTransId="{94C465C4-C57C-4D45-9CC9-7D72CFAD6A0B}"/>
    <dgm:cxn modelId="{A996BC14-C705-304F-A871-68640ACFCDA6}" srcId="{5FEB092C-6363-6F4E-A172-8FCA812BCDBE}" destId="{EC62FA96-AF4E-CC47-A91A-29EC02C2ABDA}" srcOrd="3" destOrd="0" parTransId="{535B045E-8C70-6C45-9B9D-1953C46A87D6}" sibTransId="{F46ECC87-FB1E-EA45-819C-22663278B78C}"/>
    <dgm:cxn modelId="{CD6AA726-0B9D-4746-8453-9D3C60337A73}" type="presOf" srcId="{0668B96E-B04E-5A4C-B430-C121E08CDB3C}" destId="{03F4A1F1-6B8C-F944-BF33-F826F1FAED40}" srcOrd="0" destOrd="0" presId="urn:microsoft.com/office/officeart/2005/8/layout/cycle6"/>
    <dgm:cxn modelId="{EE03632D-F63D-564C-8177-E7A2E5412A63}" type="presOf" srcId="{94C465C4-C57C-4D45-9CC9-7D72CFAD6A0B}" destId="{BE7517C3-38DE-2E4D-8B27-E63369178AA9}" srcOrd="0" destOrd="0" presId="urn:microsoft.com/office/officeart/2005/8/layout/cycle6"/>
    <dgm:cxn modelId="{EF0D7831-45DE-E74F-820E-1BBE310A2E34}" type="presOf" srcId="{F46ECC87-FB1E-EA45-819C-22663278B78C}" destId="{53C880BF-8CDA-014C-BE3C-3464556DEE15}" srcOrd="0" destOrd="0" presId="urn:microsoft.com/office/officeart/2005/8/layout/cycle6"/>
    <dgm:cxn modelId="{7DE27A36-2293-7445-9185-79D76ECC1CB4}" type="presOf" srcId="{260A6548-DBC4-1248-B432-AB43986267AE}" destId="{1D58B130-12E1-F145-9EC6-6977DB98FDB2}" srcOrd="0" destOrd="0" presId="urn:microsoft.com/office/officeart/2005/8/layout/cycle6"/>
    <dgm:cxn modelId="{8DC5403E-DC6F-7040-A1C4-6C450FC44E78}" type="presOf" srcId="{5FEB092C-6363-6F4E-A172-8FCA812BCDBE}" destId="{29DEE263-B173-5F41-B37A-B316438D4551}" srcOrd="0" destOrd="0" presId="urn:microsoft.com/office/officeart/2005/8/layout/cycle6"/>
    <dgm:cxn modelId="{E3A18D64-E478-7645-B6B0-2667E4637CD2}" type="presOf" srcId="{76F2F329-DCB9-5649-ACD3-F6D589A3971A}" destId="{FD7C4E41-656E-7841-9AB6-86D09FD2DAF7}" srcOrd="0" destOrd="0" presId="urn:microsoft.com/office/officeart/2005/8/layout/cycle6"/>
    <dgm:cxn modelId="{7E6BBA44-8A72-2343-8AE2-01729B2D7C33}" type="presOf" srcId="{EC62FA96-AF4E-CC47-A91A-29EC02C2ABDA}" destId="{CF53C1B7-56C2-3641-AF0D-F359EB1008AD}" srcOrd="0" destOrd="0" presId="urn:microsoft.com/office/officeart/2005/8/layout/cycle6"/>
    <dgm:cxn modelId="{8B3D764D-7439-F949-B5E5-BF10044985AB}" type="presOf" srcId="{795C413F-3AF0-CB4C-AE1C-612DB0282695}" destId="{778DA17E-28C2-5A41-91D4-8A8D30D06774}" srcOrd="0" destOrd="0" presId="urn:microsoft.com/office/officeart/2005/8/layout/cycle6"/>
    <dgm:cxn modelId="{8561F157-9090-A449-8C69-B470D6BD188E}" srcId="{5FEB092C-6363-6F4E-A172-8FCA812BCDBE}" destId="{795C413F-3AF0-CB4C-AE1C-612DB0282695}" srcOrd="1" destOrd="0" parTransId="{AC294827-CEA3-1240-B36E-53B927AD0B5C}" sibTransId="{0668B96E-B04E-5A4C-B430-C121E08CDB3C}"/>
    <dgm:cxn modelId="{7F3C248E-4FDE-E149-8664-77E3BE9B236A}" type="presOf" srcId="{3B95ACB4-2186-674B-8DDD-4F2F559E2FC8}" destId="{BB6726E4-C281-B34B-A407-C9EB586FEF8E}" srcOrd="0" destOrd="0" presId="urn:microsoft.com/office/officeart/2005/8/layout/cycle6"/>
    <dgm:cxn modelId="{5C9275B4-F061-6647-9F5A-F79BDAF4D530}" type="presOf" srcId="{AF31C782-CD5E-3642-BD66-E8E6E43FB4C1}" destId="{3E268F08-B8AD-B64A-99C9-09AAF1064DDC}" srcOrd="0" destOrd="0" presId="urn:microsoft.com/office/officeart/2005/8/layout/cycle6"/>
    <dgm:cxn modelId="{551BE1BF-9479-7F48-AF0B-6AD81C9E13FB}" srcId="{5FEB092C-6363-6F4E-A172-8FCA812BCDBE}" destId="{A8C102CB-AD3F-0A42-837F-863C59A2B626}" srcOrd="2" destOrd="0" parTransId="{B37D9B94-994B-F84B-9A91-28C74376E4AF}" sibTransId="{AF31C782-CD5E-3642-BD66-E8E6E43FB4C1}"/>
    <dgm:cxn modelId="{3E211AC9-6A30-354A-B0C3-3DEA58A76050}" type="presOf" srcId="{A8C102CB-AD3F-0A42-837F-863C59A2B626}" destId="{B0AD3698-FD66-3F4B-823B-657D8EAEEAFD}" srcOrd="0" destOrd="0" presId="urn:microsoft.com/office/officeart/2005/8/layout/cycle6"/>
    <dgm:cxn modelId="{A32013EB-06CF-3F43-ACD6-6836848EA4A9}" srcId="{5FEB092C-6363-6F4E-A172-8FCA812BCDBE}" destId="{76F60EB5-55ED-6B49-88BD-BB63B264C71D}" srcOrd="5" destOrd="0" parTransId="{6BDE6F47-B4B5-8249-BFEB-9CB14AE0A107}" sibTransId="{4E1585F5-94C1-6747-90E9-4D5F5D99B5F8}"/>
    <dgm:cxn modelId="{6D9CDFF9-34AC-554C-9B61-DF162A284912}" type="presOf" srcId="{4E1585F5-94C1-6747-90E9-4D5F5D99B5F8}" destId="{71228B9C-EC44-CF45-B1A3-BC5EA20BE8A2}" srcOrd="0" destOrd="0" presId="urn:microsoft.com/office/officeart/2005/8/layout/cycle6"/>
    <dgm:cxn modelId="{9537952B-A6C2-4D4F-B224-10213FCB1154}" type="presParOf" srcId="{29DEE263-B173-5F41-B37A-B316438D4551}" destId="{FD7C4E41-656E-7841-9AB6-86D09FD2DAF7}" srcOrd="0" destOrd="0" presId="urn:microsoft.com/office/officeart/2005/8/layout/cycle6"/>
    <dgm:cxn modelId="{AB8DCDC0-F408-B844-8FA4-CEFDFF67D3FF}" type="presParOf" srcId="{29DEE263-B173-5F41-B37A-B316438D4551}" destId="{A55AAD16-AB0B-314E-B28C-CFB76EB44D66}" srcOrd="1" destOrd="0" presId="urn:microsoft.com/office/officeart/2005/8/layout/cycle6"/>
    <dgm:cxn modelId="{FE8329BC-88B5-6C47-94F2-FE697955A524}" type="presParOf" srcId="{29DEE263-B173-5F41-B37A-B316438D4551}" destId="{BE7517C3-38DE-2E4D-8B27-E63369178AA9}" srcOrd="2" destOrd="0" presId="urn:microsoft.com/office/officeart/2005/8/layout/cycle6"/>
    <dgm:cxn modelId="{880D10FE-7F70-7948-8881-D5CF978521E6}" type="presParOf" srcId="{29DEE263-B173-5F41-B37A-B316438D4551}" destId="{778DA17E-28C2-5A41-91D4-8A8D30D06774}" srcOrd="3" destOrd="0" presId="urn:microsoft.com/office/officeart/2005/8/layout/cycle6"/>
    <dgm:cxn modelId="{CF67D63F-4780-C94A-B784-BB5183DE72D1}" type="presParOf" srcId="{29DEE263-B173-5F41-B37A-B316438D4551}" destId="{3D967253-A0E2-9848-8360-889BFB7A9827}" srcOrd="4" destOrd="0" presId="urn:microsoft.com/office/officeart/2005/8/layout/cycle6"/>
    <dgm:cxn modelId="{AC19AC05-DF64-264E-93A8-E26294249F50}" type="presParOf" srcId="{29DEE263-B173-5F41-B37A-B316438D4551}" destId="{03F4A1F1-6B8C-F944-BF33-F826F1FAED40}" srcOrd="5" destOrd="0" presId="urn:microsoft.com/office/officeart/2005/8/layout/cycle6"/>
    <dgm:cxn modelId="{33117511-2CA8-4146-BA42-50C771D09556}" type="presParOf" srcId="{29DEE263-B173-5F41-B37A-B316438D4551}" destId="{B0AD3698-FD66-3F4B-823B-657D8EAEEAFD}" srcOrd="6" destOrd="0" presId="urn:microsoft.com/office/officeart/2005/8/layout/cycle6"/>
    <dgm:cxn modelId="{044B354D-3591-B144-B3C7-303823BF4F12}" type="presParOf" srcId="{29DEE263-B173-5F41-B37A-B316438D4551}" destId="{B41772E2-BD9E-C246-B118-136AA1708C74}" srcOrd="7" destOrd="0" presId="urn:microsoft.com/office/officeart/2005/8/layout/cycle6"/>
    <dgm:cxn modelId="{30B47BDF-D0EF-8F4E-AEC1-F3926D10B147}" type="presParOf" srcId="{29DEE263-B173-5F41-B37A-B316438D4551}" destId="{3E268F08-B8AD-B64A-99C9-09AAF1064DDC}" srcOrd="8" destOrd="0" presId="urn:microsoft.com/office/officeart/2005/8/layout/cycle6"/>
    <dgm:cxn modelId="{0D5FABEC-EEBD-C646-B339-5A5301A1FD22}" type="presParOf" srcId="{29DEE263-B173-5F41-B37A-B316438D4551}" destId="{CF53C1B7-56C2-3641-AF0D-F359EB1008AD}" srcOrd="9" destOrd="0" presId="urn:microsoft.com/office/officeart/2005/8/layout/cycle6"/>
    <dgm:cxn modelId="{246AE688-E688-2345-A307-D94EFC2209F4}" type="presParOf" srcId="{29DEE263-B173-5F41-B37A-B316438D4551}" destId="{61D8938D-37B2-F34A-AB2A-22F11EC52C79}" srcOrd="10" destOrd="0" presId="urn:microsoft.com/office/officeart/2005/8/layout/cycle6"/>
    <dgm:cxn modelId="{0465B94D-5953-5542-B667-898AF71F83C9}" type="presParOf" srcId="{29DEE263-B173-5F41-B37A-B316438D4551}" destId="{53C880BF-8CDA-014C-BE3C-3464556DEE15}" srcOrd="11" destOrd="0" presId="urn:microsoft.com/office/officeart/2005/8/layout/cycle6"/>
    <dgm:cxn modelId="{41BF83EB-77FF-F345-ABD7-078003C57E07}" type="presParOf" srcId="{29DEE263-B173-5F41-B37A-B316438D4551}" destId="{1D58B130-12E1-F145-9EC6-6977DB98FDB2}" srcOrd="12" destOrd="0" presId="urn:microsoft.com/office/officeart/2005/8/layout/cycle6"/>
    <dgm:cxn modelId="{A29C52DE-8A3F-9046-BD03-9550CF7A7C72}" type="presParOf" srcId="{29DEE263-B173-5F41-B37A-B316438D4551}" destId="{D1A25272-3964-B547-B311-16467A5545F0}" srcOrd="13" destOrd="0" presId="urn:microsoft.com/office/officeart/2005/8/layout/cycle6"/>
    <dgm:cxn modelId="{F307EA53-EA8E-2749-969B-6C25DC5FF536}" type="presParOf" srcId="{29DEE263-B173-5F41-B37A-B316438D4551}" destId="{BB6726E4-C281-B34B-A407-C9EB586FEF8E}" srcOrd="14" destOrd="0" presId="urn:microsoft.com/office/officeart/2005/8/layout/cycle6"/>
    <dgm:cxn modelId="{F6CC998D-0D0D-594B-B95F-F1ED23289E98}" type="presParOf" srcId="{29DEE263-B173-5F41-B37A-B316438D4551}" destId="{A5EBDA86-1F6D-F640-8384-2612E1BDC1DC}" srcOrd="15" destOrd="0" presId="urn:microsoft.com/office/officeart/2005/8/layout/cycle6"/>
    <dgm:cxn modelId="{B93F98C4-3004-1B43-B8CA-94DA3281DB7E}" type="presParOf" srcId="{29DEE263-B173-5F41-B37A-B316438D4551}" destId="{BA3EB253-72B1-4546-AF59-B2D87105FBEF}" srcOrd="16" destOrd="0" presId="urn:microsoft.com/office/officeart/2005/8/layout/cycle6"/>
    <dgm:cxn modelId="{A697F2CF-7BEB-8841-97B3-19A698379A20}" type="presParOf" srcId="{29DEE263-B173-5F41-B37A-B316438D4551}" destId="{71228B9C-EC44-CF45-B1A3-BC5EA20BE8A2}"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737D6A8-9272-480E-A507-566F9F7AD9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26C4E45-ABB6-4CA2-830C-CCB399FCB9A4}">
      <dgm:prSet custT="1"/>
      <dgm:spPr/>
      <dgm:t>
        <a:bodyPr/>
        <a:lstStyle/>
        <a:p>
          <a:pPr>
            <a:lnSpc>
              <a:spcPct val="100000"/>
            </a:lnSpc>
          </a:pPr>
          <a:r>
            <a:rPr lang="en-US" altLang="fr-FR" sz="1400" b="1" dirty="0" err="1">
              <a:solidFill>
                <a:srgbClr val="575757"/>
              </a:solidFill>
            </a:rPr>
            <a:t>Hygiène</a:t>
          </a:r>
          <a:r>
            <a:rPr lang="en-US" altLang="fr-FR" sz="1400" b="1" dirty="0">
              <a:solidFill>
                <a:srgbClr val="575757"/>
              </a:solidFill>
            </a:rPr>
            <a:t> du sommeil</a:t>
          </a:r>
          <a:endParaRPr lang="en-US" sz="1400" b="1" dirty="0">
            <a:solidFill>
              <a:srgbClr val="575757"/>
            </a:solidFill>
            <a:latin typeface="Arial" panose="020B0604020202020204" pitchFamily="34" charset="0"/>
            <a:cs typeface="Arial" panose="020B0604020202020204" pitchFamily="34" charset="0"/>
          </a:endParaRPr>
        </a:p>
      </dgm:t>
    </dgm:pt>
    <dgm:pt modelId="{6713C7A9-0FCB-4E8B-906C-47341B7FC5EF}" type="parTrans" cxnId="{F4351CF5-6468-4B83-BB0F-5EB663D889C1}">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74BD5651-35D7-4EA5-A229-EDE730F2466C}" type="sibTrans" cxnId="{F4351CF5-6468-4B83-BB0F-5EB663D889C1}">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610F2E33-E31E-4392-BE58-1DEC738B4BBB}">
      <dgm:prSet custT="1"/>
      <dgm:spPr/>
      <dgm:t>
        <a:bodyPr/>
        <a:lstStyle/>
        <a:p>
          <a:pPr>
            <a:lnSpc>
              <a:spcPct val="100000"/>
            </a:lnSpc>
          </a:pPr>
          <a:r>
            <a:rPr lang="fr-FR" altLang="fr-FR" sz="1400" b="1">
              <a:solidFill>
                <a:srgbClr val="575757"/>
              </a:solidFill>
            </a:rPr>
            <a:t>Contrôle du stimulus</a:t>
          </a:r>
          <a:endParaRPr lang="en-US" sz="1400" b="1">
            <a:solidFill>
              <a:srgbClr val="575757"/>
            </a:solidFill>
            <a:latin typeface="Arial" panose="020B0604020202020204" pitchFamily="34" charset="0"/>
            <a:cs typeface="Arial" panose="020B0604020202020204" pitchFamily="34" charset="0"/>
          </a:endParaRPr>
        </a:p>
      </dgm:t>
    </dgm:pt>
    <dgm:pt modelId="{83C6B81B-65F1-4BEB-BD61-5E71A0D8812B}" type="parTrans" cxnId="{37BA2AD5-7DCD-4C0B-96AC-D0BDB6633C97}">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65835933-09A4-42EC-818D-48AB481B6E43}" type="sibTrans" cxnId="{37BA2AD5-7DCD-4C0B-96AC-D0BDB6633C97}">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FB50C6E8-85BA-4F53-95A9-651971E4A3E7}">
      <dgm:prSet custT="1"/>
      <dgm:spPr/>
      <dgm:t>
        <a:bodyPr/>
        <a:lstStyle/>
        <a:p>
          <a:pPr>
            <a:lnSpc>
              <a:spcPct val="100000"/>
            </a:lnSpc>
          </a:pPr>
          <a:r>
            <a:rPr lang="fr-FR" altLang="fr-FR" sz="1400" b="1">
              <a:solidFill>
                <a:srgbClr val="575757"/>
              </a:solidFill>
            </a:rPr>
            <a:t>Réduction du temps passé au lit</a:t>
          </a:r>
          <a:endParaRPr lang="en-US" sz="1400" b="1">
            <a:solidFill>
              <a:srgbClr val="575757"/>
            </a:solidFill>
            <a:latin typeface="Arial" panose="020B0604020202020204" pitchFamily="34" charset="0"/>
            <a:cs typeface="Arial" panose="020B0604020202020204" pitchFamily="34" charset="0"/>
          </a:endParaRPr>
        </a:p>
      </dgm:t>
    </dgm:pt>
    <dgm:pt modelId="{86BFE9A0-646F-4F8F-92AF-7769F59007C8}" type="parTrans" cxnId="{9B04639A-C14D-4CF3-94AC-6342251AEB6A}">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71EA7BE2-FD5A-43F3-AEF6-90A88456C220}" type="sibTrans" cxnId="{9B04639A-C14D-4CF3-94AC-6342251AEB6A}">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C7B81AFE-2520-4427-A8F1-ECCBFFF3D7CD}">
      <dgm:prSet custT="1"/>
      <dgm:spPr/>
      <dgm:t>
        <a:bodyPr/>
        <a:lstStyle/>
        <a:p>
          <a:pPr>
            <a:lnSpc>
              <a:spcPct val="100000"/>
            </a:lnSpc>
          </a:pPr>
          <a:r>
            <a:rPr lang="fr-FR" altLang="fr-FR" sz="1400" b="1">
              <a:solidFill>
                <a:srgbClr val="575757"/>
              </a:solidFill>
            </a:rPr>
            <a:t>Intention paradoxale</a:t>
          </a:r>
          <a:endParaRPr lang="en-US" sz="1400" b="1">
            <a:solidFill>
              <a:srgbClr val="575757"/>
            </a:solidFill>
            <a:latin typeface="Arial" panose="020B0604020202020204" pitchFamily="34" charset="0"/>
            <a:cs typeface="Arial" panose="020B0604020202020204" pitchFamily="34" charset="0"/>
          </a:endParaRPr>
        </a:p>
      </dgm:t>
    </dgm:pt>
    <dgm:pt modelId="{03D30642-BDD6-4D24-9183-3CCE5E13D8A5}" type="parTrans" cxnId="{2A6F2247-D6AE-4193-9C80-DC250F49F558}">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509DC3E8-9DD1-4F63-9883-8503EF3C8BFF}" type="sibTrans" cxnId="{2A6F2247-D6AE-4193-9C80-DC250F49F558}">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AC11E53E-AEA4-764C-A533-0BCDFDAC75EC}">
      <dgm:prSet custT="1"/>
      <dgm:spPr/>
      <dgm:t>
        <a:bodyPr/>
        <a:lstStyle/>
        <a:p>
          <a:r>
            <a:rPr lang="fr-FR" sz="1400" b="1" kern="1200">
              <a:solidFill>
                <a:srgbClr val="575757"/>
              </a:solidFill>
              <a:latin typeface="Calibri" panose="020F0502020204030204"/>
              <a:ea typeface="+mn-ea"/>
              <a:cs typeface="+mn-cs"/>
            </a:rPr>
            <a:t>Agenda du sommeil</a:t>
          </a:r>
        </a:p>
      </dgm:t>
    </dgm:pt>
    <dgm:pt modelId="{D0FEB7AC-4DA9-D444-B70F-4C179ACA90BC}" type="parTrans" cxnId="{FEEB13B5-075E-3948-B7AB-7CFE0193C629}">
      <dgm:prSet/>
      <dgm:spPr/>
      <dgm:t>
        <a:bodyPr/>
        <a:lstStyle/>
        <a:p>
          <a:endParaRPr lang="fr-FR" sz="1400">
            <a:solidFill>
              <a:srgbClr val="575757"/>
            </a:solidFill>
          </a:endParaRPr>
        </a:p>
      </dgm:t>
    </dgm:pt>
    <dgm:pt modelId="{870101EF-F6D4-494E-ABEB-8B9C048CABDE}" type="sibTrans" cxnId="{FEEB13B5-075E-3948-B7AB-7CFE0193C629}">
      <dgm:prSet/>
      <dgm:spPr/>
      <dgm:t>
        <a:bodyPr/>
        <a:lstStyle/>
        <a:p>
          <a:endParaRPr lang="fr-FR" sz="1400">
            <a:solidFill>
              <a:srgbClr val="575757"/>
            </a:solidFill>
          </a:endParaRPr>
        </a:p>
      </dgm:t>
    </dgm:pt>
    <dgm:pt modelId="{892F52CF-08A7-294C-A791-2D8BF1D3874A}" type="pres">
      <dgm:prSet presAssocID="{A737D6A8-9272-480E-A507-566F9F7AD990}" presName="hierChild1" presStyleCnt="0">
        <dgm:presLayoutVars>
          <dgm:chPref val="1"/>
          <dgm:dir/>
          <dgm:animOne val="branch"/>
          <dgm:animLvl val="lvl"/>
          <dgm:resizeHandles/>
        </dgm:presLayoutVars>
      </dgm:prSet>
      <dgm:spPr/>
    </dgm:pt>
    <dgm:pt modelId="{B5D180A3-E181-8641-A47D-E223C8443F18}" type="pres">
      <dgm:prSet presAssocID="{AC11E53E-AEA4-764C-A533-0BCDFDAC75EC}" presName="hierRoot1" presStyleCnt="0"/>
      <dgm:spPr/>
    </dgm:pt>
    <dgm:pt modelId="{2967A37F-ECA1-6A40-B8B6-A55B451B14B6}" type="pres">
      <dgm:prSet presAssocID="{AC11E53E-AEA4-764C-A533-0BCDFDAC75EC}" presName="composite" presStyleCnt="0"/>
      <dgm:spPr/>
    </dgm:pt>
    <dgm:pt modelId="{754A7536-4DEF-B042-B441-C4269DF817DB}" type="pres">
      <dgm:prSet presAssocID="{AC11E53E-AEA4-764C-A533-0BCDFDAC75EC}" presName="background" presStyleLbl="node0" presStyleIdx="0" presStyleCnt="5"/>
      <dgm:spPr>
        <a:solidFill>
          <a:srgbClr val="E5007D"/>
        </a:solidFill>
      </dgm:spPr>
    </dgm:pt>
    <dgm:pt modelId="{1814072E-1425-CB49-B667-F7315D94DD5A}" type="pres">
      <dgm:prSet presAssocID="{AC11E53E-AEA4-764C-A533-0BCDFDAC75EC}" presName="text" presStyleLbl="fgAcc0" presStyleIdx="0" presStyleCnt="5">
        <dgm:presLayoutVars>
          <dgm:chPref val="3"/>
        </dgm:presLayoutVars>
      </dgm:prSet>
      <dgm:spPr/>
    </dgm:pt>
    <dgm:pt modelId="{D2FB1476-D2CE-5641-973E-30071A9049D9}" type="pres">
      <dgm:prSet presAssocID="{AC11E53E-AEA4-764C-A533-0BCDFDAC75EC}" presName="hierChild2" presStyleCnt="0"/>
      <dgm:spPr/>
    </dgm:pt>
    <dgm:pt modelId="{3DC9ABEF-02E5-1943-B2E5-CA6F0591F585}" type="pres">
      <dgm:prSet presAssocID="{226C4E45-ABB6-4CA2-830C-CCB399FCB9A4}" presName="hierRoot1" presStyleCnt="0"/>
      <dgm:spPr/>
    </dgm:pt>
    <dgm:pt modelId="{9369CDF9-647A-CD40-863A-C17C38AA20DC}" type="pres">
      <dgm:prSet presAssocID="{226C4E45-ABB6-4CA2-830C-CCB399FCB9A4}" presName="composite" presStyleCnt="0"/>
      <dgm:spPr/>
    </dgm:pt>
    <dgm:pt modelId="{9491657B-F9B4-1844-BDAD-B8324ABA7191}" type="pres">
      <dgm:prSet presAssocID="{226C4E45-ABB6-4CA2-830C-CCB399FCB9A4}" presName="background" presStyleLbl="node0" presStyleIdx="1" presStyleCnt="5"/>
      <dgm:spPr>
        <a:solidFill>
          <a:srgbClr val="E5007D"/>
        </a:solidFill>
      </dgm:spPr>
    </dgm:pt>
    <dgm:pt modelId="{3DB0A7AE-6E7F-564F-931F-8660DB758F3B}" type="pres">
      <dgm:prSet presAssocID="{226C4E45-ABB6-4CA2-830C-CCB399FCB9A4}" presName="text" presStyleLbl="fgAcc0" presStyleIdx="1" presStyleCnt="5">
        <dgm:presLayoutVars>
          <dgm:chPref val="3"/>
        </dgm:presLayoutVars>
      </dgm:prSet>
      <dgm:spPr/>
    </dgm:pt>
    <dgm:pt modelId="{6AC2F78E-A32B-EF47-829C-AC00A85B9CD6}" type="pres">
      <dgm:prSet presAssocID="{226C4E45-ABB6-4CA2-830C-CCB399FCB9A4}" presName="hierChild2" presStyleCnt="0"/>
      <dgm:spPr/>
    </dgm:pt>
    <dgm:pt modelId="{3BE72CEF-DD33-B949-95D6-0FF5B594C0EC}" type="pres">
      <dgm:prSet presAssocID="{610F2E33-E31E-4392-BE58-1DEC738B4BBB}" presName="hierRoot1" presStyleCnt="0"/>
      <dgm:spPr/>
    </dgm:pt>
    <dgm:pt modelId="{B01499D4-63E5-894F-ABF6-16B4ECE37B74}" type="pres">
      <dgm:prSet presAssocID="{610F2E33-E31E-4392-BE58-1DEC738B4BBB}" presName="composite" presStyleCnt="0"/>
      <dgm:spPr/>
    </dgm:pt>
    <dgm:pt modelId="{7BFD3384-254B-6B46-A204-67057ECA0AD4}" type="pres">
      <dgm:prSet presAssocID="{610F2E33-E31E-4392-BE58-1DEC738B4BBB}" presName="background" presStyleLbl="node0" presStyleIdx="2" presStyleCnt="5"/>
      <dgm:spPr>
        <a:solidFill>
          <a:srgbClr val="E5007D"/>
        </a:solidFill>
      </dgm:spPr>
    </dgm:pt>
    <dgm:pt modelId="{69EB061E-4AC0-C344-B612-DAD3F7CB75EC}" type="pres">
      <dgm:prSet presAssocID="{610F2E33-E31E-4392-BE58-1DEC738B4BBB}" presName="text" presStyleLbl="fgAcc0" presStyleIdx="2" presStyleCnt="5">
        <dgm:presLayoutVars>
          <dgm:chPref val="3"/>
        </dgm:presLayoutVars>
      </dgm:prSet>
      <dgm:spPr/>
    </dgm:pt>
    <dgm:pt modelId="{3C01957C-A9A4-D741-B3D1-FF3677E4DD96}" type="pres">
      <dgm:prSet presAssocID="{610F2E33-E31E-4392-BE58-1DEC738B4BBB}" presName="hierChild2" presStyleCnt="0"/>
      <dgm:spPr/>
    </dgm:pt>
    <dgm:pt modelId="{149768DE-72F0-0D42-B10A-43F2618EC650}" type="pres">
      <dgm:prSet presAssocID="{FB50C6E8-85BA-4F53-95A9-651971E4A3E7}" presName="hierRoot1" presStyleCnt="0"/>
      <dgm:spPr/>
    </dgm:pt>
    <dgm:pt modelId="{018F8992-D969-F549-A130-59951B1D0A7A}" type="pres">
      <dgm:prSet presAssocID="{FB50C6E8-85BA-4F53-95A9-651971E4A3E7}" presName="composite" presStyleCnt="0"/>
      <dgm:spPr/>
    </dgm:pt>
    <dgm:pt modelId="{0921998D-4940-624E-BB46-EC0E15FA28CA}" type="pres">
      <dgm:prSet presAssocID="{FB50C6E8-85BA-4F53-95A9-651971E4A3E7}" presName="background" presStyleLbl="node0" presStyleIdx="3" presStyleCnt="5"/>
      <dgm:spPr>
        <a:solidFill>
          <a:srgbClr val="E5007D"/>
        </a:solidFill>
      </dgm:spPr>
    </dgm:pt>
    <dgm:pt modelId="{C8B23A1A-CBFC-4540-8B87-517A22CF53F9}" type="pres">
      <dgm:prSet presAssocID="{FB50C6E8-85BA-4F53-95A9-651971E4A3E7}" presName="text" presStyleLbl="fgAcc0" presStyleIdx="3" presStyleCnt="5">
        <dgm:presLayoutVars>
          <dgm:chPref val="3"/>
        </dgm:presLayoutVars>
      </dgm:prSet>
      <dgm:spPr/>
    </dgm:pt>
    <dgm:pt modelId="{04C2DC7A-2C5D-5B4C-AD9E-F6E541CA67A9}" type="pres">
      <dgm:prSet presAssocID="{FB50C6E8-85BA-4F53-95A9-651971E4A3E7}" presName="hierChild2" presStyleCnt="0"/>
      <dgm:spPr/>
    </dgm:pt>
    <dgm:pt modelId="{501DE978-9958-BC42-B6EE-5F322ACF6096}" type="pres">
      <dgm:prSet presAssocID="{C7B81AFE-2520-4427-A8F1-ECCBFFF3D7CD}" presName="hierRoot1" presStyleCnt="0"/>
      <dgm:spPr/>
    </dgm:pt>
    <dgm:pt modelId="{3C55FC95-11E4-A44B-8474-98F97A46F29B}" type="pres">
      <dgm:prSet presAssocID="{C7B81AFE-2520-4427-A8F1-ECCBFFF3D7CD}" presName="composite" presStyleCnt="0"/>
      <dgm:spPr/>
    </dgm:pt>
    <dgm:pt modelId="{F7CB11B7-D457-9649-BD17-960A74618E54}" type="pres">
      <dgm:prSet presAssocID="{C7B81AFE-2520-4427-A8F1-ECCBFFF3D7CD}" presName="background" presStyleLbl="node0" presStyleIdx="4" presStyleCnt="5"/>
      <dgm:spPr>
        <a:solidFill>
          <a:srgbClr val="E5007D"/>
        </a:solidFill>
      </dgm:spPr>
    </dgm:pt>
    <dgm:pt modelId="{CCEFA8CB-FA8D-EF46-A453-4FDB2623AC97}" type="pres">
      <dgm:prSet presAssocID="{C7B81AFE-2520-4427-A8F1-ECCBFFF3D7CD}" presName="text" presStyleLbl="fgAcc0" presStyleIdx="4" presStyleCnt="5">
        <dgm:presLayoutVars>
          <dgm:chPref val="3"/>
        </dgm:presLayoutVars>
      </dgm:prSet>
      <dgm:spPr/>
    </dgm:pt>
    <dgm:pt modelId="{57C0105F-C6C4-D247-9B0A-587D1A5EC276}" type="pres">
      <dgm:prSet presAssocID="{C7B81AFE-2520-4427-A8F1-ECCBFFF3D7CD}" presName="hierChild2" presStyleCnt="0"/>
      <dgm:spPr/>
    </dgm:pt>
  </dgm:ptLst>
  <dgm:cxnLst>
    <dgm:cxn modelId="{417EB527-520C-AD42-B055-76479E03FB2E}" type="presOf" srcId="{610F2E33-E31E-4392-BE58-1DEC738B4BBB}" destId="{69EB061E-4AC0-C344-B612-DAD3F7CB75EC}" srcOrd="0" destOrd="0" presId="urn:microsoft.com/office/officeart/2005/8/layout/hierarchy1"/>
    <dgm:cxn modelId="{2A6F2247-D6AE-4193-9C80-DC250F49F558}" srcId="{A737D6A8-9272-480E-A507-566F9F7AD990}" destId="{C7B81AFE-2520-4427-A8F1-ECCBFFF3D7CD}" srcOrd="4" destOrd="0" parTransId="{03D30642-BDD6-4D24-9183-3CCE5E13D8A5}" sibTransId="{509DC3E8-9DD1-4F63-9883-8503EF3C8BFF}"/>
    <dgm:cxn modelId="{C26C7E4F-5CE9-DF45-B152-5219C227BE33}" type="presOf" srcId="{226C4E45-ABB6-4CA2-830C-CCB399FCB9A4}" destId="{3DB0A7AE-6E7F-564F-931F-8660DB758F3B}" srcOrd="0" destOrd="0" presId="urn:microsoft.com/office/officeart/2005/8/layout/hierarchy1"/>
    <dgm:cxn modelId="{9B04639A-C14D-4CF3-94AC-6342251AEB6A}" srcId="{A737D6A8-9272-480E-A507-566F9F7AD990}" destId="{FB50C6E8-85BA-4F53-95A9-651971E4A3E7}" srcOrd="3" destOrd="0" parTransId="{86BFE9A0-646F-4F8F-92AF-7769F59007C8}" sibTransId="{71EA7BE2-FD5A-43F3-AEF6-90A88456C220}"/>
    <dgm:cxn modelId="{8017AE9B-11E9-454C-B86F-75C9052AF09F}" type="presOf" srcId="{C7B81AFE-2520-4427-A8F1-ECCBFFF3D7CD}" destId="{CCEFA8CB-FA8D-EF46-A453-4FDB2623AC97}" srcOrd="0" destOrd="0" presId="urn:microsoft.com/office/officeart/2005/8/layout/hierarchy1"/>
    <dgm:cxn modelId="{50C834B3-FFA0-2E4C-A729-0DEEFE45F019}" type="presOf" srcId="{FB50C6E8-85BA-4F53-95A9-651971E4A3E7}" destId="{C8B23A1A-CBFC-4540-8B87-517A22CF53F9}" srcOrd="0" destOrd="0" presId="urn:microsoft.com/office/officeart/2005/8/layout/hierarchy1"/>
    <dgm:cxn modelId="{FEEB13B5-075E-3948-B7AB-7CFE0193C629}" srcId="{A737D6A8-9272-480E-A507-566F9F7AD990}" destId="{AC11E53E-AEA4-764C-A533-0BCDFDAC75EC}" srcOrd="0" destOrd="0" parTransId="{D0FEB7AC-4DA9-D444-B70F-4C179ACA90BC}" sibTransId="{870101EF-F6D4-494E-ABEB-8B9C048CABDE}"/>
    <dgm:cxn modelId="{B52A14CA-9C31-F84A-B401-BD5557814B92}" type="presOf" srcId="{AC11E53E-AEA4-764C-A533-0BCDFDAC75EC}" destId="{1814072E-1425-CB49-B667-F7315D94DD5A}" srcOrd="0" destOrd="0" presId="urn:microsoft.com/office/officeart/2005/8/layout/hierarchy1"/>
    <dgm:cxn modelId="{56C068CB-E57D-7D48-B1F4-6D7FE8B7F89E}" type="presOf" srcId="{A737D6A8-9272-480E-A507-566F9F7AD990}" destId="{892F52CF-08A7-294C-A791-2D8BF1D3874A}" srcOrd="0" destOrd="0" presId="urn:microsoft.com/office/officeart/2005/8/layout/hierarchy1"/>
    <dgm:cxn modelId="{37BA2AD5-7DCD-4C0B-96AC-D0BDB6633C97}" srcId="{A737D6A8-9272-480E-A507-566F9F7AD990}" destId="{610F2E33-E31E-4392-BE58-1DEC738B4BBB}" srcOrd="2" destOrd="0" parTransId="{83C6B81B-65F1-4BEB-BD61-5E71A0D8812B}" sibTransId="{65835933-09A4-42EC-818D-48AB481B6E43}"/>
    <dgm:cxn modelId="{F4351CF5-6468-4B83-BB0F-5EB663D889C1}" srcId="{A737D6A8-9272-480E-A507-566F9F7AD990}" destId="{226C4E45-ABB6-4CA2-830C-CCB399FCB9A4}" srcOrd="1" destOrd="0" parTransId="{6713C7A9-0FCB-4E8B-906C-47341B7FC5EF}" sibTransId="{74BD5651-35D7-4EA5-A229-EDE730F2466C}"/>
    <dgm:cxn modelId="{DB527682-8BCC-5A4F-91DA-FD7D0AB70C91}" type="presParOf" srcId="{892F52CF-08A7-294C-A791-2D8BF1D3874A}" destId="{B5D180A3-E181-8641-A47D-E223C8443F18}" srcOrd="0" destOrd="0" presId="urn:microsoft.com/office/officeart/2005/8/layout/hierarchy1"/>
    <dgm:cxn modelId="{BFBFA23E-D231-A74B-A933-B76974F7E7DE}" type="presParOf" srcId="{B5D180A3-E181-8641-A47D-E223C8443F18}" destId="{2967A37F-ECA1-6A40-B8B6-A55B451B14B6}" srcOrd="0" destOrd="0" presId="urn:microsoft.com/office/officeart/2005/8/layout/hierarchy1"/>
    <dgm:cxn modelId="{3B8C060E-0B1C-374F-BE38-E71389F3066F}" type="presParOf" srcId="{2967A37F-ECA1-6A40-B8B6-A55B451B14B6}" destId="{754A7536-4DEF-B042-B441-C4269DF817DB}" srcOrd="0" destOrd="0" presId="urn:microsoft.com/office/officeart/2005/8/layout/hierarchy1"/>
    <dgm:cxn modelId="{72FC1C59-3A06-A841-AF3E-69A82DDA304D}" type="presParOf" srcId="{2967A37F-ECA1-6A40-B8B6-A55B451B14B6}" destId="{1814072E-1425-CB49-B667-F7315D94DD5A}" srcOrd="1" destOrd="0" presId="urn:microsoft.com/office/officeart/2005/8/layout/hierarchy1"/>
    <dgm:cxn modelId="{D4E2BADE-075E-AA4E-BF65-305C876A4EC4}" type="presParOf" srcId="{B5D180A3-E181-8641-A47D-E223C8443F18}" destId="{D2FB1476-D2CE-5641-973E-30071A9049D9}" srcOrd="1" destOrd="0" presId="urn:microsoft.com/office/officeart/2005/8/layout/hierarchy1"/>
    <dgm:cxn modelId="{96F07852-4BF4-2446-96BC-8F3B60E3AFD6}" type="presParOf" srcId="{892F52CF-08A7-294C-A791-2D8BF1D3874A}" destId="{3DC9ABEF-02E5-1943-B2E5-CA6F0591F585}" srcOrd="1" destOrd="0" presId="urn:microsoft.com/office/officeart/2005/8/layout/hierarchy1"/>
    <dgm:cxn modelId="{96C787FF-2FEE-5F4B-B651-F35B025D025E}" type="presParOf" srcId="{3DC9ABEF-02E5-1943-B2E5-CA6F0591F585}" destId="{9369CDF9-647A-CD40-863A-C17C38AA20DC}" srcOrd="0" destOrd="0" presId="urn:microsoft.com/office/officeart/2005/8/layout/hierarchy1"/>
    <dgm:cxn modelId="{01F66419-7CA0-CA4D-9343-16B5CEB2E37B}" type="presParOf" srcId="{9369CDF9-647A-CD40-863A-C17C38AA20DC}" destId="{9491657B-F9B4-1844-BDAD-B8324ABA7191}" srcOrd="0" destOrd="0" presId="urn:microsoft.com/office/officeart/2005/8/layout/hierarchy1"/>
    <dgm:cxn modelId="{A899827E-6526-9348-A5B5-B744BF3B53FF}" type="presParOf" srcId="{9369CDF9-647A-CD40-863A-C17C38AA20DC}" destId="{3DB0A7AE-6E7F-564F-931F-8660DB758F3B}" srcOrd="1" destOrd="0" presId="urn:microsoft.com/office/officeart/2005/8/layout/hierarchy1"/>
    <dgm:cxn modelId="{0D888A82-324D-C04D-B51B-0FCDD1201D3D}" type="presParOf" srcId="{3DC9ABEF-02E5-1943-B2E5-CA6F0591F585}" destId="{6AC2F78E-A32B-EF47-829C-AC00A85B9CD6}" srcOrd="1" destOrd="0" presId="urn:microsoft.com/office/officeart/2005/8/layout/hierarchy1"/>
    <dgm:cxn modelId="{E9FBF2AE-D1C5-B748-B5D3-1531EBDE9DBF}" type="presParOf" srcId="{892F52CF-08A7-294C-A791-2D8BF1D3874A}" destId="{3BE72CEF-DD33-B949-95D6-0FF5B594C0EC}" srcOrd="2" destOrd="0" presId="urn:microsoft.com/office/officeart/2005/8/layout/hierarchy1"/>
    <dgm:cxn modelId="{2AB1156B-E171-5846-94F2-698386888662}" type="presParOf" srcId="{3BE72CEF-DD33-B949-95D6-0FF5B594C0EC}" destId="{B01499D4-63E5-894F-ABF6-16B4ECE37B74}" srcOrd="0" destOrd="0" presId="urn:microsoft.com/office/officeart/2005/8/layout/hierarchy1"/>
    <dgm:cxn modelId="{6C70D685-130E-924F-8210-2416CA5142EB}" type="presParOf" srcId="{B01499D4-63E5-894F-ABF6-16B4ECE37B74}" destId="{7BFD3384-254B-6B46-A204-67057ECA0AD4}" srcOrd="0" destOrd="0" presId="urn:microsoft.com/office/officeart/2005/8/layout/hierarchy1"/>
    <dgm:cxn modelId="{532D6960-DEF5-3145-AACA-ED85BC5A6ECF}" type="presParOf" srcId="{B01499D4-63E5-894F-ABF6-16B4ECE37B74}" destId="{69EB061E-4AC0-C344-B612-DAD3F7CB75EC}" srcOrd="1" destOrd="0" presId="urn:microsoft.com/office/officeart/2005/8/layout/hierarchy1"/>
    <dgm:cxn modelId="{68E97E44-53A6-A44B-B239-50E1435C8DD8}" type="presParOf" srcId="{3BE72CEF-DD33-B949-95D6-0FF5B594C0EC}" destId="{3C01957C-A9A4-D741-B3D1-FF3677E4DD96}" srcOrd="1" destOrd="0" presId="urn:microsoft.com/office/officeart/2005/8/layout/hierarchy1"/>
    <dgm:cxn modelId="{C203D507-4112-394A-ACAB-CAA8D469336D}" type="presParOf" srcId="{892F52CF-08A7-294C-A791-2D8BF1D3874A}" destId="{149768DE-72F0-0D42-B10A-43F2618EC650}" srcOrd="3" destOrd="0" presId="urn:microsoft.com/office/officeart/2005/8/layout/hierarchy1"/>
    <dgm:cxn modelId="{7356B056-AFE4-6C4B-8D12-27B75B207258}" type="presParOf" srcId="{149768DE-72F0-0D42-B10A-43F2618EC650}" destId="{018F8992-D969-F549-A130-59951B1D0A7A}" srcOrd="0" destOrd="0" presId="urn:microsoft.com/office/officeart/2005/8/layout/hierarchy1"/>
    <dgm:cxn modelId="{D7048909-B5D6-354B-BC80-92F07AAC5774}" type="presParOf" srcId="{018F8992-D969-F549-A130-59951B1D0A7A}" destId="{0921998D-4940-624E-BB46-EC0E15FA28CA}" srcOrd="0" destOrd="0" presId="urn:microsoft.com/office/officeart/2005/8/layout/hierarchy1"/>
    <dgm:cxn modelId="{22C65C19-785C-7840-B9E1-87968E537E65}" type="presParOf" srcId="{018F8992-D969-F549-A130-59951B1D0A7A}" destId="{C8B23A1A-CBFC-4540-8B87-517A22CF53F9}" srcOrd="1" destOrd="0" presId="urn:microsoft.com/office/officeart/2005/8/layout/hierarchy1"/>
    <dgm:cxn modelId="{55C8A19A-0D72-664D-BBDE-425A58AA5A4D}" type="presParOf" srcId="{149768DE-72F0-0D42-B10A-43F2618EC650}" destId="{04C2DC7A-2C5D-5B4C-AD9E-F6E541CA67A9}" srcOrd="1" destOrd="0" presId="urn:microsoft.com/office/officeart/2005/8/layout/hierarchy1"/>
    <dgm:cxn modelId="{87048BE4-7B3F-A242-8703-D42D3455EE22}" type="presParOf" srcId="{892F52CF-08A7-294C-A791-2D8BF1D3874A}" destId="{501DE978-9958-BC42-B6EE-5F322ACF6096}" srcOrd="4" destOrd="0" presId="urn:microsoft.com/office/officeart/2005/8/layout/hierarchy1"/>
    <dgm:cxn modelId="{58C96690-DA48-9B42-A6FF-59F61B454C19}" type="presParOf" srcId="{501DE978-9958-BC42-B6EE-5F322ACF6096}" destId="{3C55FC95-11E4-A44B-8474-98F97A46F29B}" srcOrd="0" destOrd="0" presId="urn:microsoft.com/office/officeart/2005/8/layout/hierarchy1"/>
    <dgm:cxn modelId="{B9ADC513-7637-0047-A33B-6F04E3F21922}" type="presParOf" srcId="{3C55FC95-11E4-A44B-8474-98F97A46F29B}" destId="{F7CB11B7-D457-9649-BD17-960A74618E54}" srcOrd="0" destOrd="0" presId="urn:microsoft.com/office/officeart/2005/8/layout/hierarchy1"/>
    <dgm:cxn modelId="{FED2009A-B28E-6541-BC23-E04129DB148D}" type="presParOf" srcId="{3C55FC95-11E4-A44B-8474-98F97A46F29B}" destId="{CCEFA8CB-FA8D-EF46-A453-4FDB2623AC97}" srcOrd="1" destOrd="0" presId="urn:microsoft.com/office/officeart/2005/8/layout/hierarchy1"/>
    <dgm:cxn modelId="{CD5A42F3-5F34-824C-B237-BA4D74A212C8}" type="presParOf" srcId="{501DE978-9958-BC42-B6EE-5F322ACF6096}" destId="{57C0105F-C6C4-D247-9B0A-587D1A5EC27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D4AEC2C-7DC8-4C66-94C3-22C26097E70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4436513-A34C-4FB7-8B2E-3ECE1320DB0B}">
      <dgm:prSet custT="1"/>
      <dgm:spPr>
        <a:solidFill>
          <a:srgbClr val="E5007D"/>
        </a:solidFill>
      </dgm:spPr>
      <dgm:t>
        <a:bodyPr/>
        <a:lstStyle/>
        <a:p>
          <a:pPr marL="0" lvl="0" indent="0" algn="ctr" defTabSz="711200">
            <a:lnSpc>
              <a:spcPct val="90000"/>
            </a:lnSpc>
            <a:spcBef>
              <a:spcPct val="0"/>
            </a:spcBef>
            <a:spcAft>
              <a:spcPts val="0"/>
            </a:spcAft>
            <a:buNone/>
          </a:pPr>
          <a:r>
            <a:rPr lang="en-US" altLang="fr-FR" sz="1600" b="1" kern="1200" dirty="0">
              <a:solidFill>
                <a:prstClr val="white"/>
              </a:solidFill>
              <a:latin typeface="Arial" panose="020B0604020202020204" pitchFamily="34" charset="0"/>
              <a:ea typeface="+mn-ea"/>
              <a:cs typeface="Arial" panose="020B0604020202020204" pitchFamily="34" charset="0"/>
            </a:rPr>
            <a:t>TCC de </a:t>
          </a:r>
          <a:r>
            <a:rPr lang="en-US" altLang="fr-FR" sz="1600" b="1" kern="1200" dirty="0" err="1">
              <a:solidFill>
                <a:prstClr val="white"/>
              </a:solidFill>
              <a:latin typeface="Arial" panose="020B0604020202020204" pitchFamily="34" charset="0"/>
              <a:ea typeface="+mn-ea"/>
              <a:cs typeface="Arial" panose="020B0604020202020204" pitchFamily="34" charset="0"/>
            </a:rPr>
            <a:t>l'insomnie</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dirty="0" err="1">
              <a:solidFill>
                <a:prstClr val="white"/>
              </a:solidFill>
              <a:latin typeface="Arial" panose="020B0604020202020204" pitchFamily="34" charset="0"/>
              <a:ea typeface="+mn-ea"/>
              <a:cs typeface="Arial" panose="020B0604020202020204" pitchFamily="34" charset="0"/>
            </a:rPr>
            <a:t>efficace</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dirty="0" err="1">
              <a:solidFill>
                <a:prstClr val="white"/>
              </a:solidFill>
              <a:latin typeface="Arial" panose="020B0604020202020204" pitchFamily="34" charset="0"/>
              <a:ea typeface="+mn-ea"/>
              <a:cs typeface="Arial" panose="020B0604020202020204" pitchFamily="34" charset="0"/>
            </a:rPr>
            <a:t>en</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dirty="0" err="1">
              <a:solidFill>
                <a:prstClr val="white"/>
              </a:solidFill>
              <a:latin typeface="Arial" panose="020B0604020202020204" pitchFamily="34" charset="0"/>
              <a:ea typeface="+mn-ea"/>
              <a:cs typeface="Arial" panose="020B0604020202020204" pitchFamily="34" charset="0"/>
            </a:rPr>
            <a:t>thérapie</a:t>
          </a:r>
          <a:r>
            <a:rPr lang="en-US" altLang="fr-FR" sz="1600" b="1" kern="1200" dirty="0">
              <a:solidFill>
                <a:prstClr val="white"/>
              </a:solidFill>
              <a:latin typeface="Arial" panose="020B0604020202020204" pitchFamily="34" charset="0"/>
              <a:ea typeface="+mn-ea"/>
              <a:cs typeface="Arial" panose="020B0604020202020204" pitchFamily="34" charset="0"/>
            </a:rPr>
            <a:t> de </a:t>
          </a:r>
          <a:r>
            <a:rPr lang="en-US" altLang="fr-FR" sz="1600" b="1" kern="1200" dirty="0" err="1">
              <a:solidFill>
                <a:prstClr val="white"/>
              </a:solidFill>
              <a:latin typeface="Arial" panose="020B0604020202020204" pitchFamily="34" charset="0"/>
              <a:ea typeface="+mn-ea"/>
              <a:cs typeface="Arial" panose="020B0604020202020204" pitchFamily="34" charset="0"/>
            </a:rPr>
            <a:t>groupe</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baseline="30000" dirty="0">
              <a:solidFill>
                <a:prstClr val="white"/>
              </a:solidFill>
              <a:latin typeface="Arial" panose="020B0604020202020204" pitchFamily="34" charset="0"/>
              <a:ea typeface="+mn-ea"/>
              <a:cs typeface="Arial" panose="020B0604020202020204" pitchFamily="34" charset="0"/>
            </a:rPr>
            <a:t>1</a:t>
          </a:r>
          <a:endParaRPr lang="en-US" sz="1600" b="1" kern="1200" baseline="30000" dirty="0">
            <a:solidFill>
              <a:prstClr val="white"/>
            </a:solidFill>
            <a:latin typeface="Arial" panose="020B0604020202020204" pitchFamily="34" charset="0"/>
            <a:ea typeface="+mn-ea"/>
            <a:cs typeface="Arial" panose="020B0604020202020204" pitchFamily="34" charset="0"/>
          </a:endParaRPr>
        </a:p>
      </dgm:t>
    </dgm:pt>
    <dgm:pt modelId="{B5A2B0CA-B8CD-4CF8-A1E0-41DCC24E103A}" type="parTrans" cxnId="{C4535B65-680B-4BA3-989D-485A565A1869}">
      <dgm:prSet/>
      <dgm:spPr/>
      <dgm:t>
        <a:bodyPr/>
        <a:lstStyle/>
        <a:p>
          <a:endParaRPr lang="en-US" sz="3200" b="1">
            <a:latin typeface="Arial" panose="020B0604020202020204" pitchFamily="34" charset="0"/>
            <a:cs typeface="Arial" panose="020B0604020202020204" pitchFamily="34" charset="0"/>
          </a:endParaRPr>
        </a:p>
      </dgm:t>
    </dgm:pt>
    <dgm:pt modelId="{06977387-C39A-4D97-B46F-A5D8F09CC891}" type="sibTrans" cxnId="{C4535B65-680B-4BA3-989D-485A565A1869}">
      <dgm:prSet/>
      <dgm:spPr/>
      <dgm:t>
        <a:bodyPr/>
        <a:lstStyle/>
        <a:p>
          <a:endParaRPr lang="en-US" sz="3200" b="1">
            <a:latin typeface="Arial" panose="020B0604020202020204" pitchFamily="34" charset="0"/>
            <a:cs typeface="Arial" panose="020B0604020202020204" pitchFamily="34" charset="0"/>
          </a:endParaRPr>
        </a:p>
      </dgm:t>
    </dgm:pt>
    <dgm:pt modelId="{35F4A9DF-63FD-48D9-B621-7DF543D26B46}">
      <dgm:prSet custT="1"/>
      <dgm:spPr>
        <a:solidFill>
          <a:srgbClr val="E5007D"/>
        </a:solidFill>
      </dgm:spPr>
      <dgm:t>
        <a:bodyPr/>
        <a:lstStyle/>
        <a:p>
          <a:r>
            <a:rPr lang="en-US" altLang="fr-FR" sz="1600" b="1" err="1">
              <a:latin typeface="Arial" panose="020B0604020202020204" pitchFamily="34" charset="0"/>
              <a:cs typeface="Arial" panose="020B0604020202020204" pitchFamily="34" charset="0"/>
            </a:rPr>
            <a:t>Favorise</a:t>
          </a:r>
          <a:r>
            <a:rPr lang="en-US" altLang="fr-FR" sz="1600" b="1">
              <a:latin typeface="Arial" panose="020B0604020202020204" pitchFamily="34" charset="0"/>
              <a:cs typeface="Arial" panose="020B0604020202020204" pitchFamily="34" charset="0"/>
            </a:rPr>
            <a:t> </a:t>
          </a:r>
          <a:r>
            <a:rPr lang="en-US" altLang="fr-FR" sz="1600" b="1" err="1">
              <a:latin typeface="Arial" panose="020B0604020202020204" pitchFamily="34" charset="0"/>
              <a:cs typeface="Arial" panose="020B0604020202020204" pitchFamily="34" charset="0"/>
            </a:rPr>
            <a:t>l'accès</a:t>
          </a:r>
          <a:r>
            <a:rPr lang="en-US" altLang="fr-FR" sz="1600" b="1">
              <a:latin typeface="Arial" panose="020B0604020202020204" pitchFamily="34" charset="0"/>
              <a:cs typeface="Arial" panose="020B0604020202020204" pitchFamily="34" charset="0"/>
            </a:rPr>
            <a:t> </a:t>
          </a:r>
          <a:r>
            <a:rPr lang="en-US" altLang="fr-FR" sz="1600" b="1" err="1">
              <a:latin typeface="Arial" panose="020B0604020202020204" pitchFamily="34" charset="0"/>
              <a:cs typeface="Arial" panose="020B0604020202020204" pitchFamily="34" charset="0"/>
            </a:rPr>
            <a:t>à</a:t>
          </a:r>
          <a:r>
            <a:rPr lang="en-US" altLang="fr-FR" sz="1600" b="1">
              <a:latin typeface="Arial" panose="020B0604020202020204" pitchFamily="34" charset="0"/>
              <a:cs typeface="Arial" panose="020B0604020202020204" pitchFamily="34" charset="0"/>
            </a:rPr>
            <a:t> la </a:t>
          </a:r>
          <a:r>
            <a:rPr lang="en-US" altLang="fr-FR" sz="1600" b="1" err="1">
              <a:latin typeface="Arial" panose="020B0604020202020204" pitchFamily="34" charset="0"/>
              <a:cs typeface="Arial" panose="020B0604020202020204" pitchFamily="34" charset="0"/>
            </a:rPr>
            <a:t>méthode</a:t>
          </a:r>
          <a:endParaRPr lang="en-US" sz="1600" b="1">
            <a:latin typeface="Arial" panose="020B0604020202020204" pitchFamily="34" charset="0"/>
            <a:cs typeface="Arial" panose="020B0604020202020204" pitchFamily="34" charset="0"/>
          </a:endParaRPr>
        </a:p>
      </dgm:t>
    </dgm:pt>
    <dgm:pt modelId="{8FE03A81-A551-43F7-9ED6-3069099B0C73}" type="parTrans" cxnId="{AEB4BA28-1A0E-479D-BF1A-0E014CC8474F}">
      <dgm:prSet/>
      <dgm:spPr/>
      <dgm:t>
        <a:bodyPr/>
        <a:lstStyle/>
        <a:p>
          <a:endParaRPr lang="en-US" sz="3200" b="1">
            <a:latin typeface="Arial" panose="020B0604020202020204" pitchFamily="34" charset="0"/>
            <a:cs typeface="Arial" panose="020B0604020202020204" pitchFamily="34" charset="0"/>
          </a:endParaRPr>
        </a:p>
      </dgm:t>
    </dgm:pt>
    <dgm:pt modelId="{D7ED9184-D404-4E07-A888-699F0593A632}" type="sibTrans" cxnId="{AEB4BA28-1A0E-479D-BF1A-0E014CC8474F}">
      <dgm:prSet/>
      <dgm:spPr/>
      <dgm:t>
        <a:bodyPr/>
        <a:lstStyle/>
        <a:p>
          <a:endParaRPr lang="en-US" sz="3200" b="1">
            <a:latin typeface="Arial" panose="020B0604020202020204" pitchFamily="34" charset="0"/>
            <a:cs typeface="Arial" panose="020B0604020202020204" pitchFamily="34" charset="0"/>
          </a:endParaRPr>
        </a:p>
      </dgm:t>
    </dgm:pt>
    <dgm:pt modelId="{B5D4F2F3-A08D-4178-881D-0C64A18DF3EC}">
      <dgm:prSet custT="1"/>
      <dgm:spPr>
        <a:solidFill>
          <a:srgbClr val="E5007D"/>
        </a:solidFill>
      </dgm:spPr>
      <dgm:t>
        <a:bodyPr/>
        <a:lstStyle/>
        <a:p>
          <a:r>
            <a:rPr lang="en-US" altLang="fr-FR" sz="1600" b="1" err="1">
              <a:latin typeface="Arial" panose="020B0604020202020204" pitchFamily="34" charset="0"/>
              <a:cs typeface="Arial" panose="020B0604020202020204" pitchFamily="34" charset="0"/>
            </a:rPr>
            <a:t>Coût</a:t>
          </a:r>
          <a:r>
            <a:rPr lang="en-US" altLang="fr-FR" sz="1600" b="1">
              <a:latin typeface="Arial" panose="020B0604020202020204" pitchFamily="34" charset="0"/>
              <a:cs typeface="Arial" panose="020B0604020202020204" pitchFamily="34" charset="0"/>
            </a:rPr>
            <a:t> global </a:t>
          </a:r>
          <a:r>
            <a:rPr lang="en-US" altLang="fr-FR" sz="1600" b="1" err="1">
              <a:latin typeface="Arial" panose="020B0604020202020204" pitchFamily="34" charset="0"/>
              <a:cs typeface="Arial" panose="020B0604020202020204" pitchFamily="34" charset="0"/>
            </a:rPr>
            <a:t>moindre</a:t>
          </a:r>
          <a:endParaRPr lang="en-US" sz="1600" b="1">
            <a:latin typeface="Arial" panose="020B0604020202020204" pitchFamily="34" charset="0"/>
            <a:cs typeface="Arial" panose="020B0604020202020204" pitchFamily="34" charset="0"/>
          </a:endParaRPr>
        </a:p>
      </dgm:t>
    </dgm:pt>
    <dgm:pt modelId="{42A5A053-AD5E-4D8A-A2F1-8E15DCF8611F}" type="parTrans" cxnId="{661A60BB-B2B9-49AE-97C2-7C32386E9B2D}">
      <dgm:prSet/>
      <dgm:spPr/>
      <dgm:t>
        <a:bodyPr/>
        <a:lstStyle/>
        <a:p>
          <a:endParaRPr lang="en-US" sz="3200" b="1">
            <a:latin typeface="Arial" panose="020B0604020202020204" pitchFamily="34" charset="0"/>
            <a:cs typeface="Arial" panose="020B0604020202020204" pitchFamily="34" charset="0"/>
          </a:endParaRPr>
        </a:p>
      </dgm:t>
    </dgm:pt>
    <dgm:pt modelId="{4FD29DB7-D93B-4C56-A679-51E52AB5D6AD}" type="sibTrans" cxnId="{661A60BB-B2B9-49AE-97C2-7C32386E9B2D}">
      <dgm:prSet/>
      <dgm:spPr/>
      <dgm:t>
        <a:bodyPr/>
        <a:lstStyle/>
        <a:p>
          <a:endParaRPr lang="en-US" sz="3200" b="1">
            <a:latin typeface="Arial" panose="020B0604020202020204" pitchFamily="34" charset="0"/>
            <a:cs typeface="Arial" panose="020B0604020202020204" pitchFamily="34" charset="0"/>
          </a:endParaRPr>
        </a:p>
      </dgm:t>
    </dgm:pt>
    <dgm:pt modelId="{3595A438-E110-4363-85AA-BD245F1DCF58}">
      <dgm:prSet custT="1"/>
      <dgm:spPr>
        <a:solidFill>
          <a:srgbClr val="E5007D"/>
        </a:solidFill>
      </dgm:spPr>
      <dgm:t>
        <a:bodyPr/>
        <a:lstStyle/>
        <a:p>
          <a:r>
            <a:rPr lang="en-US" altLang="fr-FR" sz="1600" b="1" err="1">
              <a:latin typeface="Arial" panose="020B0604020202020204" pitchFamily="34" charset="0"/>
              <a:cs typeface="Arial" panose="020B0604020202020204" pitchFamily="34" charset="0"/>
            </a:rPr>
            <a:t>Rompre</a:t>
          </a:r>
          <a:r>
            <a:rPr lang="en-US" altLang="fr-FR" sz="1600" b="1">
              <a:latin typeface="Arial" panose="020B0604020202020204" pitchFamily="34" charset="0"/>
              <a:cs typeface="Arial" panose="020B0604020202020204" pitchFamily="34" charset="0"/>
            </a:rPr>
            <a:t> le sentiment de solitude de </a:t>
          </a:r>
          <a:r>
            <a:rPr lang="en-US" altLang="fr-FR" sz="1600" b="1" err="1">
              <a:latin typeface="Arial" panose="020B0604020202020204" pitchFamily="34" charset="0"/>
              <a:cs typeface="Arial" panose="020B0604020202020204" pitchFamily="34" charset="0"/>
            </a:rPr>
            <a:t>l'insomniaque</a:t>
          </a:r>
          <a:endParaRPr lang="en-US" sz="1600" b="1">
            <a:latin typeface="Arial" panose="020B0604020202020204" pitchFamily="34" charset="0"/>
            <a:cs typeface="Arial" panose="020B0604020202020204" pitchFamily="34" charset="0"/>
          </a:endParaRPr>
        </a:p>
      </dgm:t>
    </dgm:pt>
    <dgm:pt modelId="{246A544A-FC99-408F-8A6B-5C6692365379}" type="parTrans" cxnId="{850A2574-E057-40A3-BEA1-10500D45A399}">
      <dgm:prSet/>
      <dgm:spPr/>
      <dgm:t>
        <a:bodyPr/>
        <a:lstStyle/>
        <a:p>
          <a:endParaRPr lang="en-US" sz="3200" b="1">
            <a:latin typeface="Arial" panose="020B0604020202020204" pitchFamily="34" charset="0"/>
            <a:cs typeface="Arial" panose="020B0604020202020204" pitchFamily="34" charset="0"/>
          </a:endParaRPr>
        </a:p>
      </dgm:t>
    </dgm:pt>
    <dgm:pt modelId="{3B6FDF03-A94A-4626-A4F7-6648FF198208}" type="sibTrans" cxnId="{850A2574-E057-40A3-BEA1-10500D45A399}">
      <dgm:prSet/>
      <dgm:spPr/>
      <dgm:t>
        <a:bodyPr/>
        <a:lstStyle/>
        <a:p>
          <a:endParaRPr lang="en-US" sz="3200" b="1">
            <a:latin typeface="Arial" panose="020B0604020202020204" pitchFamily="34" charset="0"/>
            <a:cs typeface="Arial" panose="020B0604020202020204" pitchFamily="34" charset="0"/>
          </a:endParaRPr>
        </a:p>
      </dgm:t>
    </dgm:pt>
    <dgm:pt modelId="{1C013AC7-5339-4F2F-8C73-B7689C2AD6DA}">
      <dgm:prSet custT="1"/>
      <dgm:spPr>
        <a:solidFill>
          <a:srgbClr val="E5007D"/>
        </a:solidFill>
      </dgm:spPr>
      <dgm:t>
        <a:bodyPr/>
        <a:lstStyle/>
        <a:p>
          <a:r>
            <a:rPr lang="en-US" altLang="fr-FR" sz="1600" b="1" err="1">
              <a:latin typeface="Arial" panose="020B0604020202020204" pitchFamily="34" charset="0"/>
              <a:cs typeface="Arial" panose="020B0604020202020204" pitchFamily="34" charset="0"/>
            </a:rPr>
            <a:t>Effet</a:t>
          </a:r>
          <a:r>
            <a:rPr lang="en-US" altLang="fr-FR" sz="1600" b="1">
              <a:latin typeface="Arial" panose="020B0604020202020204" pitchFamily="34" charset="0"/>
              <a:cs typeface="Arial" panose="020B0604020202020204" pitchFamily="34" charset="0"/>
            </a:rPr>
            <a:t> </a:t>
          </a:r>
          <a:r>
            <a:rPr lang="en-US" altLang="fr-FR" sz="1600" b="1" err="1">
              <a:latin typeface="Arial" panose="020B0604020202020204" pitchFamily="34" charset="0"/>
              <a:cs typeface="Arial" panose="020B0604020202020204" pitchFamily="34" charset="0"/>
            </a:rPr>
            <a:t>synergique</a:t>
          </a:r>
          <a:r>
            <a:rPr lang="en-US" altLang="fr-FR" sz="1600" b="1">
              <a:latin typeface="Arial" panose="020B0604020202020204" pitchFamily="34" charset="0"/>
              <a:cs typeface="Arial" panose="020B0604020202020204" pitchFamily="34" charset="0"/>
            </a:rPr>
            <a:t> de </a:t>
          </a:r>
          <a:r>
            <a:rPr lang="en-US" altLang="fr-FR" sz="1600" b="1" err="1">
              <a:latin typeface="Arial" panose="020B0604020202020204" pitchFamily="34" charset="0"/>
              <a:cs typeface="Arial" panose="020B0604020202020204" pitchFamily="34" charset="0"/>
            </a:rPr>
            <a:t>groupe</a:t>
          </a:r>
          <a:endParaRPr lang="en-US" sz="1600" b="1">
            <a:latin typeface="Arial" panose="020B0604020202020204" pitchFamily="34" charset="0"/>
            <a:cs typeface="Arial" panose="020B0604020202020204" pitchFamily="34" charset="0"/>
          </a:endParaRPr>
        </a:p>
      </dgm:t>
    </dgm:pt>
    <dgm:pt modelId="{E1EFF390-8A40-40A9-97D0-CF1B39446B24}" type="parTrans" cxnId="{8C578502-4E24-48B5-A921-B815837EB6FD}">
      <dgm:prSet/>
      <dgm:spPr/>
      <dgm:t>
        <a:bodyPr/>
        <a:lstStyle/>
        <a:p>
          <a:endParaRPr lang="en-US" sz="3200" b="1">
            <a:latin typeface="Arial" panose="020B0604020202020204" pitchFamily="34" charset="0"/>
            <a:cs typeface="Arial" panose="020B0604020202020204" pitchFamily="34" charset="0"/>
          </a:endParaRPr>
        </a:p>
      </dgm:t>
    </dgm:pt>
    <dgm:pt modelId="{1C5D345F-37D0-4980-BFFB-ECC9988472F7}" type="sibTrans" cxnId="{8C578502-4E24-48B5-A921-B815837EB6FD}">
      <dgm:prSet/>
      <dgm:spPr/>
      <dgm:t>
        <a:bodyPr/>
        <a:lstStyle/>
        <a:p>
          <a:endParaRPr lang="en-US" sz="3200" b="1">
            <a:latin typeface="Arial" panose="020B0604020202020204" pitchFamily="34" charset="0"/>
            <a:cs typeface="Arial" panose="020B0604020202020204" pitchFamily="34" charset="0"/>
          </a:endParaRPr>
        </a:p>
      </dgm:t>
    </dgm:pt>
    <dgm:pt modelId="{7E3B04C1-FB3B-4CBF-A177-9AB562570473}">
      <dgm:prSet custT="1"/>
      <dgm:spPr>
        <a:solidFill>
          <a:srgbClr val="E5007D"/>
        </a:solidFill>
      </dgm:spPr>
      <dgm:t>
        <a:bodyPr/>
        <a:lstStyle/>
        <a:p>
          <a:pPr>
            <a:spcAft>
              <a:spcPts val="0"/>
            </a:spcAft>
          </a:pPr>
          <a:r>
            <a:rPr lang="en-US" altLang="fr-FR" sz="1600" b="1" dirty="0" err="1">
              <a:latin typeface="Arial" panose="020B0604020202020204" pitchFamily="34" charset="0"/>
              <a:cs typeface="Arial" panose="020B0604020202020204" pitchFamily="34" charset="0"/>
            </a:rPr>
            <a:t>Thérapie</a:t>
          </a:r>
          <a:r>
            <a:rPr lang="en-US" altLang="fr-FR" sz="1600" b="1" dirty="0">
              <a:latin typeface="Arial" panose="020B0604020202020204" pitchFamily="34" charset="0"/>
              <a:cs typeface="Arial" panose="020B0604020202020204" pitchFamily="34" charset="0"/>
            </a:rPr>
            <a:t> </a:t>
          </a:r>
          <a:r>
            <a:rPr lang="en-US" altLang="fr-FR" sz="1600" b="1" dirty="0" err="1">
              <a:latin typeface="Arial" panose="020B0604020202020204" pitchFamily="34" charset="0"/>
              <a:cs typeface="Arial" panose="020B0604020202020204" pitchFamily="34" charset="0"/>
            </a:rPr>
            <a:t>restant</a:t>
          </a:r>
          <a:r>
            <a:rPr lang="en-US" altLang="fr-FR" sz="1600" b="1" dirty="0">
              <a:latin typeface="Arial" panose="020B0604020202020204" pitchFamily="34" charset="0"/>
              <a:cs typeface="Arial" panose="020B0604020202020204" pitchFamily="34" charset="0"/>
            </a:rPr>
            <a:t> </a:t>
          </a:r>
          <a:r>
            <a:rPr lang="en-US" altLang="fr-FR" sz="1600" b="1" dirty="0" err="1">
              <a:latin typeface="Arial" panose="020B0604020202020204" pitchFamily="34" charset="0"/>
              <a:cs typeface="Arial" panose="020B0604020202020204" pitchFamily="34" charset="0"/>
            </a:rPr>
            <a:t>focalisée</a:t>
          </a:r>
          <a:r>
            <a:rPr lang="en-US" altLang="fr-FR" sz="1600" b="1" dirty="0">
              <a:latin typeface="Arial" panose="020B0604020202020204" pitchFamily="34" charset="0"/>
              <a:cs typeface="Arial" panose="020B0604020202020204" pitchFamily="34" charset="0"/>
            </a:rPr>
            <a:t> sur le sommeil</a:t>
          </a:r>
          <a:endParaRPr lang="en-US" sz="1600" b="1" dirty="0">
            <a:latin typeface="Arial" panose="020B0604020202020204" pitchFamily="34" charset="0"/>
            <a:cs typeface="Arial" panose="020B0604020202020204" pitchFamily="34" charset="0"/>
          </a:endParaRPr>
        </a:p>
      </dgm:t>
    </dgm:pt>
    <dgm:pt modelId="{0343C624-4AC9-4CD6-B91E-EBE956CC4460}" type="parTrans" cxnId="{67BA6F68-78F5-4873-81F4-C526B79DB59A}">
      <dgm:prSet/>
      <dgm:spPr/>
      <dgm:t>
        <a:bodyPr/>
        <a:lstStyle/>
        <a:p>
          <a:endParaRPr lang="en-US" sz="3200" b="1">
            <a:latin typeface="Arial" panose="020B0604020202020204" pitchFamily="34" charset="0"/>
            <a:cs typeface="Arial" panose="020B0604020202020204" pitchFamily="34" charset="0"/>
          </a:endParaRPr>
        </a:p>
      </dgm:t>
    </dgm:pt>
    <dgm:pt modelId="{96CE4CFC-1305-47A5-BCC8-8FE820B2631B}" type="sibTrans" cxnId="{67BA6F68-78F5-4873-81F4-C526B79DB59A}">
      <dgm:prSet/>
      <dgm:spPr/>
      <dgm:t>
        <a:bodyPr/>
        <a:lstStyle/>
        <a:p>
          <a:endParaRPr lang="en-US" sz="3200" b="1">
            <a:latin typeface="Arial" panose="020B0604020202020204" pitchFamily="34" charset="0"/>
            <a:cs typeface="Arial" panose="020B0604020202020204" pitchFamily="34" charset="0"/>
          </a:endParaRPr>
        </a:p>
      </dgm:t>
    </dgm:pt>
    <dgm:pt modelId="{555824FE-0D48-40A3-AF10-D08D7AE10223}">
      <dgm:prSet custT="1"/>
      <dgm:spPr>
        <a:solidFill>
          <a:srgbClr val="E5007D"/>
        </a:solidFill>
      </dgm:spPr>
      <dgm:t>
        <a:bodyPr/>
        <a:lstStyle/>
        <a:p>
          <a:r>
            <a:rPr lang="en-US" altLang="fr-FR" sz="1600" b="1" dirty="0" err="1">
              <a:latin typeface="Arial" panose="020B0604020202020204" pitchFamily="34" charset="0"/>
              <a:cs typeface="Arial" panose="020B0604020202020204" pitchFamily="34" charset="0"/>
            </a:rPr>
            <a:t>Prise</a:t>
          </a:r>
          <a:r>
            <a:rPr lang="en-US" altLang="fr-FR" sz="1600" b="1" dirty="0">
              <a:latin typeface="Arial" panose="020B0604020202020204" pitchFamily="34" charset="0"/>
              <a:cs typeface="Arial" panose="020B0604020202020204" pitchFamily="34" charset="0"/>
            </a:rPr>
            <a:t> </a:t>
          </a:r>
          <a:r>
            <a:rPr lang="en-US" altLang="fr-FR" sz="1600" b="1" dirty="0" err="1">
              <a:latin typeface="Arial" panose="020B0604020202020204" pitchFamily="34" charset="0"/>
              <a:cs typeface="Arial" panose="020B0604020202020204" pitchFamily="34" charset="0"/>
            </a:rPr>
            <a:t>en</a:t>
          </a:r>
          <a:r>
            <a:rPr lang="en-US" altLang="fr-FR" sz="1600" b="1" dirty="0">
              <a:latin typeface="Arial" panose="020B0604020202020204" pitchFamily="34" charset="0"/>
              <a:cs typeface="Arial" panose="020B0604020202020204" pitchFamily="34" charset="0"/>
            </a:rPr>
            <a:t> charge intensive (au </a:t>
          </a:r>
          <a:r>
            <a:rPr lang="en-US" altLang="fr-FR" sz="1600" b="1" dirty="0" err="1">
              <a:latin typeface="Arial" panose="020B0604020202020204" pitchFamily="34" charset="0"/>
              <a:cs typeface="Arial" panose="020B0604020202020204" pitchFamily="34" charset="0"/>
            </a:rPr>
            <a:t>moins</a:t>
          </a:r>
          <a:r>
            <a:rPr lang="en-US" altLang="fr-FR" sz="1600" b="1" dirty="0">
              <a:latin typeface="Arial" panose="020B0604020202020204" pitchFamily="34" charset="0"/>
              <a:cs typeface="Arial" panose="020B0604020202020204" pitchFamily="34" charset="0"/>
            </a:rPr>
            <a:t> 3 à 4 séances de 90 à 180 min)</a:t>
          </a:r>
          <a:endParaRPr lang="en-US" sz="1600" b="1" dirty="0">
            <a:latin typeface="Arial" panose="020B0604020202020204" pitchFamily="34" charset="0"/>
            <a:cs typeface="Arial" panose="020B0604020202020204" pitchFamily="34" charset="0"/>
          </a:endParaRPr>
        </a:p>
      </dgm:t>
    </dgm:pt>
    <dgm:pt modelId="{F6CE4E1E-442E-4CF6-A299-7CA2A0248579}" type="parTrans" cxnId="{3D400803-5F5D-49CA-9E5A-863CE4BBF3F8}">
      <dgm:prSet/>
      <dgm:spPr/>
      <dgm:t>
        <a:bodyPr/>
        <a:lstStyle/>
        <a:p>
          <a:endParaRPr lang="en-US" sz="3200" b="1">
            <a:latin typeface="Arial" panose="020B0604020202020204" pitchFamily="34" charset="0"/>
            <a:cs typeface="Arial" panose="020B0604020202020204" pitchFamily="34" charset="0"/>
          </a:endParaRPr>
        </a:p>
      </dgm:t>
    </dgm:pt>
    <dgm:pt modelId="{634E05C2-BA10-49A1-AAFE-E11D0052CE3E}" type="sibTrans" cxnId="{3D400803-5F5D-49CA-9E5A-863CE4BBF3F8}">
      <dgm:prSet/>
      <dgm:spPr/>
      <dgm:t>
        <a:bodyPr/>
        <a:lstStyle/>
        <a:p>
          <a:endParaRPr lang="en-US" sz="3200" b="1">
            <a:latin typeface="Arial" panose="020B0604020202020204" pitchFamily="34" charset="0"/>
            <a:cs typeface="Arial" panose="020B0604020202020204" pitchFamily="34" charset="0"/>
          </a:endParaRPr>
        </a:p>
      </dgm:t>
    </dgm:pt>
    <dgm:pt modelId="{E6DF43E5-9501-644A-ACEC-589A35147DF9}" type="pres">
      <dgm:prSet presAssocID="{5D4AEC2C-7DC8-4C66-94C3-22C26097E709}" presName="Name0" presStyleCnt="0">
        <dgm:presLayoutVars>
          <dgm:dir/>
          <dgm:animLvl val="lvl"/>
          <dgm:resizeHandles val="exact"/>
        </dgm:presLayoutVars>
      </dgm:prSet>
      <dgm:spPr/>
    </dgm:pt>
    <dgm:pt modelId="{EE7499F1-C6D1-844A-86D4-572E43406BD1}" type="pres">
      <dgm:prSet presAssocID="{44436513-A34C-4FB7-8B2E-3ECE1320DB0B}" presName="linNode" presStyleCnt="0"/>
      <dgm:spPr/>
    </dgm:pt>
    <dgm:pt modelId="{EACEA4D0-AF29-B249-AEE2-206026983450}" type="pres">
      <dgm:prSet presAssocID="{44436513-A34C-4FB7-8B2E-3ECE1320DB0B}" presName="parentText" presStyleLbl="node1" presStyleIdx="0" presStyleCnt="7" custScaleX="180814">
        <dgm:presLayoutVars>
          <dgm:chMax val="1"/>
          <dgm:bulletEnabled val="1"/>
        </dgm:presLayoutVars>
      </dgm:prSet>
      <dgm:spPr/>
    </dgm:pt>
    <dgm:pt modelId="{4428177F-ECE9-1542-8509-E6F49B7D5944}" type="pres">
      <dgm:prSet presAssocID="{06977387-C39A-4D97-B46F-A5D8F09CC891}" presName="sp" presStyleCnt="0"/>
      <dgm:spPr/>
    </dgm:pt>
    <dgm:pt modelId="{7E3B56B8-7DCB-2A42-B65E-AD5BB5EA7D4D}" type="pres">
      <dgm:prSet presAssocID="{35F4A9DF-63FD-48D9-B621-7DF543D26B46}" presName="linNode" presStyleCnt="0"/>
      <dgm:spPr/>
    </dgm:pt>
    <dgm:pt modelId="{60ED28AA-4072-FD41-BE3F-2DEDFD681F82}" type="pres">
      <dgm:prSet presAssocID="{35F4A9DF-63FD-48D9-B621-7DF543D26B46}" presName="parentText" presStyleLbl="node1" presStyleIdx="1" presStyleCnt="7" custScaleX="180814">
        <dgm:presLayoutVars>
          <dgm:chMax val="1"/>
          <dgm:bulletEnabled val="1"/>
        </dgm:presLayoutVars>
      </dgm:prSet>
      <dgm:spPr/>
    </dgm:pt>
    <dgm:pt modelId="{EA50F242-10C2-6249-8622-6F9BDB4999D1}" type="pres">
      <dgm:prSet presAssocID="{D7ED9184-D404-4E07-A888-699F0593A632}" presName="sp" presStyleCnt="0"/>
      <dgm:spPr/>
    </dgm:pt>
    <dgm:pt modelId="{F39B5A24-E25D-0A4F-8FC7-6041F5C77762}" type="pres">
      <dgm:prSet presAssocID="{B5D4F2F3-A08D-4178-881D-0C64A18DF3EC}" presName="linNode" presStyleCnt="0"/>
      <dgm:spPr/>
    </dgm:pt>
    <dgm:pt modelId="{BA3E551E-095B-2845-8FE7-C6E60C6CA15A}" type="pres">
      <dgm:prSet presAssocID="{B5D4F2F3-A08D-4178-881D-0C64A18DF3EC}" presName="parentText" presStyleLbl="node1" presStyleIdx="2" presStyleCnt="7" custScaleX="180814">
        <dgm:presLayoutVars>
          <dgm:chMax val="1"/>
          <dgm:bulletEnabled val="1"/>
        </dgm:presLayoutVars>
      </dgm:prSet>
      <dgm:spPr/>
    </dgm:pt>
    <dgm:pt modelId="{3234754E-E431-804B-8DB7-57DD0800EC64}" type="pres">
      <dgm:prSet presAssocID="{4FD29DB7-D93B-4C56-A679-51E52AB5D6AD}" presName="sp" presStyleCnt="0"/>
      <dgm:spPr/>
    </dgm:pt>
    <dgm:pt modelId="{49187918-6A44-F649-B953-62EBA611E2B1}" type="pres">
      <dgm:prSet presAssocID="{3595A438-E110-4363-85AA-BD245F1DCF58}" presName="linNode" presStyleCnt="0"/>
      <dgm:spPr/>
    </dgm:pt>
    <dgm:pt modelId="{E8E781C9-B685-B84C-A899-424CBEED62CC}" type="pres">
      <dgm:prSet presAssocID="{3595A438-E110-4363-85AA-BD245F1DCF58}" presName="parentText" presStyleLbl="node1" presStyleIdx="3" presStyleCnt="7" custScaleX="180814">
        <dgm:presLayoutVars>
          <dgm:chMax val="1"/>
          <dgm:bulletEnabled val="1"/>
        </dgm:presLayoutVars>
      </dgm:prSet>
      <dgm:spPr/>
    </dgm:pt>
    <dgm:pt modelId="{D61F57A0-B773-5A4D-8ED7-F4FC576F331D}" type="pres">
      <dgm:prSet presAssocID="{3B6FDF03-A94A-4626-A4F7-6648FF198208}" presName="sp" presStyleCnt="0"/>
      <dgm:spPr/>
    </dgm:pt>
    <dgm:pt modelId="{9A1E07BF-76F4-E74B-A3A4-1EFF079316B0}" type="pres">
      <dgm:prSet presAssocID="{1C013AC7-5339-4F2F-8C73-B7689C2AD6DA}" presName="linNode" presStyleCnt="0"/>
      <dgm:spPr/>
    </dgm:pt>
    <dgm:pt modelId="{7E826CEF-BE6E-FD4E-83EA-634E9240E03D}" type="pres">
      <dgm:prSet presAssocID="{1C013AC7-5339-4F2F-8C73-B7689C2AD6DA}" presName="parentText" presStyleLbl="node1" presStyleIdx="4" presStyleCnt="7" custScaleX="180814">
        <dgm:presLayoutVars>
          <dgm:chMax val="1"/>
          <dgm:bulletEnabled val="1"/>
        </dgm:presLayoutVars>
      </dgm:prSet>
      <dgm:spPr/>
    </dgm:pt>
    <dgm:pt modelId="{217C3244-BC4A-8F45-A1FC-1D9793B68CAC}" type="pres">
      <dgm:prSet presAssocID="{1C5D345F-37D0-4980-BFFB-ECC9988472F7}" presName="sp" presStyleCnt="0"/>
      <dgm:spPr/>
    </dgm:pt>
    <dgm:pt modelId="{B784A033-8332-E94F-BBE3-28289AB63301}" type="pres">
      <dgm:prSet presAssocID="{7E3B04C1-FB3B-4CBF-A177-9AB562570473}" presName="linNode" presStyleCnt="0"/>
      <dgm:spPr/>
    </dgm:pt>
    <dgm:pt modelId="{AF73C2E2-670D-2A4F-98F9-7B5F207D22CD}" type="pres">
      <dgm:prSet presAssocID="{7E3B04C1-FB3B-4CBF-A177-9AB562570473}" presName="parentText" presStyleLbl="node1" presStyleIdx="5" presStyleCnt="7" custScaleX="180814">
        <dgm:presLayoutVars>
          <dgm:chMax val="1"/>
          <dgm:bulletEnabled val="1"/>
        </dgm:presLayoutVars>
      </dgm:prSet>
      <dgm:spPr/>
    </dgm:pt>
    <dgm:pt modelId="{CA2D0547-B489-2C41-8A66-EF0BCFB8964A}" type="pres">
      <dgm:prSet presAssocID="{96CE4CFC-1305-47A5-BCC8-8FE820B2631B}" presName="sp" presStyleCnt="0"/>
      <dgm:spPr/>
    </dgm:pt>
    <dgm:pt modelId="{183692AE-2F6F-A54D-9964-D9EEAD0DAAE2}" type="pres">
      <dgm:prSet presAssocID="{555824FE-0D48-40A3-AF10-D08D7AE10223}" presName="linNode" presStyleCnt="0"/>
      <dgm:spPr/>
    </dgm:pt>
    <dgm:pt modelId="{7862A0AB-E449-2E4F-ADD7-22B5A9889F4D}" type="pres">
      <dgm:prSet presAssocID="{555824FE-0D48-40A3-AF10-D08D7AE10223}" presName="parentText" presStyleLbl="node1" presStyleIdx="6" presStyleCnt="7" custScaleX="180814">
        <dgm:presLayoutVars>
          <dgm:chMax val="1"/>
          <dgm:bulletEnabled val="1"/>
        </dgm:presLayoutVars>
      </dgm:prSet>
      <dgm:spPr/>
    </dgm:pt>
  </dgm:ptLst>
  <dgm:cxnLst>
    <dgm:cxn modelId="{8C578502-4E24-48B5-A921-B815837EB6FD}" srcId="{5D4AEC2C-7DC8-4C66-94C3-22C26097E709}" destId="{1C013AC7-5339-4F2F-8C73-B7689C2AD6DA}" srcOrd="4" destOrd="0" parTransId="{E1EFF390-8A40-40A9-97D0-CF1B39446B24}" sibTransId="{1C5D345F-37D0-4980-BFFB-ECC9988472F7}"/>
    <dgm:cxn modelId="{3D400803-5F5D-49CA-9E5A-863CE4BBF3F8}" srcId="{5D4AEC2C-7DC8-4C66-94C3-22C26097E709}" destId="{555824FE-0D48-40A3-AF10-D08D7AE10223}" srcOrd="6" destOrd="0" parTransId="{F6CE4E1E-442E-4CF6-A299-7CA2A0248579}" sibTransId="{634E05C2-BA10-49A1-AAFE-E11D0052CE3E}"/>
    <dgm:cxn modelId="{B6290108-15D2-8747-A63A-61C4D487B466}" type="presOf" srcId="{1C013AC7-5339-4F2F-8C73-B7689C2AD6DA}" destId="{7E826CEF-BE6E-FD4E-83EA-634E9240E03D}" srcOrd="0" destOrd="0" presId="urn:microsoft.com/office/officeart/2005/8/layout/vList5"/>
    <dgm:cxn modelId="{BDFA1D13-6F91-2845-A594-585F54F8A6D2}" type="presOf" srcId="{3595A438-E110-4363-85AA-BD245F1DCF58}" destId="{E8E781C9-B685-B84C-A899-424CBEED62CC}" srcOrd="0" destOrd="0" presId="urn:microsoft.com/office/officeart/2005/8/layout/vList5"/>
    <dgm:cxn modelId="{76219214-AF28-7E43-B5E8-536F7DBB3550}" type="presOf" srcId="{35F4A9DF-63FD-48D9-B621-7DF543D26B46}" destId="{60ED28AA-4072-FD41-BE3F-2DEDFD681F82}" srcOrd="0" destOrd="0" presId="urn:microsoft.com/office/officeart/2005/8/layout/vList5"/>
    <dgm:cxn modelId="{AEB4BA28-1A0E-479D-BF1A-0E014CC8474F}" srcId="{5D4AEC2C-7DC8-4C66-94C3-22C26097E709}" destId="{35F4A9DF-63FD-48D9-B621-7DF543D26B46}" srcOrd="1" destOrd="0" parTransId="{8FE03A81-A551-43F7-9ED6-3069099B0C73}" sibTransId="{D7ED9184-D404-4E07-A888-699F0593A632}"/>
    <dgm:cxn modelId="{306AE330-235E-4943-B0AB-F7C56E8996A1}" type="presOf" srcId="{7E3B04C1-FB3B-4CBF-A177-9AB562570473}" destId="{AF73C2E2-670D-2A4F-98F9-7B5F207D22CD}" srcOrd="0" destOrd="0" presId="urn:microsoft.com/office/officeart/2005/8/layout/vList5"/>
    <dgm:cxn modelId="{C4535B65-680B-4BA3-989D-485A565A1869}" srcId="{5D4AEC2C-7DC8-4C66-94C3-22C26097E709}" destId="{44436513-A34C-4FB7-8B2E-3ECE1320DB0B}" srcOrd="0" destOrd="0" parTransId="{B5A2B0CA-B8CD-4CF8-A1E0-41DCC24E103A}" sibTransId="{06977387-C39A-4D97-B46F-A5D8F09CC891}"/>
    <dgm:cxn modelId="{67BA6F68-78F5-4873-81F4-C526B79DB59A}" srcId="{5D4AEC2C-7DC8-4C66-94C3-22C26097E709}" destId="{7E3B04C1-FB3B-4CBF-A177-9AB562570473}" srcOrd="5" destOrd="0" parTransId="{0343C624-4AC9-4CD6-B91E-EBE956CC4460}" sibTransId="{96CE4CFC-1305-47A5-BCC8-8FE820B2631B}"/>
    <dgm:cxn modelId="{850A2574-E057-40A3-BEA1-10500D45A399}" srcId="{5D4AEC2C-7DC8-4C66-94C3-22C26097E709}" destId="{3595A438-E110-4363-85AA-BD245F1DCF58}" srcOrd="3" destOrd="0" parTransId="{246A544A-FC99-408F-8A6B-5C6692365379}" sibTransId="{3B6FDF03-A94A-4626-A4F7-6648FF198208}"/>
    <dgm:cxn modelId="{1B0BB978-99F4-9344-8F91-142CD0B900CF}" type="presOf" srcId="{555824FE-0D48-40A3-AF10-D08D7AE10223}" destId="{7862A0AB-E449-2E4F-ADD7-22B5A9889F4D}" srcOrd="0" destOrd="0" presId="urn:microsoft.com/office/officeart/2005/8/layout/vList5"/>
    <dgm:cxn modelId="{661A60BB-B2B9-49AE-97C2-7C32386E9B2D}" srcId="{5D4AEC2C-7DC8-4C66-94C3-22C26097E709}" destId="{B5D4F2F3-A08D-4178-881D-0C64A18DF3EC}" srcOrd="2" destOrd="0" parTransId="{42A5A053-AD5E-4D8A-A2F1-8E15DCF8611F}" sibTransId="{4FD29DB7-D93B-4C56-A679-51E52AB5D6AD}"/>
    <dgm:cxn modelId="{D2E65ADF-5444-D143-AE08-D4D6878E3B3B}" type="presOf" srcId="{5D4AEC2C-7DC8-4C66-94C3-22C26097E709}" destId="{E6DF43E5-9501-644A-ACEC-589A35147DF9}" srcOrd="0" destOrd="0" presId="urn:microsoft.com/office/officeart/2005/8/layout/vList5"/>
    <dgm:cxn modelId="{4E0B40E2-9DBD-564E-8B86-D722AF657A43}" type="presOf" srcId="{B5D4F2F3-A08D-4178-881D-0C64A18DF3EC}" destId="{BA3E551E-095B-2845-8FE7-C6E60C6CA15A}" srcOrd="0" destOrd="0" presId="urn:microsoft.com/office/officeart/2005/8/layout/vList5"/>
    <dgm:cxn modelId="{43FE36FD-3276-B34B-825F-4AB1D678DB17}" type="presOf" srcId="{44436513-A34C-4FB7-8B2E-3ECE1320DB0B}" destId="{EACEA4D0-AF29-B249-AEE2-206026983450}" srcOrd="0" destOrd="0" presId="urn:microsoft.com/office/officeart/2005/8/layout/vList5"/>
    <dgm:cxn modelId="{C954F910-CB53-1649-A46F-49E3358E16E2}" type="presParOf" srcId="{E6DF43E5-9501-644A-ACEC-589A35147DF9}" destId="{EE7499F1-C6D1-844A-86D4-572E43406BD1}" srcOrd="0" destOrd="0" presId="urn:microsoft.com/office/officeart/2005/8/layout/vList5"/>
    <dgm:cxn modelId="{C932D02C-928F-4646-A1BA-7399F0FD7FD2}" type="presParOf" srcId="{EE7499F1-C6D1-844A-86D4-572E43406BD1}" destId="{EACEA4D0-AF29-B249-AEE2-206026983450}" srcOrd="0" destOrd="0" presId="urn:microsoft.com/office/officeart/2005/8/layout/vList5"/>
    <dgm:cxn modelId="{65353D62-12FB-0A48-9F96-A23A47A151A5}" type="presParOf" srcId="{E6DF43E5-9501-644A-ACEC-589A35147DF9}" destId="{4428177F-ECE9-1542-8509-E6F49B7D5944}" srcOrd="1" destOrd="0" presId="urn:microsoft.com/office/officeart/2005/8/layout/vList5"/>
    <dgm:cxn modelId="{7E7EBF4F-9495-0A49-A310-024FD151D083}" type="presParOf" srcId="{E6DF43E5-9501-644A-ACEC-589A35147DF9}" destId="{7E3B56B8-7DCB-2A42-B65E-AD5BB5EA7D4D}" srcOrd="2" destOrd="0" presId="urn:microsoft.com/office/officeart/2005/8/layout/vList5"/>
    <dgm:cxn modelId="{BB60CEEC-EF7A-F140-BCF8-BE0461E8C84E}" type="presParOf" srcId="{7E3B56B8-7DCB-2A42-B65E-AD5BB5EA7D4D}" destId="{60ED28AA-4072-FD41-BE3F-2DEDFD681F82}" srcOrd="0" destOrd="0" presId="urn:microsoft.com/office/officeart/2005/8/layout/vList5"/>
    <dgm:cxn modelId="{38003F22-D8E5-DC43-ABB3-37B4E138FD1F}" type="presParOf" srcId="{E6DF43E5-9501-644A-ACEC-589A35147DF9}" destId="{EA50F242-10C2-6249-8622-6F9BDB4999D1}" srcOrd="3" destOrd="0" presId="urn:microsoft.com/office/officeart/2005/8/layout/vList5"/>
    <dgm:cxn modelId="{E75E8AB2-CFE2-0245-9815-9240F46E654F}" type="presParOf" srcId="{E6DF43E5-9501-644A-ACEC-589A35147DF9}" destId="{F39B5A24-E25D-0A4F-8FC7-6041F5C77762}" srcOrd="4" destOrd="0" presId="urn:microsoft.com/office/officeart/2005/8/layout/vList5"/>
    <dgm:cxn modelId="{AB5226D3-F3FB-7947-8F3A-5ACF5CE1F7BC}" type="presParOf" srcId="{F39B5A24-E25D-0A4F-8FC7-6041F5C77762}" destId="{BA3E551E-095B-2845-8FE7-C6E60C6CA15A}" srcOrd="0" destOrd="0" presId="urn:microsoft.com/office/officeart/2005/8/layout/vList5"/>
    <dgm:cxn modelId="{4FC83233-F980-4E4A-AE2A-4E2F7D23BC45}" type="presParOf" srcId="{E6DF43E5-9501-644A-ACEC-589A35147DF9}" destId="{3234754E-E431-804B-8DB7-57DD0800EC64}" srcOrd="5" destOrd="0" presId="urn:microsoft.com/office/officeart/2005/8/layout/vList5"/>
    <dgm:cxn modelId="{5A6E5F2C-825A-304A-8F8A-4F590C3774CF}" type="presParOf" srcId="{E6DF43E5-9501-644A-ACEC-589A35147DF9}" destId="{49187918-6A44-F649-B953-62EBA611E2B1}" srcOrd="6" destOrd="0" presId="urn:microsoft.com/office/officeart/2005/8/layout/vList5"/>
    <dgm:cxn modelId="{7176292E-C5DA-A34B-AE31-AD3006390409}" type="presParOf" srcId="{49187918-6A44-F649-B953-62EBA611E2B1}" destId="{E8E781C9-B685-B84C-A899-424CBEED62CC}" srcOrd="0" destOrd="0" presId="urn:microsoft.com/office/officeart/2005/8/layout/vList5"/>
    <dgm:cxn modelId="{6DB67DAA-1A8F-7A46-BB84-F1275A6FE34D}" type="presParOf" srcId="{E6DF43E5-9501-644A-ACEC-589A35147DF9}" destId="{D61F57A0-B773-5A4D-8ED7-F4FC576F331D}" srcOrd="7" destOrd="0" presId="urn:microsoft.com/office/officeart/2005/8/layout/vList5"/>
    <dgm:cxn modelId="{D3077979-3EBF-9B4D-A9A5-4D5B98CD90AD}" type="presParOf" srcId="{E6DF43E5-9501-644A-ACEC-589A35147DF9}" destId="{9A1E07BF-76F4-E74B-A3A4-1EFF079316B0}" srcOrd="8" destOrd="0" presId="urn:microsoft.com/office/officeart/2005/8/layout/vList5"/>
    <dgm:cxn modelId="{070EB81F-EAE6-3A41-A1B2-3465638DB41B}" type="presParOf" srcId="{9A1E07BF-76F4-E74B-A3A4-1EFF079316B0}" destId="{7E826CEF-BE6E-FD4E-83EA-634E9240E03D}" srcOrd="0" destOrd="0" presId="urn:microsoft.com/office/officeart/2005/8/layout/vList5"/>
    <dgm:cxn modelId="{C1881E8A-55E7-584A-B65B-576502B45118}" type="presParOf" srcId="{E6DF43E5-9501-644A-ACEC-589A35147DF9}" destId="{217C3244-BC4A-8F45-A1FC-1D9793B68CAC}" srcOrd="9" destOrd="0" presId="urn:microsoft.com/office/officeart/2005/8/layout/vList5"/>
    <dgm:cxn modelId="{65D3FA27-8246-1C4E-8E77-B0116B568468}" type="presParOf" srcId="{E6DF43E5-9501-644A-ACEC-589A35147DF9}" destId="{B784A033-8332-E94F-BBE3-28289AB63301}" srcOrd="10" destOrd="0" presId="urn:microsoft.com/office/officeart/2005/8/layout/vList5"/>
    <dgm:cxn modelId="{73AD7980-EAA4-164D-9E62-FD656A7AB6AF}" type="presParOf" srcId="{B784A033-8332-E94F-BBE3-28289AB63301}" destId="{AF73C2E2-670D-2A4F-98F9-7B5F207D22CD}" srcOrd="0" destOrd="0" presId="urn:microsoft.com/office/officeart/2005/8/layout/vList5"/>
    <dgm:cxn modelId="{033612C9-316D-6840-A94B-1629DC347A0A}" type="presParOf" srcId="{E6DF43E5-9501-644A-ACEC-589A35147DF9}" destId="{CA2D0547-B489-2C41-8A66-EF0BCFB8964A}" srcOrd="11" destOrd="0" presId="urn:microsoft.com/office/officeart/2005/8/layout/vList5"/>
    <dgm:cxn modelId="{8D5164DD-FD8E-9E41-9C18-B31CD19CA9F4}" type="presParOf" srcId="{E6DF43E5-9501-644A-ACEC-589A35147DF9}" destId="{183692AE-2F6F-A54D-9964-D9EEAD0DAAE2}" srcOrd="12" destOrd="0" presId="urn:microsoft.com/office/officeart/2005/8/layout/vList5"/>
    <dgm:cxn modelId="{8B7C5045-8325-1849-8F95-2D5AD5865AE5}" type="presParOf" srcId="{183692AE-2F6F-A54D-9964-D9EEAD0DAAE2}" destId="{7862A0AB-E449-2E4F-ADD7-22B5A9889F4D}" srcOrd="0"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37D6A8-9272-480E-A507-566F9F7AD9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26C4E45-ABB6-4CA2-830C-CCB399FCB9A4}">
      <dgm:prSet custT="1"/>
      <dgm:spPr/>
      <dgm:t>
        <a:bodyPr/>
        <a:lstStyle/>
        <a:p>
          <a:pPr>
            <a:lnSpc>
              <a:spcPct val="100000"/>
            </a:lnSpc>
            <a:spcAft>
              <a:spcPts val="0"/>
            </a:spcAft>
          </a:pPr>
          <a:r>
            <a:rPr lang="fr-FR" sz="1400" b="1">
              <a:solidFill>
                <a:srgbClr val="575757"/>
              </a:solidFill>
              <a:latin typeface="Arial" charset="0"/>
              <a:cs typeface="Arial" charset="0"/>
            </a:rPr>
            <a:t>Régule </a:t>
          </a:r>
        </a:p>
        <a:p>
          <a:pPr>
            <a:lnSpc>
              <a:spcPct val="100000"/>
            </a:lnSpc>
            <a:spcAft>
              <a:spcPts val="0"/>
            </a:spcAft>
          </a:pPr>
          <a:r>
            <a:rPr lang="fr-FR" sz="1400" b="1">
              <a:solidFill>
                <a:srgbClr val="575757"/>
              </a:solidFill>
              <a:latin typeface="Arial" charset="0"/>
              <a:cs typeface="Arial" charset="0"/>
            </a:rPr>
            <a:t>les émotions</a:t>
          </a:r>
          <a:endParaRPr lang="en-US" sz="1400" b="1">
            <a:solidFill>
              <a:srgbClr val="575757"/>
            </a:solidFill>
          </a:endParaRPr>
        </a:p>
      </dgm:t>
    </dgm:pt>
    <dgm:pt modelId="{6713C7A9-0FCB-4E8B-906C-47341B7FC5EF}" type="parTrans" cxnId="{F4351CF5-6468-4B83-BB0F-5EB663D889C1}">
      <dgm:prSet/>
      <dgm:spPr/>
      <dgm:t>
        <a:bodyPr/>
        <a:lstStyle/>
        <a:p>
          <a:endParaRPr lang="en-US" sz="1400">
            <a:solidFill>
              <a:srgbClr val="575757"/>
            </a:solidFill>
          </a:endParaRPr>
        </a:p>
      </dgm:t>
    </dgm:pt>
    <dgm:pt modelId="{74BD5651-35D7-4EA5-A229-EDE730F2466C}" type="sibTrans" cxnId="{F4351CF5-6468-4B83-BB0F-5EB663D889C1}">
      <dgm:prSet/>
      <dgm:spPr/>
      <dgm:t>
        <a:bodyPr/>
        <a:lstStyle/>
        <a:p>
          <a:pPr>
            <a:lnSpc>
              <a:spcPct val="100000"/>
            </a:lnSpc>
          </a:pPr>
          <a:endParaRPr lang="en-US" sz="1400">
            <a:solidFill>
              <a:srgbClr val="575757"/>
            </a:solidFill>
          </a:endParaRPr>
        </a:p>
      </dgm:t>
    </dgm:pt>
    <dgm:pt modelId="{610F2E33-E31E-4392-BE58-1DEC738B4BBB}">
      <dgm:prSet custT="1"/>
      <dgm:spPr/>
      <dgm:t>
        <a:bodyPr/>
        <a:lstStyle/>
        <a:p>
          <a:pPr>
            <a:lnSpc>
              <a:spcPct val="100000"/>
            </a:lnSpc>
            <a:spcAft>
              <a:spcPts val="0"/>
            </a:spcAft>
          </a:pPr>
          <a:r>
            <a:rPr lang="fr-FR" sz="1400" b="1">
              <a:solidFill>
                <a:srgbClr val="575757"/>
              </a:solidFill>
              <a:latin typeface="Arial" charset="0"/>
              <a:cs typeface="Arial" charset="0"/>
            </a:rPr>
            <a:t>Favorise </a:t>
          </a:r>
        </a:p>
        <a:p>
          <a:pPr>
            <a:lnSpc>
              <a:spcPct val="100000"/>
            </a:lnSpc>
            <a:spcAft>
              <a:spcPts val="0"/>
            </a:spcAft>
          </a:pPr>
          <a:r>
            <a:rPr lang="fr-FR" sz="1400" b="1">
              <a:solidFill>
                <a:srgbClr val="575757"/>
              </a:solidFill>
              <a:latin typeface="Arial" charset="0"/>
              <a:cs typeface="Arial" charset="0"/>
            </a:rPr>
            <a:t>la mémoire</a:t>
          </a:r>
          <a:endParaRPr lang="en-US" sz="1400" b="1">
            <a:solidFill>
              <a:srgbClr val="575757"/>
            </a:solidFill>
          </a:endParaRPr>
        </a:p>
      </dgm:t>
    </dgm:pt>
    <dgm:pt modelId="{83C6B81B-65F1-4BEB-BD61-5E71A0D8812B}" type="parTrans" cxnId="{37BA2AD5-7DCD-4C0B-96AC-D0BDB6633C97}">
      <dgm:prSet/>
      <dgm:spPr/>
      <dgm:t>
        <a:bodyPr/>
        <a:lstStyle/>
        <a:p>
          <a:endParaRPr lang="en-US" sz="1400">
            <a:solidFill>
              <a:srgbClr val="575757"/>
            </a:solidFill>
          </a:endParaRPr>
        </a:p>
      </dgm:t>
    </dgm:pt>
    <dgm:pt modelId="{65835933-09A4-42EC-818D-48AB481B6E43}" type="sibTrans" cxnId="{37BA2AD5-7DCD-4C0B-96AC-D0BDB6633C97}">
      <dgm:prSet/>
      <dgm:spPr/>
      <dgm:t>
        <a:bodyPr/>
        <a:lstStyle/>
        <a:p>
          <a:pPr>
            <a:lnSpc>
              <a:spcPct val="100000"/>
            </a:lnSpc>
          </a:pPr>
          <a:endParaRPr lang="en-US" sz="1400">
            <a:solidFill>
              <a:srgbClr val="575757"/>
            </a:solidFill>
          </a:endParaRPr>
        </a:p>
      </dgm:t>
    </dgm:pt>
    <dgm:pt modelId="{6D2CF4C5-264F-415A-B3D3-EE6F4CC62A1C}">
      <dgm:prSet custT="1"/>
      <dgm:spPr/>
      <dgm:t>
        <a:bodyPr/>
        <a:lstStyle/>
        <a:p>
          <a:pPr>
            <a:spcAft>
              <a:spcPts val="0"/>
            </a:spcAft>
          </a:pPr>
          <a:r>
            <a:rPr lang="fr-FR" sz="1400" b="1">
              <a:solidFill>
                <a:srgbClr val="575757"/>
              </a:solidFill>
              <a:latin typeface="Arial" charset="0"/>
              <a:cs typeface="Arial" charset="0"/>
            </a:rPr>
            <a:t>Répare </a:t>
          </a:r>
        </a:p>
        <a:p>
          <a:pPr>
            <a:spcAft>
              <a:spcPts val="0"/>
            </a:spcAft>
          </a:pPr>
          <a:r>
            <a:rPr lang="fr-FR" sz="1400" b="1">
              <a:solidFill>
                <a:srgbClr val="575757"/>
              </a:solidFill>
              <a:latin typeface="Arial" charset="0"/>
              <a:cs typeface="Arial" charset="0"/>
            </a:rPr>
            <a:t>le stress</a:t>
          </a:r>
          <a:endParaRPr lang="en-US" sz="1400" b="1">
            <a:solidFill>
              <a:srgbClr val="575757"/>
            </a:solidFill>
          </a:endParaRPr>
        </a:p>
      </dgm:t>
    </dgm:pt>
    <dgm:pt modelId="{B066868A-545D-477B-8E40-137062E3C5D5}" type="parTrans" cxnId="{B6442D90-D07F-4CBD-94D5-43D4C924E7F1}">
      <dgm:prSet/>
      <dgm:spPr/>
      <dgm:t>
        <a:bodyPr/>
        <a:lstStyle/>
        <a:p>
          <a:endParaRPr lang="fr-FR" sz="1400">
            <a:solidFill>
              <a:srgbClr val="575757"/>
            </a:solidFill>
          </a:endParaRPr>
        </a:p>
      </dgm:t>
    </dgm:pt>
    <dgm:pt modelId="{60251884-CDCB-4623-9D1F-970CAC0EAE61}" type="sibTrans" cxnId="{B6442D90-D07F-4CBD-94D5-43D4C924E7F1}">
      <dgm:prSet/>
      <dgm:spPr/>
      <dgm:t>
        <a:bodyPr/>
        <a:lstStyle/>
        <a:p>
          <a:endParaRPr lang="fr-FR" sz="1400">
            <a:solidFill>
              <a:srgbClr val="575757"/>
            </a:solidFill>
          </a:endParaRPr>
        </a:p>
      </dgm:t>
    </dgm:pt>
    <dgm:pt modelId="{892F52CF-08A7-294C-A791-2D8BF1D3874A}" type="pres">
      <dgm:prSet presAssocID="{A737D6A8-9272-480E-A507-566F9F7AD990}" presName="hierChild1" presStyleCnt="0">
        <dgm:presLayoutVars>
          <dgm:chPref val="1"/>
          <dgm:dir/>
          <dgm:animOne val="branch"/>
          <dgm:animLvl val="lvl"/>
          <dgm:resizeHandles/>
        </dgm:presLayoutVars>
      </dgm:prSet>
      <dgm:spPr/>
    </dgm:pt>
    <dgm:pt modelId="{3DC9ABEF-02E5-1943-B2E5-CA6F0591F585}" type="pres">
      <dgm:prSet presAssocID="{226C4E45-ABB6-4CA2-830C-CCB399FCB9A4}" presName="hierRoot1" presStyleCnt="0"/>
      <dgm:spPr/>
    </dgm:pt>
    <dgm:pt modelId="{9369CDF9-647A-CD40-863A-C17C38AA20DC}" type="pres">
      <dgm:prSet presAssocID="{226C4E45-ABB6-4CA2-830C-CCB399FCB9A4}" presName="composite" presStyleCnt="0"/>
      <dgm:spPr/>
    </dgm:pt>
    <dgm:pt modelId="{9491657B-F9B4-1844-BDAD-B8324ABA7191}" type="pres">
      <dgm:prSet presAssocID="{226C4E45-ABB6-4CA2-830C-CCB399FCB9A4}" presName="background" presStyleLbl="node0" presStyleIdx="0" presStyleCnt="3"/>
      <dgm:spPr>
        <a:solidFill>
          <a:srgbClr val="E5007D"/>
        </a:solidFill>
      </dgm:spPr>
    </dgm:pt>
    <dgm:pt modelId="{3DB0A7AE-6E7F-564F-931F-8660DB758F3B}" type="pres">
      <dgm:prSet presAssocID="{226C4E45-ABB6-4CA2-830C-CCB399FCB9A4}" presName="text" presStyleLbl="fgAcc0" presStyleIdx="0" presStyleCnt="3">
        <dgm:presLayoutVars>
          <dgm:chPref val="3"/>
        </dgm:presLayoutVars>
      </dgm:prSet>
      <dgm:spPr/>
    </dgm:pt>
    <dgm:pt modelId="{6AC2F78E-A32B-EF47-829C-AC00A85B9CD6}" type="pres">
      <dgm:prSet presAssocID="{226C4E45-ABB6-4CA2-830C-CCB399FCB9A4}" presName="hierChild2" presStyleCnt="0"/>
      <dgm:spPr/>
    </dgm:pt>
    <dgm:pt modelId="{9E26775D-0C4F-49FE-917C-247DA3F621BC}" type="pres">
      <dgm:prSet presAssocID="{6D2CF4C5-264F-415A-B3D3-EE6F4CC62A1C}" presName="hierRoot1" presStyleCnt="0"/>
      <dgm:spPr/>
    </dgm:pt>
    <dgm:pt modelId="{AF60C6FE-CCBE-4726-8CCB-191ECE55308B}" type="pres">
      <dgm:prSet presAssocID="{6D2CF4C5-264F-415A-B3D3-EE6F4CC62A1C}" presName="composite" presStyleCnt="0"/>
      <dgm:spPr/>
    </dgm:pt>
    <dgm:pt modelId="{06D2E568-0C50-4BDD-B2CE-4B4399D41321}" type="pres">
      <dgm:prSet presAssocID="{6D2CF4C5-264F-415A-B3D3-EE6F4CC62A1C}" presName="background" presStyleLbl="node0" presStyleIdx="1" presStyleCnt="3"/>
      <dgm:spPr>
        <a:solidFill>
          <a:srgbClr val="E5007D"/>
        </a:solidFill>
      </dgm:spPr>
    </dgm:pt>
    <dgm:pt modelId="{8397024C-6A87-4094-A6AC-310D9621A4AC}" type="pres">
      <dgm:prSet presAssocID="{6D2CF4C5-264F-415A-B3D3-EE6F4CC62A1C}" presName="text" presStyleLbl="fgAcc0" presStyleIdx="1" presStyleCnt="3">
        <dgm:presLayoutVars>
          <dgm:chPref val="3"/>
        </dgm:presLayoutVars>
      </dgm:prSet>
      <dgm:spPr/>
    </dgm:pt>
    <dgm:pt modelId="{0D13AFAB-3293-4584-94A3-10570A8245FD}" type="pres">
      <dgm:prSet presAssocID="{6D2CF4C5-264F-415A-B3D3-EE6F4CC62A1C}" presName="hierChild2" presStyleCnt="0"/>
      <dgm:spPr/>
    </dgm:pt>
    <dgm:pt modelId="{3BE72CEF-DD33-B949-95D6-0FF5B594C0EC}" type="pres">
      <dgm:prSet presAssocID="{610F2E33-E31E-4392-BE58-1DEC738B4BBB}" presName="hierRoot1" presStyleCnt="0"/>
      <dgm:spPr/>
    </dgm:pt>
    <dgm:pt modelId="{B01499D4-63E5-894F-ABF6-16B4ECE37B74}" type="pres">
      <dgm:prSet presAssocID="{610F2E33-E31E-4392-BE58-1DEC738B4BBB}" presName="composite" presStyleCnt="0"/>
      <dgm:spPr/>
    </dgm:pt>
    <dgm:pt modelId="{7BFD3384-254B-6B46-A204-67057ECA0AD4}" type="pres">
      <dgm:prSet presAssocID="{610F2E33-E31E-4392-BE58-1DEC738B4BBB}" presName="background" presStyleLbl="node0" presStyleIdx="2" presStyleCnt="3"/>
      <dgm:spPr>
        <a:solidFill>
          <a:srgbClr val="E5007D"/>
        </a:solidFill>
      </dgm:spPr>
    </dgm:pt>
    <dgm:pt modelId="{69EB061E-4AC0-C344-B612-DAD3F7CB75EC}" type="pres">
      <dgm:prSet presAssocID="{610F2E33-E31E-4392-BE58-1DEC738B4BBB}" presName="text" presStyleLbl="fgAcc0" presStyleIdx="2" presStyleCnt="3">
        <dgm:presLayoutVars>
          <dgm:chPref val="3"/>
        </dgm:presLayoutVars>
      </dgm:prSet>
      <dgm:spPr/>
    </dgm:pt>
    <dgm:pt modelId="{3C01957C-A9A4-D741-B3D1-FF3677E4DD96}" type="pres">
      <dgm:prSet presAssocID="{610F2E33-E31E-4392-BE58-1DEC738B4BBB}" presName="hierChild2" presStyleCnt="0"/>
      <dgm:spPr/>
    </dgm:pt>
  </dgm:ptLst>
  <dgm:cxnLst>
    <dgm:cxn modelId="{BDC5D506-6FF9-4540-881B-EFC351919A08}" type="presOf" srcId="{6D2CF4C5-264F-415A-B3D3-EE6F4CC62A1C}" destId="{8397024C-6A87-4094-A6AC-310D9621A4AC}" srcOrd="0" destOrd="0" presId="urn:microsoft.com/office/officeart/2005/8/layout/hierarchy1"/>
    <dgm:cxn modelId="{F64FF025-530B-B945-A44F-B40930D93431}" type="presOf" srcId="{610F2E33-E31E-4392-BE58-1DEC738B4BBB}" destId="{69EB061E-4AC0-C344-B612-DAD3F7CB75EC}" srcOrd="0" destOrd="0" presId="urn:microsoft.com/office/officeart/2005/8/layout/hierarchy1"/>
    <dgm:cxn modelId="{B6442D90-D07F-4CBD-94D5-43D4C924E7F1}" srcId="{A737D6A8-9272-480E-A507-566F9F7AD990}" destId="{6D2CF4C5-264F-415A-B3D3-EE6F4CC62A1C}" srcOrd="1" destOrd="0" parTransId="{B066868A-545D-477B-8E40-137062E3C5D5}" sibTransId="{60251884-CDCB-4623-9D1F-970CAC0EAE61}"/>
    <dgm:cxn modelId="{C355A1B9-FA5C-5549-8D59-B1D71AA4C840}" type="presOf" srcId="{226C4E45-ABB6-4CA2-830C-CCB399FCB9A4}" destId="{3DB0A7AE-6E7F-564F-931F-8660DB758F3B}" srcOrd="0" destOrd="0" presId="urn:microsoft.com/office/officeart/2005/8/layout/hierarchy1"/>
    <dgm:cxn modelId="{56C068CB-E57D-7D48-B1F4-6D7FE8B7F89E}" type="presOf" srcId="{A737D6A8-9272-480E-A507-566F9F7AD990}" destId="{892F52CF-08A7-294C-A791-2D8BF1D3874A}" srcOrd="0" destOrd="0" presId="urn:microsoft.com/office/officeart/2005/8/layout/hierarchy1"/>
    <dgm:cxn modelId="{37BA2AD5-7DCD-4C0B-96AC-D0BDB6633C97}" srcId="{A737D6A8-9272-480E-A507-566F9F7AD990}" destId="{610F2E33-E31E-4392-BE58-1DEC738B4BBB}" srcOrd="2" destOrd="0" parTransId="{83C6B81B-65F1-4BEB-BD61-5E71A0D8812B}" sibTransId="{65835933-09A4-42EC-818D-48AB481B6E43}"/>
    <dgm:cxn modelId="{F4351CF5-6468-4B83-BB0F-5EB663D889C1}" srcId="{A737D6A8-9272-480E-A507-566F9F7AD990}" destId="{226C4E45-ABB6-4CA2-830C-CCB399FCB9A4}" srcOrd="0" destOrd="0" parTransId="{6713C7A9-0FCB-4E8B-906C-47341B7FC5EF}" sibTransId="{74BD5651-35D7-4EA5-A229-EDE730F2466C}"/>
    <dgm:cxn modelId="{A208432A-FE1B-DE49-A5DF-0E95C9385622}" type="presParOf" srcId="{892F52CF-08A7-294C-A791-2D8BF1D3874A}" destId="{3DC9ABEF-02E5-1943-B2E5-CA6F0591F585}" srcOrd="0" destOrd="0" presId="urn:microsoft.com/office/officeart/2005/8/layout/hierarchy1"/>
    <dgm:cxn modelId="{010D3852-5307-D345-9D83-76753F94C12F}" type="presParOf" srcId="{3DC9ABEF-02E5-1943-B2E5-CA6F0591F585}" destId="{9369CDF9-647A-CD40-863A-C17C38AA20DC}" srcOrd="0" destOrd="0" presId="urn:microsoft.com/office/officeart/2005/8/layout/hierarchy1"/>
    <dgm:cxn modelId="{C650DC37-679E-394D-99F9-CA61A13D218E}" type="presParOf" srcId="{9369CDF9-647A-CD40-863A-C17C38AA20DC}" destId="{9491657B-F9B4-1844-BDAD-B8324ABA7191}" srcOrd="0" destOrd="0" presId="urn:microsoft.com/office/officeart/2005/8/layout/hierarchy1"/>
    <dgm:cxn modelId="{00BE2C6E-0B7A-3744-B40E-E06DC309839F}" type="presParOf" srcId="{9369CDF9-647A-CD40-863A-C17C38AA20DC}" destId="{3DB0A7AE-6E7F-564F-931F-8660DB758F3B}" srcOrd="1" destOrd="0" presId="urn:microsoft.com/office/officeart/2005/8/layout/hierarchy1"/>
    <dgm:cxn modelId="{BF35786A-A15C-1145-AE2F-71C641632549}" type="presParOf" srcId="{3DC9ABEF-02E5-1943-B2E5-CA6F0591F585}" destId="{6AC2F78E-A32B-EF47-829C-AC00A85B9CD6}" srcOrd="1" destOrd="0" presId="urn:microsoft.com/office/officeart/2005/8/layout/hierarchy1"/>
    <dgm:cxn modelId="{11BFB8E8-15AF-4E40-8B5B-73CB063570E2}" type="presParOf" srcId="{892F52CF-08A7-294C-A791-2D8BF1D3874A}" destId="{9E26775D-0C4F-49FE-917C-247DA3F621BC}" srcOrd="1" destOrd="0" presId="urn:microsoft.com/office/officeart/2005/8/layout/hierarchy1"/>
    <dgm:cxn modelId="{EDC0A734-1DE6-44C6-BEF1-7FBC4DA3C6FC}" type="presParOf" srcId="{9E26775D-0C4F-49FE-917C-247DA3F621BC}" destId="{AF60C6FE-CCBE-4726-8CCB-191ECE55308B}" srcOrd="0" destOrd="0" presId="urn:microsoft.com/office/officeart/2005/8/layout/hierarchy1"/>
    <dgm:cxn modelId="{868DEADC-BB6F-4854-BB24-2D67074F536F}" type="presParOf" srcId="{AF60C6FE-CCBE-4726-8CCB-191ECE55308B}" destId="{06D2E568-0C50-4BDD-B2CE-4B4399D41321}" srcOrd="0" destOrd="0" presId="urn:microsoft.com/office/officeart/2005/8/layout/hierarchy1"/>
    <dgm:cxn modelId="{41DD433E-E94E-4A49-8B57-0B0C070B9EE5}" type="presParOf" srcId="{AF60C6FE-CCBE-4726-8CCB-191ECE55308B}" destId="{8397024C-6A87-4094-A6AC-310D9621A4AC}" srcOrd="1" destOrd="0" presId="urn:microsoft.com/office/officeart/2005/8/layout/hierarchy1"/>
    <dgm:cxn modelId="{6FAF2DBB-D24F-4F4B-8AE5-DF851497D66C}" type="presParOf" srcId="{9E26775D-0C4F-49FE-917C-247DA3F621BC}" destId="{0D13AFAB-3293-4584-94A3-10570A8245FD}" srcOrd="1" destOrd="0" presId="urn:microsoft.com/office/officeart/2005/8/layout/hierarchy1"/>
    <dgm:cxn modelId="{597B6F11-2E9E-CE42-8618-0A3710C131DB}" type="presParOf" srcId="{892F52CF-08A7-294C-A791-2D8BF1D3874A}" destId="{3BE72CEF-DD33-B949-95D6-0FF5B594C0EC}" srcOrd="2" destOrd="0" presId="urn:microsoft.com/office/officeart/2005/8/layout/hierarchy1"/>
    <dgm:cxn modelId="{9A3DF1FF-FA7D-3640-8A6E-462BA155DAFF}" type="presParOf" srcId="{3BE72CEF-DD33-B949-95D6-0FF5B594C0EC}" destId="{B01499D4-63E5-894F-ABF6-16B4ECE37B74}" srcOrd="0" destOrd="0" presId="urn:microsoft.com/office/officeart/2005/8/layout/hierarchy1"/>
    <dgm:cxn modelId="{7EC15E89-E819-D146-8962-C86CC5E92984}" type="presParOf" srcId="{B01499D4-63E5-894F-ABF6-16B4ECE37B74}" destId="{7BFD3384-254B-6B46-A204-67057ECA0AD4}" srcOrd="0" destOrd="0" presId="urn:microsoft.com/office/officeart/2005/8/layout/hierarchy1"/>
    <dgm:cxn modelId="{922D3195-C81D-B849-84C4-7FDC703DC31E}" type="presParOf" srcId="{B01499D4-63E5-894F-ABF6-16B4ECE37B74}" destId="{69EB061E-4AC0-C344-B612-DAD3F7CB75EC}" srcOrd="1" destOrd="0" presId="urn:microsoft.com/office/officeart/2005/8/layout/hierarchy1"/>
    <dgm:cxn modelId="{6AAD4CA8-E520-6842-A134-AB4A3A1E9776}" type="presParOf" srcId="{3BE72CEF-DD33-B949-95D6-0FF5B594C0EC}" destId="{3C01957C-A9A4-D741-B3D1-FF3677E4DD9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37D6A8-9272-480E-A507-566F9F7AD9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26C4E45-ABB6-4CA2-830C-CCB399FCB9A4}">
      <dgm:prSet custT="1"/>
      <dgm:spPr/>
      <dgm:t>
        <a:bodyPr/>
        <a:lstStyle/>
        <a:p>
          <a:pPr>
            <a:lnSpc>
              <a:spcPct val="100000"/>
            </a:lnSpc>
            <a:spcAft>
              <a:spcPts val="0"/>
            </a:spcAft>
          </a:pPr>
          <a:r>
            <a:rPr lang="fr-FR" sz="1400" b="1" dirty="0">
              <a:solidFill>
                <a:srgbClr val="575757"/>
              </a:solidFill>
              <a:latin typeface="Arial" panose="020B0604020202020204" pitchFamily="34" charset="0"/>
              <a:cs typeface="Arial" panose="020B0604020202020204" pitchFamily="34" charset="0"/>
            </a:rPr>
            <a:t>Conduit </a:t>
          </a:r>
        </a:p>
        <a:p>
          <a:pPr>
            <a:lnSpc>
              <a:spcPct val="100000"/>
            </a:lnSpc>
            <a:spcAft>
              <a:spcPts val="0"/>
            </a:spcAft>
          </a:pPr>
          <a:r>
            <a:rPr lang="fr-FR" sz="1400" b="1" dirty="0">
              <a:solidFill>
                <a:srgbClr val="575757"/>
              </a:solidFill>
              <a:latin typeface="Arial" panose="020B0604020202020204" pitchFamily="34" charset="0"/>
              <a:cs typeface="Arial" panose="020B0604020202020204" pitchFamily="34" charset="0"/>
            </a:rPr>
            <a:t>au sommeil réparateur</a:t>
          </a:r>
          <a:r>
            <a:rPr lang="fr-FR" sz="1400" b="1" baseline="30000" dirty="0">
              <a:solidFill>
                <a:srgbClr val="575757"/>
              </a:solidFill>
              <a:latin typeface="Arial" panose="020B0604020202020204" pitchFamily="34" charset="0"/>
              <a:cs typeface="Arial" panose="020B0604020202020204" pitchFamily="34" charset="0"/>
            </a:rPr>
            <a:t>1</a:t>
          </a:r>
          <a:endParaRPr lang="en-US" sz="1400" b="1" baseline="30000" dirty="0">
            <a:solidFill>
              <a:srgbClr val="575757"/>
            </a:solidFill>
            <a:latin typeface="Arial" panose="020B0604020202020204" pitchFamily="34" charset="0"/>
            <a:cs typeface="Arial" panose="020B0604020202020204" pitchFamily="34" charset="0"/>
          </a:endParaRPr>
        </a:p>
      </dgm:t>
    </dgm:pt>
    <dgm:pt modelId="{6713C7A9-0FCB-4E8B-906C-47341B7FC5EF}" type="parTrans" cxnId="{F4351CF5-6468-4B83-BB0F-5EB663D889C1}">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74BD5651-35D7-4EA5-A229-EDE730F2466C}" type="sibTrans" cxnId="{F4351CF5-6468-4B83-BB0F-5EB663D889C1}">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610F2E33-E31E-4392-BE58-1DEC738B4BBB}">
      <dgm:prSet custT="1"/>
      <dgm:spPr/>
      <dgm:t>
        <a:bodyPr/>
        <a:lstStyle/>
        <a:p>
          <a:pPr>
            <a:lnSpc>
              <a:spcPct val="100000"/>
            </a:lnSpc>
          </a:pPr>
          <a:r>
            <a:rPr lang="fr-FR" sz="1400" b="1" dirty="0">
              <a:solidFill>
                <a:srgbClr val="575757"/>
              </a:solidFill>
              <a:latin typeface="Arial" panose="020B0604020202020204" pitchFamily="34" charset="0"/>
              <a:cs typeface="Arial" panose="020B0604020202020204" pitchFamily="34" charset="0"/>
            </a:rPr>
            <a:t>Permet au corps d’entrer dans un </a:t>
          </a:r>
          <a:br>
            <a:rPr lang="fr-FR" sz="1400" b="1" dirty="0">
              <a:solidFill>
                <a:srgbClr val="575757"/>
              </a:solidFill>
              <a:latin typeface="Arial" panose="020B0604020202020204" pitchFamily="34" charset="0"/>
              <a:cs typeface="Arial" panose="020B0604020202020204" pitchFamily="34" charset="0"/>
            </a:rPr>
          </a:br>
          <a:r>
            <a:rPr lang="fr-FR" sz="1400" b="1" dirty="0">
              <a:solidFill>
                <a:srgbClr val="575757"/>
              </a:solidFill>
              <a:latin typeface="Arial" panose="020B0604020202020204" pitchFamily="34" charset="0"/>
              <a:cs typeface="Arial" panose="020B0604020202020204" pitchFamily="34" charset="0"/>
            </a:rPr>
            <a:t>état de relaxation</a:t>
          </a:r>
          <a:r>
            <a:rPr lang="fr-FR" sz="1400" b="1" baseline="30000" dirty="0">
              <a:solidFill>
                <a:srgbClr val="575757"/>
              </a:solidFill>
              <a:latin typeface="Arial" panose="020B0604020202020204" pitchFamily="34" charset="0"/>
              <a:cs typeface="Arial" panose="020B0604020202020204" pitchFamily="34" charset="0"/>
            </a:rPr>
            <a:t>2</a:t>
          </a:r>
          <a:endParaRPr lang="en-US" sz="1400" b="1" baseline="30000" dirty="0">
            <a:solidFill>
              <a:srgbClr val="575757"/>
            </a:solidFill>
            <a:latin typeface="Arial" panose="020B0604020202020204" pitchFamily="34" charset="0"/>
            <a:cs typeface="Arial" panose="020B0604020202020204" pitchFamily="34" charset="0"/>
          </a:endParaRPr>
        </a:p>
      </dgm:t>
    </dgm:pt>
    <dgm:pt modelId="{83C6B81B-65F1-4BEB-BD61-5E71A0D8812B}" type="parTrans" cxnId="{37BA2AD5-7DCD-4C0B-96AC-D0BDB6633C97}">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65835933-09A4-42EC-818D-48AB481B6E43}" type="sibTrans" cxnId="{37BA2AD5-7DCD-4C0B-96AC-D0BDB6633C97}">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FB50C6E8-85BA-4F53-95A9-651971E4A3E7}">
      <dgm:prSet custT="1"/>
      <dgm:spPr/>
      <dgm:t>
        <a:bodyPr/>
        <a:lstStyle/>
        <a:p>
          <a:pPr>
            <a:lnSpc>
              <a:spcPct val="100000"/>
            </a:lnSpc>
            <a:spcAft>
              <a:spcPts val="0"/>
            </a:spcAft>
          </a:pPr>
          <a:r>
            <a:rPr lang="fr-FR" sz="1400" b="1" dirty="0">
              <a:solidFill>
                <a:srgbClr val="575757"/>
              </a:solidFill>
              <a:latin typeface="Arial" panose="020B0604020202020204" pitchFamily="34" charset="0"/>
              <a:cs typeface="Arial" panose="020B0604020202020204" pitchFamily="34" charset="0"/>
            </a:rPr>
            <a:t>Diminue la </a:t>
          </a:r>
        </a:p>
        <a:p>
          <a:pPr>
            <a:lnSpc>
              <a:spcPct val="100000"/>
            </a:lnSpc>
            <a:spcAft>
              <a:spcPts val="0"/>
            </a:spcAft>
          </a:pPr>
          <a:r>
            <a:rPr lang="fr-FR" sz="1400" b="1" dirty="0">
              <a:solidFill>
                <a:srgbClr val="575757"/>
              </a:solidFill>
              <a:latin typeface="Arial" panose="020B0604020202020204" pitchFamily="34" charset="0"/>
              <a:cs typeface="Arial" panose="020B0604020202020204" pitchFamily="34" charset="0"/>
            </a:rPr>
            <a:t>charge mentale</a:t>
          </a:r>
          <a:r>
            <a:rPr lang="fr-FR" sz="1400" b="1" baseline="30000" dirty="0">
              <a:solidFill>
                <a:srgbClr val="575757"/>
              </a:solidFill>
              <a:latin typeface="Arial" panose="020B0604020202020204" pitchFamily="34" charset="0"/>
              <a:cs typeface="Arial" panose="020B0604020202020204" pitchFamily="34" charset="0"/>
            </a:rPr>
            <a:t>2</a:t>
          </a:r>
          <a:endParaRPr lang="en-US" sz="1400" b="1" baseline="30000" dirty="0">
            <a:solidFill>
              <a:srgbClr val="575757"/>
            </a:solidFill>
            <a:latin typeface="Arial" panose="020B0604020202020204" pitchFamily="34" charset="0"/>
            <a:cs typeface="Arial" panose="020B0604020202020204" pitchFamily="34" charset="0"/>
          </a:endParaRPr>
        </a:p>
      </dgm:t>
    </dgm:pt>
    <dgm:pt modelId="{86BFE9A0-646F-4F8F-92AF-7769F59007C8}" type="parTrans" cxnId="{9B04639A-C14D-4CF3-94AC-6342251AEB6A}">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71EA7BE2-FD5A-43F3-AEF6-90A88456C220}" type="sibTrans" cxnId="{9B04639A-C14D-4CF3-94AC-6342251AEB6A}">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C7B81AFE-2520-4427-A8F1-ECCBFFF3D7CD}">
      <dgm:prSet custT="1"/>
      <dgm:spPr/>
      <dgm:t>
        <a:bodyPr/>
        <a:lstStyle/>
        <a:p>
          <a:pPr>
            <a:lnSpc>
              <a:spcPct val="100000"/>
            </a:lnSpc>
          </a:pPr>
          <a:r>
            <a:rPr lang="fr-FR" sz="1400" b="1" dirty="0">
              <a:solidFill>
                <a:srgbClr val="575757"/>
              </a:solidFill>
              <a:latin typeface="Arial" panose="020B0604020202020204" pitchFamily="34" charset="0"/>
              <a:cs typeface="Arial" panose="020B0604020202020204" pitchFamily="34" charset="0"/>
            </a:rPr>
            <a:t>Comporte une activité mentale persistante </a:t>
          </a:r>
          <a:r>
            <a:rPr lang="fr-FR" sz="1400" b="0" dirty="0">
              <a:solidFill>
                <a:srgbClr val="575757"/>
              </a:solidFill>
              <a:latin typeface="Arial" panose="020B0604020202020204" pitchFamily="34" charset="0"/>
              <a:cs typeface="Arial" panose="020B0604020202020204" pitchFamily="34" charset="0"/>
            </a:rPr>
            <a:t>(imagerie et pensées)</a:t>
          </a:r>
          <a:r>
            <a:rPr lang="fr-FR" sz="1400" b="0" baseline="30000" dirty="0">
              <a:solidFill>
                <a:srgbClr val="575757"/>
              </a:solidFill>
              <a:latin typeface="Arial" panose="020B0604020202020204" pitchFamily="34" charset="0"/>
              <a:cs typeface="Arial" panose="020B0604020202020204" pitchFamily="34" charset="0"/>
            </a:rPr>
            <a:t>2</a:t>
          </a:r>
          <a:endParaRPr lang="en-US" sz="1400" b="0" baseline="30000" dirty="0">
            <a:solidFill>
              <a:srgbClr val="575757"/>
            </a:solidFill>
            <a:latin typeface="Arial" panose="020B0604020202020204" pitchFamily="34" charset="0"/>
            <a:cs typeface="Arial" panose="020B0604020202020204" pitchFamily="34" charset="0"/>
          </a:endParaRPr>
        </a:p>
      </dgm:t>
    </dgm:pt>
    <dgm:pt modelId="{03D30642-BDD6-4D24-9183-3CCE5E13D8A5}" type="parTrans" cxnId="{2A6F2247-D6AE-4193-9C80-DC250F49F558}">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509DC3E8-9DD1-4F63-9883-8503EF3C8BFF}" type="sibTrans" cxnId="{2A6F2247-D6AE-4193-9C80-DC250F49F558}">
      <dgm:prSet/>
      <dgm:spPr/>
      <dgm:t>
        <a:bodyPr/>
        <a:lstStyle/>
        <a:p>
          <a:pPr>
            <a:lnSpc>
              <a:spcPct val="100000"/>
            </a:lnSpc>
          </a:pPr>
          <a:endParaRPr lang="en-US" sz="1400">
            <a:solidFill>
              <a:srgbClr val="575757"/>
            </a:solidFill>
            <a:latin typeface="Arial" panose="020B0604020202020204" pitchFamily="34" charset="0"/>
            <a:cs typeface="Arial" panose="020B0604020202020204" pitchFamily="34" charset="0"/>
          </a:endParaRPr>
        </a:p>
      </dgm:t>
    </dgm:pt>
    <dgm:pt modelId="{F7DF1C6F-66F0-4A90-A5BC-F42A2F6E2FAC}">
      <dgm:prSet custT="1"/>
      <dgm:spPr/>
      <dgm:t>
        <a:bodyPr/>
        <a:lstStyle/>
        <a:p>
          <a:pPr>
            <a:lnSpc>
              <a:spcPct val="100000"/>
            </a:lnSpc>
            <a:spcAft>
              <a:spcPts val="0"/>
            </a:spcAft>
          </a:pPr>
          <a:r>
            <a:rPr lang="fr-FR" sz="1400" b="1" dirty="0">
              <a:solidFill>
                <a:srgbClr val="575757"/>
              </a:solidFill>
              <a:latin typeface="Arial" panose="020B0604020202020204" pitchFamily="34" charset="0"/>
              <a:cs typeface="Arial" panose="020B0604020202020204" pitchFamily="34" charset="0"/>
            </a:rPr>
            <a:t>Représente </a:t>
          </a:r>
        </a:p>
        <a:p>
          <a:pPr>
            <a:lnSpc>
              <a:spcPct val="100000"/>
            </a:lnSpc>
            <a:spcAft>
              <a:spcPts val="0"/>
            </a:spcAft>
          </a:pPr>
          <a:r>
            <a:rPr lang="fr-FR" sz="1400" b="1" dirty="0">
              <a:solidFill>
                <a:srgbClr val="575757"/>
              </a:solidFill>
              <a:latin typeface="Arial" panose="020B0604020202020204" pitchFamily="34" charset="0"/>
              <a:cs typeface="Arial" panose="020B0604020202020204" pitchFamily="34" charset="0"/>
            </a:rPr>
            <a:t>le sommeil des siestes courtes</a:t>
          </a:r>
          <a:r>
            <a:rPr lang="fr-FR" sz="1400" b="1" baseline="30000" dirty="0">
              <a:solidFill>
                <a:srgbClr val="575757"/>
              </a:solidFill>
              <a:latin typeface="Arial" panose="020B0604020202020204" pitchFamily="34" charset="0"/>
              <a:cs typeface="Arial" panose="020B0604020202020204" pitchFamily="34" charset="0"/>
            </a:rPr>
            <a:t>3</a:t>
          </a:r>
          <a:endParaRPr lang="en-US" sz="1400" b="1" baseline="30000" dirty="0">
            <a:solidFill>
              <a:srgbClr val="575757"/>
            </a:solidFill>
            <a:latin typeface="Arial" panose="020B0604020202020204" pitchFamily="34" charset="0"/>
            <a:cs typeface="Arial" panose="020B0604020202020204" pitchFamily="34" charset="0"/>
          </a:endParaRPr>
        </a:p>
      </dgm:t>
    </dgm:pt>
    <dgm:pt modelId="{A42C8564-5F7E-45E2-B41F-0A3A7C54EC3E}" type="parTrans" cxnId="{CA56334D-3077-4A19-A3D2-B1BB9B54969F}">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45B9585F-13B9-4DA0-9C94-61CEBA5766E0}" type="sibTrans" cxnId="{CA56334D-3077-4A19-A3D2-B1BB9B54969F}">
      <dgm:prSet/>
      <dgm:spPr/>
      <dgm:t>
        <a:bodyPr/>
        <a:lstStyle/>
        <a:p>
          <a:endParaRPr lang="en-US" sz="1400">
            <a:solidFill>
              <a:srgbClr val="575757"/>
            </a:solidFill>
            <a:latin typeface="Arial" panose="020B0604020202020204" pitchFamily="34" charset="0"/>
            <a:cs typeface="Arial" panose="020B0604020202020204" pitchFamily="34" charset="0"/>
          </a:endParaRPr>
        </a:p>
      </dgm:t>
    </dgm:pt>
    <dgm:pt modelId="{892F52CF-08A7-294C-A791-2D8BF1D3874A}" type="pres">
      <dgm:prSet presAssocID="{A737D6A8-9272-480E-A507-566F9F7AD990}" presName="hierChild1" presStyleCnt="0">
        <dgm:presLayoutVars>
          <dgm:chPref val="1"/>
          <dgm:dir/>
          <dgm:animOne val="branch"/>
          <dgm:animLvl val="lvl"/>
          <dgm:resizeHandles/>
        </dgm:presLayoutVars>
      </dgm:prSet>
      <dgm:spPr/>
    </dgm:pt>
    <dgm:pt modelId="{3DC9ABEF-02E5-1943-B2E5-CA6F0591F585}" type="pres">
      <dgm:prSet presAssocID="{226C4E45-ABB6-4CA2-830C-CCB399FCB9A4}" presName="hierRoot1" presStyleCnt="0"/>
      <dgm:spPr/>
    </dgm:pt>
    <dgm:pt modelId="{9369CDF9-647A-CD40-863A-C17C38AA20DC}" type="pres">
      <dgm:prSet presAssocID="{226C4E45-ABB6-4CA2-830C-CCB399FCB9A4}" presName="composite" presStyleCnt="0"/>
      <dgm:spPr/>
    </dgm:pt>
    <dgm:pt modelId="{9491657B-F9B4-1844-BDAD-B8324ABA7191}" type="pres">
      <dgm:prSet presAssocID="{226C4E45-ABB6-4CA2-830C-CCB399FCB9A4}" presName="background" presStyleLbl="node0" presStyleIdx="0" presStyleCnt="5"/>
      <dgm:spPr>
        <a:solidFill>
          <a:srgbClr val="E5007D"/>
        </a:solidFill>
      </dgm:spPr>
    </dgm:pt>
    <dgm:pt modelId="{3DB0A7AE-6E7F-564F-931F-8660DB758F3B}" type="pres">
      <dgm:prSet presAssocID="{226C4E45-ABB6-4CA2-830C-CCB399FCB9A4}" presName="text" presStyleLbl="fgAcc0" presStyleIdx="0" presStyleCnt="5">
        <dgm:presLayoutVars>
          <dgm:chPref val="3"/>
        </dgm:presLayoutVars>
      </dgm:prSet>
      <dgm:spPr/>
    </dgm:pt>
    <dgm:pt modelId="{6AC2F78E-A32B-EF47-829C-AC00A85B9CD6}" type="pres">
      <dgm:prSet presAssocID="{226C4E45-ABB6-4CA2-830C-CCB399FCB9A4}" presName="hierChild2" presStyleCnt="0"/>
      <dgm:spPr/>
    </dgm:pt>
    <dgm:pt modelId="{3BE72CEF-DD33-B949-95D6-0FF5B594C0EC}" type="pres">
      <dgm:prSet presAssocID="{610F2E33-E31E-4392-BE58-1DEC738B4BBB}" presName="hierRoot1" presStyleCnt="0"/>
      <dgm:spPr/>
    </dgm:pt>
    <dgm:pt modelId="{B01499D4-63E5-894F-ABF6-16B4ECE37B74}" type="pres">
      <dgm:prSet presAssocID="{610F2E33-E31E-4392-BE58-1DEC738B4BBB}" presName="composite" presStyleCnt="0"/>
      <dgm:spPr/>
    </dgm:pt>
    <dgm:pt modelId="{7BFD3384-254B-6B46-A204-67057ECA0AD4}" type="pres">
      <dgm:prSet presAssocID="{610F2E33-E31E-4392-BE58-1DEC738B4BBB}" presName="background" presStyleLbl="node0" presStyleIdx="1" presStyleCnt="5"/>
      <dgm:spPr>
        <a:solidFill>
          <a:srgbClr val="E5007D"/>
        </a:solidFill>
      </dgm:spPr>
    </dgm:pt>
    <dgm:pt modelId="{69EB061E-4AC0-C344-B612-DAD3F7CB75EC}" type="pres">
      <dgm:prSet presAssocID="{610F2E33-E31E-4392-BE58-1DEC738B4BBB}" presName="text" presStyleLbl="fgAcc0" presStyleIdx="1" presStyleCnt="5">
        <dgm:presLayoutVars>
          <dgm:chPref val="3"/>
        </dgm:presLayoutVars>
      </dgm:prSet>
      <dgm:spPr/>
    </dgm:pt>
    <dgm:pt modelId="{3C01957C-A9A4-D741-B3D1-FF3677E4DD96}" type="pres">
      <dgm:prSet presAssocID="{610F2E33-E31E-4392-BE58-1DEC738B4BBB}" presName="hierChild2" presStyleCnt="0"/>
      <dgm:spPr/>
    </dgm:pt>
    <dgm:pt modelId="{149768DE-72F0-0D42-B10A-43F2618EC650}" type="pres">
      <dgm:prSet presAssocID="{FB50C6E8-85BA-4F53-95A9-651971E4A3E7}" presName="hierRoot1" presStyleCnt="0"/>
      <dgm:spPr/>
    </dgm:pt>
    <dgm:pt modelId="{018F8992-D969-F549-A130-59951B1D0A7A}" type="pres">
      <dgm:prSet presAssocID="{FB50C6E8-85BA-4F53-95A9-651971E4A3E7}" presName="composite" presStyleCnt="0"/>
      <dgm:spPr/>
    </dgm:pt>
    <dgm:pt modelId="{0921998D-4940-624E-BB46-EC0E15FA28CA}" type="pres">
      <dgm:prSet presAssocID="{FB50C6E8-85BA-4F53-95A9-651971E4A3E7}" presName="background" presStyleLbl="node0" presStyleIdx="2" presStyleCnt="5"/>
      <dgm:spPr>
        <a:solidFill>
          <a:srgbClr val="E5007D"/>
        </a:solidFill>
      </dgm:spPr>
    </dgm:pt>
    <dgm:pt modelId="{C8B23A1A-CBFC-4540-8B87-517A22CF53F9}" type="pres">
      <dgm:prSet presAssocID="{FB50C6E8-85BA-4F53-95A9-651971E4A3E7}" presName="text" presStyleLbl="fgAcc0" presStyleIdx="2" presStyleCnt="5">
        <dgm:presLayoutVars>
          <dgm:chPref val="3"/>
        </dgm:presLayoutVars>
      </dgm:prSet>
      <dgm:spPr/>
    </dgm:pt>
    <dgm:pt modelId="{04C2DC7A-2C5D-5B4C-AD9E-F6E541CA67A9}" type="pres">
      <dgm:prSet presAssocID="{FB50C6E8-85BA-4F53-95A9-651971E4A3E7}" presName="hierChild2" presStyleCnt="0"/>
      <dgm:spPr/>
    </dgm:pt>
    <dgm:pt modelId="{501DE978-9958-BC42-B6EE-5F322ACF6096}" type="pres">
      <dgm:prSet presAssocID="{C7B81AFE-2520-4427-A8F1-ECCBFFF3D7CD}" presName="hierRoot1" presStyleCnt="0"/>
      <dgm:spPr/>
    </dgm:pt>
    <dgm:pt modelId="{3C55FC95-11E4-A44B-8474-98F97A46F29B}" type="pres">
      <dgm:prSet presAssocID="{C7B81AFE-2520-4427-A8F1-ECCBFFF3D7CD}" presName="composite" presStyleCnt="0"/>
      <dgm:spPr/>
    </dgm:pt>
    <dgm:pt modelId="{F7CB11B7-D457-9649-BD17-960A74618E54}" type="pres">
      <dgm:prSet presAssocID="{C7B81AFE-2520-4427-A8F1-ECCBFFF3D7CD}" presName="background" presStyleLbl="node0" presStyleIdx="3" presStyleCnt="5"/>
      <dgm:spPr>
        <a:solidFill>
          <a:srgbClr val="E5007D"/>
        </a:solidFill>
      </dgm:spPr>
    </dgm:pt>
    <dgm:pt modelId="{CCEFA8CB-FA8D-EF46-A453-4FDB2623AC97}" type="pres">
      <dgm:prSet presAssocID="{C7B81AFE-2520-4427-A8F1-ECCBFFF3D7CD}" presName="text" presStyleLbl="fgAcc0" presStyleIdx="3" presStyleCnt="5">
        <dgm:presLayoutVars>
          <dgm:chPref val="3"/>
        </dgm:presLayoutVars>
      </dgm:prSet>
      <dgm:spPr/>
    </dgm:pt>
    <dgm:pt modelId="{57C0105F-C6C4-D247-9B0A-587D1A5EC276}" type="pres">
      <dgm:prSet presAssocID="{C7B81AFE-2520-4427-A8F1-ECCBFFF3D7CD}" presName="hierChild2" presStyleCnt="0"/>
      <dgm:spPr/>
    </dgm:pt>
    <dgm:pt modelId="{420B45B5-A7DC-294D-A531-B01FDC241BFD}" type="pres">
      <dgm:prSet presAssocID="{F7DF1C6F-66F0-4A90-A5BC-F42A2F6E2FAC}" presName="hierRoot1" presStyleCnt="0"/>
      <dgm:spPr/>
    </dgm:pt>
    <dgm:pt modelId="{169F1B18-059D-1C4D-980F-137DD9C8A988}" type="pres">
      <dgm:prSet presAssocID="{F7DF1C6F-66F0-4A90-A5BC-F42A2F6E2FAC}" presName="composite" presStyleCnt="0"/>
      <dgm:spPr/>
    </dgm:pt>
    <dgm:pt modelId="{D3E1E7D0-07BD-214A-B1E1-FB14736F3DEF}" type="pres">
      <dgm:prSet presAssocID="{F7DF1C6F-66F0-4A90-A5BC-F42A2F6E2FAC}" presName="background" presStyleLbl="node0" presStyleIdx="4" presStyleCnt="5"/>
      <dgm:spPr>
        <a:solidFill>
          <a:srgbClr val="E5007D"/>
        </a:solidFill>
      </dgm:spPr>
    </dgm:pt>
    <dgm:pt modelId="{296C7525-779F-9F48-A09D-F3F7138A11C3}" type="pres">
      <dgm:prSet presAssocID="{F7DF1C6F-66F0-4A90-A5BC-F42A2F6E2FAC}" presName="text" presStyleLbl="fgAcc0" presStyleIdx="4" presStyleCnt="5">
        <dgm:presLayoutVars>
          <dgm:chPref val="3"/>
        </dgm:presLayoutVars>
      </dgm:prSet>
      <dgm:spPr/>
    </dgm:pt>
    <dgm:pt modelId="{E485B1E9-864B-CA47-8CEC-04D331835C1B}" type="pres">
      <dgm:prSet presAssocID="{F7DF1C6F-66F0-4A90-A5BC-F42A2F6E2FAC}" presName="hierChild2" presStyleCnt="0"/>
      <dgm:spPr/>
    </dgm:pt>
  </dgm:ptLst>
  <dgm:cxnLst>
    <dgm:cxn modelId="{399A4914-33F1-4A46-B2F7-E841F7D9145B}" type="presOf" srcId="{F7DF1C6F-66F0-4A90-A5BC-F42A2F6E2FAC}" destId="{296C7525-779F-9F48-A09D-F3F7138A11C3}" srcOrd="0" destOrd="0" presId="urn:microsoft.com/office/officeart/2005/8/layout/hierarchy1"/>
    <dgm:cxn modelId="{F64FF025-530B-B945-A44F-B40930D93431}" type="presOf" srcId="{610F2E33-E31E-4392-BE58-1DEC738B4BBB}" destId="{69EB061E-4AC0-C344-B612-DAD3F7CB75EC}" srcOrd="0" destOrd="0" presId="urn:microsoft.com/office/officeart/2005/8/layout/hierarchy1"/>
    <dgm:cxn modelId="{2A6F2247-D6AE-4193-9C80-DC250F49F558}" srcId="{A737D6A8-9272-480E-A507-566F9F7AD990}" destId="{C7B81AFE-2520-4427-A8F1-ECCBFFF3D7CD}" srcOrd="3" destOrd="0" parTransId="{03D30642-BDD6-4D24-9183-3CCE5E13D8A5}" sibTransId="{509DC3E8-9DD1-4F63-9883-8503EF3C8BFF}"/>
    <dgm:cxn modelId="{CA56334D-3077-4A19-A3D2-B1BB9B54969F}" srcId="{A737D6A8-9272-480E-A507-566F9F7AD990}" destId="{F7DF1C6F-66F0-4A90-A5BC-F42A2F6E2FAC}" srcOrd="4" destOrd="0" parTransId="{A42C8564-5F7E-45E2-B41F-0A3A7C54EC3E}" sibTransId="{45B9585F-13B9-4DA0-9C94-61CEBA5766E0}"/>
    <dgm:cxn modelId="{ABAE3581-586A-C640-97B2-A47752C54BFC}" type="presOf" srcId="{C7B81AFE-2520-4427-A8F1-ECCBFFF3D7CD}" destId="{CCEFA8CB-FA8D-EF46-A453-4FDB2623AC97}" srcOrd="0" destOrd="0" presId="urn:microsoft.com/office/officeart/2005/8/layout/hierarchy1"/>
    <dgm:cxn modelId="{9B04639A-C14D-4CF3-94AC-6342251AEB6A}" srcId="{A737D6A8-9272-480E-A507-566F9F7AD990}" destId="{FB50C6E8-85BA-4F53-95A9-651971E4A3E7}" srcOrd="2" destOrd="0" parTransId="{86BFE9A0-646F-4F8F-92AF-7769F59007C8}" sibTransId="{71EA7BE2-FD5A-43F3-AEF6-90A88456C220}"/>
    <dgm:cxn modelId="{34C6419E-61EB-BD41-8BBB-8EC5ECFE6419}" type="presOf" srcId="{FB50C6E8-85BA-4F53-95A9-651971E4A3E7}" destId="{C8B23A1A-CBFC-4540-8B87-517A22CF53F9}" srcOrd="0" destOrd="0" presId="urn:microsoft.com/office/officeart/2005/8/layout/hierarchy1"/>
    <dgm:cxn modelId="{C355A1B9-FA5C-5549-8D59-B1D71AA4C840}" type="presOf" srcId="{226C4E45-ABB6-4CA2-830C-CCB399FCB9A4}" destId="{3DB0A7AE-6E7F-564F-931F-8660DB758F3B}" srcOrd="0" destOrd="0" presId="urn:microsoft.com/office/officeart/2005/8/layout/hierarchy1"/>
    <dgm:cxn modelId="{56C068CB-E57D-7D48-B1F4-6D7FE8B7F89E}" type="presOf" srcId="{A737D6A8-9272-480E-A507-566F9F7AD990}" destId="{892F52CF-08A7-294C-A791-2D8BF1D3874A}" srcOrd="0" destOrd="0" presId="urn:microsoft.com/office/officeart/2005/8/layout/hierarchy1"/>
    <dgm:cxn modelId="{37BA2AD5-7DCD-4C0B-96AC-D0BDB6633C97}" srcId="{A737D6A8-9272-480E-A507-566F9F7AD990}" destId="{610F2E33-E31E-4392-BE58-1DEC738B4BBB}" srcOrd="1" destOrd="0" parTransId="{83C6B81B-65F1-4BEB-BD61-5E71A0D8812B}" sibTransId="{65835933-09A4-42EC-818D-48AB481B6E43}"/>
    <dgm:cxn modelId="{F4351CF5-6468-4B83-BB0F-5EB663D889C1}" srcId="{A737D6A8-9272-480E-A507-566F9F7AD990}" destId="{226C4E45-ABB6-4CA2-830C-CCB399FCB9A4}" srcOrd="0" destOrd="0" parTransId="{6713C7A9-0FCB-4E8B-906C-47341B7FC5EF}" sibTransId="{74BD5651-35D7-4EA5-A229-EDE730F2466C}"/>
    <dgm:cxn modelId="{A208432A-FE1B-DE49-A5DF-0E95C9385622}" type="presParOf" srcId="{892F52CF-08A7-294C-A791-2D8BF1D3874A}" destId="{3DC9ABEF-02E5-1943-B2E5-CA6F0591F585}" srcOrd="0" destOrd="0" presId="urn:microsoft.com/office/officeart/2005/8/layout/hierarchy1"/>
    <dgm:cxn modelId="{010D3852-5307-D345-9D83-76753F94C12F}" type="presParOf" srcId="{3DC9ABEF-02E5-1943-B2E5-CA6F0591F585}" destId="{9369CDF9-647A-CD40-863A-C17C38AA20DC}" srcOrd="0" destOrd="0" presId="urn:microsoft.com/office/officeart/2005/8/layout/hierarchy1"/>
    <dgm:cxn modelId="{C650DC37-679E-394D-99F9-CA61A13D218E}" type="presParOf" srcId="{9369CDF9-647A-CD40-863A-C17C38AA20DC}" destId="{9491657B-F9B4-1844-BDAD-B8324ABA7191}" srcOrd="0" destOrd="0" presId="urn:microsoft.com/office/officeart/2005/8/layout/hierarchy1"/>
    <dgm:cxn modelId="{00BE2C6E-0B7A-3744-B40E-E06DC309839F}" type="presParOf" srcId="{9369CDF9-647A-CD40-863A-C17C38AA20DC}" destId="{3DB0A7AE-6E7F-564F-931F-8660DB758F3B}" srcOrd="1" destOrd="0" presId="urn:microsoft.com/office/officeart/2005/8/layout/hierarchy1"/>
    <dgm:cxn modelId="{BF35786A-A15C-1145-AE2F-71C641632549}" type="presParOf" srcId="{3DC9ABEF-02E5-1943-B2E5-CA6F0591F585}" destId="{6AC2F78E-A32B-EF47-829C-AC00A85B9CD6}" srcOrd="1" destOrd="0" presId="urn:microsoft.com/office/officeart/2005/8/layout/hierarchy1"/>
    <dgm:cxn modelId="{597B6F11-2E9E-CE42-8618-0A3710C131DB}" type="presParOf" srcId="{892F52CF-08A7-294C-A791-2D8BF1D3874A}" destId="{3BE72CEF-DD33-B949-95D6-0FF5B594C0EC}" srcOrd="1" destOrd="0" presId="urn:microsoft.com/office/officeart/2005/8/layout/hierarchy1"/>
    <dgm:cxn modelId="{9A3DF1FF-FA7D-3640-8A6E-462BA155DAFF}" type="presParOf" srcId="{3BE72CEF-DD33-B949-95D6-0FF5B594C0EC}" destId="{B01499D4-63E5-894F-ABF6-16B4ECE37B74}" srcOrd="0" destOrd="0" presId="urn:microsoft.com/office/officeart/2005/8/layout/hierarchy1"/>
    <dgm:cxn modelId="{7EC15E89-E819-D146-8962-C86CC5E92984}" type="presParOf" srcId="{B01499D4-63E5-894F-ABF6-16B4ECE37B74}" destId="{7BFD3384-254B-6B46-A204-67057ECA0AD4}" srcOrd="0" destOrd="0" presId="urn:microsoft.com/office/officeart/2005/8/layout/hierarchy1"/>
    <dgm:cxn modelId="{922D3195-C81D-B849-84C4-7FDC703DC31E}" type="presParOf" srcId="{B01499D4-63E5-894F-ABF6-16B4ECE37B74}" destId="{69EB061E-4AC0-C344-B612-DAD3F7CB75EC}" srcOrd="1" destOrd="0" presId="urn:microsoft.com/office/officeart/2005/8/layout/hierarchy1"/>
    <dgm:cxn modelId="{6AAD4CA8-E520-6842-A134-AB4A3A1E9776}" type="presParOf" srcId="{3BE72CEF-DD33-B949-95D6-0FF5B594C0EC}" destId="{3C01957C-A9A4-D741-B3D1-FF3677E4DD96}" srcOrd="1" destOrd="0" presId="urn:microsoft.com/office/officeart/2005/8/layout/hierarchy1"/>
    <dgm:cxn modelId="{9880CB3E-B801-1041-9E02-5EC842FCA1DC}" type="presParOf" srcId="{892F52CF-08A7-294C-A791-2D8BF1D3874A}" destId="{149768DE-72F0-0D42-B10A-43F2618EC650}" srcOrd="2" destOrd="0" presId="urn:microsoft.com/office/officeart/2005/8/layout/hierarchy1"/>
    <dgm:cxn modelId="{33C87444-BDE8-D447-89EB-69E9F915F83B}" type="presParOf" srcId="{149768DE-72F0-0D42-B10A-43F2618EC650}" destId="{018F8992-D969-F549-A130-59951B1D0A7A}" srcOrd="0" destOrd="0" presId="urn:microsoft.com/office/officeart/2005/8/layout/hierarchy1"/>
    <dgm:cxn modelId="{AD1E2DC1-8501-D348-BE54-51B407FCF607}" type="presParOf" srcId="{018F8992-D969-F549-A130-59951B1D0A7A}" destId="{0921998D-4940-624E-BB46-EC0E15FA28CA}" srcOrd="0" destOrd="0" presId="urn:microsoft.com/office/officeart/2005/8/layout/hierarchy1"/>
    <dgm:cxn modelId="{40E1666F-0358-BD4D-B3F1-DFA475918D16}" type="presParOf" srcId="{018F8992-D969-F549-A130-59951B1D0A7A}" destId="{C8B23A1A-CBFC-4540-8B87-517A22CF53F9}" srcOrd="1" destOrd="0" presId="urn:microsoft.com/office/officeart/2005/8/layout/hierarchy1"/>
    <dgm:cxn modelId="{A76F9ADF-D350-B140-BCC2-3800F1B247EE}" type="presParOf" srcId="{149768DE-72F0-0D42-B10A-43F2618EC650}" destId="{04C2DC7A-2C5D-5B4C-AD9E-F6E541CA67A9}" srcOrd="1" destOrd="0" presId="urn:microsoft.com/office/officeart/2005/8/layout/hierarchy1"/>
    <dgm:cxn modelId="{E49AD888-91DA-6347-BA2F-17496017EBAF}" type="presParOf" srcId="{892F52CF-08A7-294C-A791-2D8BF1D3874A}" destId="{501DE978-9958-BC42-B6EE-5F322ACF6096}" srcOrd="3" destOrd="0" presId="urn:microsoft.com/office/officeart/2005/8/layout/hierarchy1"/>
    <dgm:cxn modelId="{1EA5C741-846F-E04E-9A00-B65861097EE3}" type="presParOf" srcId="{501DE978-9958-BC42-B6EE-5F322ACF6096}" destId="{3C55FC95-11E4-A44B-8474-98F97A46F29B}" srcOrd="0" destOrd="0" presId="urn:microsoft.com/office/officeart/2005/8/layout/hierarchy1"/>
    <dgm:cxn modelId="{2B24DAA8-3E58-C04E-B361-05FC21C58C13}" type="presParOf" srcId="{3C55FC95-11E4-A44B-8474-98F97A46F29B}" destId="{F7CB11B7-D457-9649-BD17-960A74618E54}" srcOrd="0" destOrd="0" presId="urn:microsoft.com/office/officeart/2005/8/layout/hierarchy1"/>
    <dgm:cxn modelId="{1827F54C-2394-704E-A8E3-9FB4A1B65355}" type="presParOf" srcId="{3C55FC95-11E4-A44B-8474-98F97A46F29B}" destId="{CCEFA8CB-FA8D-EF46-A453-4FDB2623AC97}" srcOrd="1" destOrd="0" presId="urn:microsoft.com/office/officeart/2005/8/layout/hierarchy1"/>
    <dgm:cxn modelId="{8A9119FC-1418-D74A-9C3A-3DD5B779BA12}" type="presParOf" srcId="{501DE978-9958-BC42-B6EE-5F322ACF6096}" destId="{57C0105F-C6C4-D247-9B0A-587D1A5EC276}" srcOrd="1" destOrd="0" presId="urn:microsoft.com/office/officeart/2005/8/layout/hierarchy1"/>
    <dgm:cxn modelId="{0AB77EC7-C8C6-334C-948F-EE1268FD3EE2}" type="presParOf" srcId="{892F52CF-08A7-294C-A791-2D8BF1D3874A}" destId="{420B45B5-A7DC-294D-A531-B01FDC241BFD}" srcOrd="4" destOrd="0" presId="urn:microsoft.com/office/officeart/2005/8/layout/hierarchy1"/>
    <dgm:cxn modelId="{867B6629-DFAD-574E-9807-9B3EA87DDCCB}" type="presParOf" srcId="{420B45B5-A7DC-294D-A531-B01FDC241BFD}" destId="{169F1B18-059D-1C4D-980F-137DD9C8A988}" srcOrd="0" destOrd="0" presId="urn:microsoft.com/office/officeart/2005/8/layout/hierarchy1"/>
    <dgm:cxn modelId="{A1E5A2D4-5D54-2E44-A85B-7E8C6E8F2DE9}" type="presParOf" srcId="{169F1B18-059D-1C4D-980F-137DD9C8A988}" destId="{D3E1E7D0-07BD-214A-B1E1-FB14736F3DEF}" srcOrd="0" destOrd="0" presId="urn:microsoft.com/office/officeart/2005/8/layout/hierarchy1"/>
    <dgm:cxn modelId="{0E06BF6B-1B59-514C-8622-6FA18CEBC455}" type="presParOf" srcId="{169F1B18-059D-1C4D-980F-137DD9C8A988}" destId="{296C7525-779F-9F48-A09D-F3F7138A11C3}" srcOrd="1" destOrd="0" presId="urn:microsoft.com/office/officeart/2005/8/layout/hierarchy1"/>
    <dgm:cxn modelId="{2700146C-865E-C241-9016-C57CB4DFB92C}" type="presParOf" srcId="{420B45B5-A7DC-294D-A531-B01FDC241BFD}" destId="{E485B1E9-864B-CA47-8CEC-04D331835C1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A24068-440F-4CA2-83F4-46485EB129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67B0EF8-CC1A-45AD-A273-E6493D2BB462}">
      <dgm:prSet custT="1"/>
      <dgm:spPr/>
      <dgm:t>
        <a:bodyPr/>
        <a:lstStyle/>
        <a:p>
          <a:r>
            <a:rPr lang="fr-FR" sz="1400" b="1">
              <a:solidFill>
                <a:srgbClr val="575757"/>
              </a:solidFill>
              <a:latin typeface="Arial" charset="0"/>
              <a:cs typeface="Arial" charset="0"/>
            </a:rPr>
            <a:t>Interaction bidirectionnelle </a:t>
          </a:r>
        </a:p>
        <a:p>
          <a:r>
            <a:rPr lang="fr-FR" sz="1400" b="0">
              <a:solidFill>
                <a:srgbClr val="575757"/>
              </a:solidFill>
              <a:latin typeface="Arial" charset="0"/>
              <a:cs typeface="Arial" charset="0"/>
            </a:rPr>
            <a:t>entre l</a:t>
          </a:r>
          <a:r>
            <a:rPr lang="fr-FR" sz="1400" b="1">
              <a:solidFill>
                <a:srgbClr val="575757"/>
              </a:solidFill>
              <a:latin typeface="Arial" charset="0"/>
              <a:cs typeface="Arial" charset="0"/>
            </a:rPr>
            <a:t>’insomnie</a:t>
          </a:r>
          <a:r>
            <a:rPr lang="fr-FR" sz="1400" b="0">
              <a:solidFill>
                <a:srgbClr val="575757"/>
              </a:solidFill>
              <a:latin typeface="Arial" charset="0"/>
              <a:cs typeface="Arial" charset="0"/>
            </a:rPr>
            <a:t> et </a:t>
          </a:r>
        </a:p>
        <a:p>
          <a:r>
            <a:rPr lang="fr-FR" sz="1400" b="0">
              <a:solidFill>
                <a:srgbClr val="575757"/>
              </a:solidFill>
              <a:latin typeface="Arial" charset="0"/>
              <a:cs typeface="Arial" charset="0"/>
            </a:rPr>
            <a:t>les </a:t>
          </a:r>
          <a:r>
            <a:rPr lang="fr-FR" sz="1400" b="1">
              <a:solidFill>
                <a:srgbClr val="575757"/>
              </a:solidFill>
              <a:latin typeface="Arial" charset="0"/>
              <a:cs typeface="Arial" charset="0"/>
            </a:rPr>
            <a:t>troubles psychiatriques</a:t>
          </a:r>
          <a:endParaRPr lang="en-US" sz="1400" b="0">
            <a:solidFill>
              <a:srgbClr val="575757"/>
            </a:solidFill>
          </a:endParaRPr>
        </a:p>
      </dgm:t>
    </dgm:pt>
    <dgm:pt modelId="{496B09D8-C0CA-4B39-BA3A-F203D566F8D1}" type="parTrans" cxnId="{5E253285-4EB4-4E6D-AABE-F4EA6093DB82}">
      <dgm:prSet/>
      <dgm:spPr/>
      <dgm:t>
        <a:bodyPr/>
        <a:lstStyle/>
        <a:p>
          <a:endParaRPr lang="en-US" sz="1400" b="0">
            <a:solidFill>
              <a:srgbClr val="575757"/>
            </a:solidFill>
          </a:endParaRPr>
        </a:p>
      </dgm:t>
    </dgm:pt>
    <dgm:pt modelId="{9AF06D9F-A9D0-4180-9738-600473B1C035}" type="sibTrans" cxnId="{5E253285-4EB4-4E6D-AABE-F4EA6093DB82}">
      <dgm:prSet/>
      <dgm:spPr/>
      <dgm:t>
        <a:bodyPr/>
        <a:lstStyle/>
        <a:p>
          <a:endParaRPr lang="en-US" sz="1400" b="0">
            <a:solidFill>
              <a:srgbClr val="575757"/>
            </a:solidFill>
          </a:endParaRPr>
        </a:p>
      </dgm:t>
    </dgm:pt>
    <dgm:pt modelId="{3F8832F5-69EF-4779-88BA-A965DD997962}">
      <dgm:prSet custT="1"/>
      <dgm:spPr/>
      <dgm:t>
        <a:bodyPr/>
        <a:lstStyle/>
        <a:p>
          <a:r>
            <a:rPr lang="fr-FR" sz="1400" b="0">
              <a:solidFill>
                <a:srgbClr val="575757"/>
              </a:solidFill>
              <a:latin typeface="Arial" charset="0"/>
              <a:cs typeface="Arial" charset="0"/>
            </a:rPr>
            <a:t>L'insomnie peut jouer </a:t>
          </a:r>
          <a:r>
            <a:rPr lang="fr-FR" sz="1400" b="1">
              <a:solidFill>
                <a:srgbClr val="575757"/>
              </a:solidFill>
              <a:latin typeface="Arial" charset="0"/>
              <a:cs typeface="Arial" charset="0"/>
            </a:rPr>
            <a:t>un rôle important </a:t>
          </a:r>
          <a:r>
            <a:rPr lang="fr-FR" sz="1400" b="0">
              <a:solidFill>
                <a:srgbClr val="575757"/>
              </a:solidFill>
              <a:latin typeface="Arial" charset="0"/>
              <a:cs typeface="Arial" charset="0"/>
            </a:rPr>
            <a:t>en tant que </a:t>
          </a:r>
          <a:r>
            <a:rPr lang="fr-FR" sz="1400" b="1">
              <a:solidFill>
                <a:srgbClr val="575757"/>
              </a:solidFill>
              <a:latin typeface="Arial" charset="0"/>
              <a:cs typeface="Arial" charset="0"/>
            </a:rPr>
            <a:t>facteur    de risque</a:t>
          </a:r>
          <a:r>
            <a:rPr lang="fr-FR" sz="1400" b="0">
              <a:solidFill>
                <a:srgbClr val="575757"/>
              </a:solidFill>
              <a:latin typeface="Arial" charset="0"/>
              <a:cs typeface="Arial" charset="0"/>
            </a:rPr>
            <a:t>, </a:t>
          </a:r>
          <a:r>
            <a:rPr lang="fr-FR" sz="1400" b="1">
              <a:solidFill>
                <a:srgbClr val="575757"/>
              </a:solidFill>
              <a:latin typeface="Arial" charset="0"/>
              <a:cs typeface="Arial" charset="0"/>
            </a:rPr>
            <a:t>condition comorbide </a:t>
          </a:r>
          <a:r>
            <a:rPr lang="fr-FR" sz="1400" b="0">
              <a:solidFill>
                <a:srgbClr val="575757"/>
              </a:solidFill>
              <a:latin typeface="Arial" charset="0"/>
              <a:cs typeface="Arial" charset="0"/>
            </a:rPr>
            <a:t>et </a:t>
          </a:r>
          <a:r>
            <a:rPr lang="fr-FR" sz="1400" b="1">
              <a:solidFill>
                <a:srgbClr val="575757"/>
              </a:solidFill>
              <a:latin typeface="Arial" charset="0"/>
              <a:cs typeface="Arial" charset="0"/>
            </a:rPr>
            <a:t>symptôme </a:t>
          </a:r>
          <a:r>
            <a:rPr lang="fr-FR" sz="1400" b="1" err="1">
              <a:solidFill>
                <a:srgbClr val="575757"/>
              </a:solidFill>
              <a:latin typeface="Arial" charset="0"/>
              <a:cs typeface="Arial" charset="0"/>
            </a:rPr>
            <a:t>transdiagnostique</a:t>
          </a:r>
          <a:r>
            <a:rPr lang="fr-FR" sz="1400" b="1">
              <a:solidFill>
                <a:srgbClr val="575757"/>
              </a:solidFill>
              <a:latin typeface="Arial" charset="0"/>
              <a:cs typeface="Arial" charset="0"/>
            </a:rPr>
            <a:t> </a:t>
          </a:r>
          <a:r>
            <a:rPr lang="fr-FR" sz="1400" b="0">
              <a:solidFill>
                <a:srgbClr val="575757"/>
              </a:solidFill>
              <a:latin typeface="Arial" charset="0"/>
              <a:cs typeface="Arial" charset="0"/>
            </a:rPr>
            <a:t>pour de nombreux troubles mentaux, notamment </a:t>
          </a:r>
          <a:r>
            <a:rPr lang="fr-FR" sz="1400" b="1">
              <a:solidFill>
                <a:srgbClr val="575757"/>
              </a:solidFill>
              <a:latin typeface="Arial" charset="0"/>
              <a:cs typeface="Arial" charset="0"/>
            </a:rPr>
            <a:t>les troubles de l'humeur / anxiété</a:t>
          </a:r>
          <a:br>
            <a:rPr lang="fr-FR" sz="1400" b="1">
              <a:solidFill>
                <a:srgbClr val="575757"/>
              </a:solidFill>
              <a:latin typeface="Arial" charset="0"/>
              <a:cs typeface="Arial" charset="0"/>
            </a:rPr>
          </a:br>
          <a:r>
            <a:rPr lang="fr-FR" sz="1400" b="1">
              <a:solidFill>
                <a:srgbClr val="575757"/>
              </a:solidFill>
              <a:latin typeface="Arial" charset="0"/>
              <a:cs typeface="Arial" charset="0"/>
            </a:rPr>
            <a:t> et la schizophrénie</a:t>
          </a:r>
          <a:endParaRPr lang="en-US" sz="1400" b="0">
            <a:solidFill>
              <a:srgbClr val="575757"/>
            </a:solidFill>
          </a:endParaRPr>
        </a:p>
      </dgm:t>
    </dgm:pt>
    <dgm:pt modelId="{892847E2-AB74-46DA-8115-51C456F75F03}" type="parTrans" cxnId="{27E5AC5F-CAF5-451B-ADC3-C8C5EB1E0179}">
      <dgm:prSet/>
      <dgm:spPr/>
      <dgm:t>
        <a:bodyPr/>
        <a:lstStyle/>
        <a:p>
          <a:endParaRPr lang="en-US" sz="1400" b="0">
            <a:solidFill>
              <a:srgbClr val="575757"/>
            </a:solidFill>
          </a:endParaRPr>
        </a:p>
      </dgm:t>
    </dgm:pt>
    <dgm:pt modelId="{2DBB0E78-A8A6-4822-A3C7-49994A221314}" type="sibTrans" cxnId="{27E5AC5F-CAF5-451B-ADC3-C8C5EB1E0179}">
      <dgm:prSet/>
      <dgm:spPr/>
      <dgm:t>
        <a:bodyPr/>
        <a:lstStyle/>
        <a:p>
          <a:endParaRPr lang="en-US" sz="1400" b="0">
            <a:solidFill>
              <a:srgbClr val="575757"/>
            </a:solidFill>
          </a:endParaRPr>
        </a:p>
      </dgm:t>
    </dgm:pt>
    <dgm:pt modelId="{18D68726-1F09-4E14-AB51-E7F97F237A60}">
      <dgm:prSet custT="1"/>
      <dgm:spPr/>
      <dgm:t>
        <a:bodyPr/>
        <a:lstStyle/>
        <a:p>
          <a:r>
            <a:rPr lang="fr-FR" sz="1400" b="1">
              <a:solidFill>
                <a:srgbClr val="575757"/>
              </a:solidFill>
              <a:latin typeface="Arial" charset="0"/>
              <a:cs typeface="Arial" charset="0"/>
            </a:rPr>
            <a:t>Taux élevé de comorbidités psychiatriques </a:t>
          </a:r>
          <a:br>
            <a:rPr lang="fr-FR" sz="1400" b="0">
              <a:solidFill>
                <a:srgbClr val="575757"/>
              </a:solidFill>
              <a:latin typeface="Arial" charset="0"/>
              <a:cs typeface="Arial" charset="0"/>
            </a:rPr>
          </a:br>
          <a:r>
            <a:rPr lang="fr-FR" sz="1400" b="0">
              <a:solidFill>
                <a:srgbClr val="575757"/>
              </a:solidFill>
              <a:latin typeface="Arial" charset="0"/>
              <a:cs typeface="Arial" charset="0"/>
            </a:rPr>
            <a:t>chez les patients souffrant d'insomnie chronique</a:t>
          </a:r>
          <a:endParaRPr lang="en-US" sz="1400" b="0">
            <a:solidFill>
              <a:srgbClr val="575757"/>
            </a:solidFill>
          </a:endParaRPr>
        </a:p>
      </dgm:t>
    </dgm:pt>
    <dgm:pt modelId="{938F9970-FC54-4F2A-9A40-A36924A62452}" type="parTrans" cxnId="{F9E03792-8925-475E-88AB-C81612FDCB8E}">
      <dgm:prSet/>
      <dgm:spPr/>
      <dgm:t>
        <a:bodyPr/>
        <a:lstStyle/>
        <a:p>
          <a:endParaRPr lang="en-US" sz="1400" b="0">
            <a:solidFill>
              <a:srgbClr val="575757"/>
            </a:solidFill>
          </a:endParaRPr>
        </a:p>
      </dgm:t>
    </dgm:pt>
    <dgm:pt modelId="{B327D570-15BD-408C-8B02-D55C191FFC23}" type="sibTrans" cxnId="{F9E03792-8925-475E-88AB-C81612FDCB8E}">
      <dgm:prSet/>
      <dgm:spPr/>
      <dgm:t>
        <a:bodyPr/>
        <a:lstStyle/>
        <a:p>
          <a:endParaRPr lang="en-US" sz="1400" b="0">
            <a:solidFill>
              <a:srgbClr val="575757"/>
            </a:solidFill>
          </a:endParaRPr>
        </a:p>
      </dgm:t>
    </dgm:pt>
    <dgm:pt modelId="{5ED38EDC-3ACA-9347-932A-1069D7CA95CD}" type="pres">
      <dgm:prSet presAssocID="{62A24068-440F-4CA2-83F4-46485EB129D9}" presName="hierChild1" presStyleCnt="0">
        <dgm:presLayoutVars>
          <dgm:chPref val="1"/>
          <dgm:dir/>
          <dgm:animOne val="branch"/>
          <dgm:animLvl val="lvl"/>
          <dgm:resizeHandles/>
        </dgm:presLayoutVars>
      </dgm:prSet>
      <dgm:spPr/>
    </dgm:pt>
    <dgm:pt modelId="{1D0DE523-5F97-F14C-9F70-1D63304DBA99}" type="pres">
      <dgm:prSet presAssocID="{C67B0EF8-CC1A-45AD-A273-E6493D2BB462}" presName="hierRoot1" presStyleCnt="0"/>
      <dgm:spPr/>
    </dgm:pt>
    <dgm:pt modelId="{74628C89-01B0-E441-8150-1A872062CE97}" type="pres">
      <dgm:prSet presAssocID="{C67B0EF8-CC1A-45AD-A273-E6493D2BB462}" presName="composite" presStyleCnt="0"/>
      <dgm:spPr/>
    </dgm:pt>
    <dgm:pt modelId="{460A0693-DD6C-494C-A021-FBFF02F713F7}" type="pres">
      <dgm:prSet presAssocID="{C67B0EF8-CC1A-45AD-A273-E6493D2BB462}" presName="background" presStyleLbl="node0" presStyleIdx="0" presStyleCnt="3"/>
      <dgm:spPr>
        <a:solidFill>
          <a:srgbClr val="E5007D"/>
        </a:solidFill>
      </dgm:spPr>
    </dgm:pt>
    <dgm:pt modelId="{FE262753-66CD-B64B-8243-2C747AA0B7A1}" type="pres">
      <dgm:prSet presAssocID="{C67B0EF8-CC1A-45AD-A273-E6493D2BB462}" presName="text" presStyleLbl="fgAcc0" presStyleIdx="0" presStyleCnt="3">
        <dgm:presLayoutVars>
          <dgm:chPref val="3"/>
        </dgm:presLayoutVars>
      </dgm:prSet>
      <dgm:spPr/>
    </dgm:pt>
    <dgm:pt modelId="{F996635F-8496-EC41-BA72-D96751B9DD05}" type="pres">
      <dgm:prSet presAssocID="{C67B0EF8-CC1A-45AD-A273-E6493D2BB462}" presName="hierChild2" presStyleCnt="0"/>
      <dgm:spPr/>
    </dgm:pt>
    <dgm:pt modelId="{7EBEAA4C-EC73-4F4A-9707-2968FDC75C0D}" type="pres">
      <dgm:prSet presAssocID="{3F8832F5-69EF-4779-88BA-A965DD997962}" presName="hierRoot1" presStyleCnt="0"/>
      <dgm:spPr/>
    </dgm:pt>
    <dgm:pt modelId="{51EDD2AE-4763-FA42-A2D0-E002FF4334F7}" type="pres">
      <dgm:prSet presAssocID="{3F8832F5-69EF-4779-88BA-A965DD997962}" presName="composite" presStyleCnt="0"/>
      <dgm:spPr/>
    </dgm:pt>
    <dgm:pt modelId="{A239BE22-4A6A-FD40-8B77-C7EBC6D2AA2A}" type="pres">
      <dgm:prSet presAssocID="{3F8832F5-69EF-4779-88BA-A965DD997962}" presName="background" presStyleLbl="node0" presStyleIdx="1" presStyleCnt="3"/>
      <dgm:spPr>
        <a:solidFill>
          <a:srgbClr val="E5007D"/>
        </a:solidFill>
      </dgm:spPr>
    </dgm:pt>
    <dgm:pt modelId="{2980D67B-CC39-524A-AC9D-33A4C2E78D64}" type="pres">
      <dgm:prSet presAssocID="{3F8832F5-69EF-4779-88BA-A965DD997962}" presName="text" presStyleLbl="fgAcc0" presStyleIdx="1" presStyleCnt="3">
        <dgm:presLayoutVars>
          <dgm:chPref val="3"/>
        </dgm:presLayoutVars>
      </dgm:prSet>
      <dgm:spPr/>
    </dgm:pt>
    <dgm:pt modelId="{A418772D-7BC6-8344-8F16-9739CA14144E}" type="pres">
      <dgm:prSet presAssocID="{3F8832F5-69EF-4779-88BA-A965DD997962}" presName="hierChild2" presStyleCnt="0"/>
      <dgm:spPr/>
    </dgm:pt>
    <dgm:pt modelId="{DD493E75-FF19-5F4D-906E-888FE02F7122}" type="pres">
      <dgm:prSet presAssocID="{18D68726-1F09-4E14-AB51-E7F97F237A60}" presName="hierRoot1" presStyleCnt="0"/>
      <dgm:spPr/>
    </dgm:pt>
    <dgm:pt modelId="{93342FE0-B06B-C644-A49C-58721D29275B}" type="pres">
      <dgm:prSet presAssocID="{18D68726-1F09-4E14-AB51-E7F97F237A60}" presName="composite" presStyleCnt="0"/>
      <dgm:spPr/>
    </dgm:pt>
    <dgm:pt modelId="{C2EF74C3-7F4F-E443-9680-48ADF461387B}" type="pres">
      <dgm:prSet presAssocID="{18D68726-1F09-4E14-AB51-E7F97F237A60}" presName="background" presStyleLbl="node0" presStyleIdx="2" presStyleCnt="3"/>
      <dgm:spPr>
        <a:solidFill>
          <a:srgbClr val="E5007D"/>
        </a:solidFill>
      </dgm:spPr>
    </dgm:pt>
    <dgm:pt modelId="{679B160E-ACF8-C047-9C6A-603A7686F074}" type="pres">
      <dgm:prSet presAssocID="{18D68726-1F09-4E14-AB51-E7F97F237A60}" presName="text" presStyleLbl="fgAcc0" presStyleIdx="2" presStyleCnt="3">
        <dgm:presLayoutVars>
          <dgm:chPref val="3"/>
        </dgm:presLayoutVars>
      </dgm:prSet>
      <dgm:spPr/>
    </dgm:pt>
    <dgm:pt modelId="{C0315523-528F-F540-AB23-F631E12B0F02}" type="pres">
      <dgm:prSet presAssocID="{18D68726-1F09-4E14-AB51-E7F97F237A60}" presName="hierChild2" presStyleCnt="0"/>
      <dgm:spPr/>
    </dgm:pt>
  </dgm:ptLst>
  <dgm:cxnLst>
    <dgm:cxn modelId="{EDF3472B-C94E-6D4B-A364-05F451E18F9B}" type="presOf" srcId="{62A24068-440F-4CA2-83F4-46485EB129D9}" destId="{5ED38EDC-3ACA-9347-932A-1069D7CA95CD}" srcOrd="0" destOrd="0" presId="urn:microsoft.com/office/officeart/2005/8/layout/hierarchy1"/>
    <dgm:cxn modelId="{27E5AC5F-CAF5-451B-ADC3-C8C5EB1E0179}" srcId="{62A24068-440F-4CA2-83F4-46485EB129D9}" destId="{3F8832F5-69EF-4779-88BA-A965DD997962}" srcOrd="1" destOrd="0" parTransId="{892847E2-AB74-46DA-8115-51C456F75F03}" sibTransId="{2DBB0E78-A8A6-4822-A3C7-49994A221314}"/>
    <dgm:cxn modelId="{48729068-05CA-E541-9960-3D32EF8CE406}" type="presOf" srcId="{18D68726-1F09-4E14-AB51-E7F97F237A60}" destId="{679B160E-ACF8-C047-9C6A-603A7686F074}" srcOrd="0" destOrd="0" presId="urn:microsoft.com/office/officeart/2005/8/layout/hierarchy1"/>
    <dgm:cxn modelId="{5E253285-4EB4-4E6D-AABE-F4EA6093DB82}" srcId="{62A24068-440F-4CA2-83F4-46485EB129D9}" destId="{C67B0EF8-CC1A-45AD-A273-E6493D2BB462}" srcOrd="0" destOrd="0" parTransId="{496B09D8-C0CA-4B39-BA3A-F203D566F8D1}" sibTransId="{9AF06D9F-A9D0-4180-9738-600473B1C035}"/>
    <dgm:cxn modelId="{B710618D-FD7F-1547-8CF7-324B3DF98B1E}" type="presOf" srcId="{3F8832F5-69EF-4779-88BA-A965DD997962}" destId="{2980D67B-CC39-524A-AC9D-33A4C2E78D64}" srcOrd="0" destOrd="0" presId="urn:microsoft.com/office/officeart/2005/8/layout/hierarchy1"/>
    <dgm:cxn modelId="{F9E03792-8925-475E-88AB-C81612FDCB8E}" srcId="{62A24068-440F-4CA2-83F4-46485EB129D9}" destId="{18D68726-1F09-4E14-AB51-E7F97F237A60}" srcOrd="2" destOrd="0" parTransId="{938F9970-FC54-4F2A-9A40-A36924A62452}" sibTransId="{B327D570-15BD-408C-8B02-D55C191FFC23}"/>
    <dgm:cxn modelId="{4A304BC0-D454-794C-B70F-C94DD4D20956}" type="presOf" srcId="{C67B0EF8-CC1A-45AD-A273-E6493D2BB462}" destId="{FE262753-66CD-B64B-8243-2C747AA0B7A1}" srcOrd="0" destOrd="0" presId="urn:microsoft.com/office/officeart/2005/8/layout/hierarchy1"/>
    <dgm:cxn modelId="{67C78007-EE74-0B48-B161-55E663409DC2}" type="presParOf" srcId="{5ED38EDC-3ACA-9347-932A-1069D7CA95CD}" destId="{1D0DE523-5F97-F14C-9F70-1D63304DBA99}" srcOrd="0" destOrd="0" presId="urn:microsoft.com/office/officeart/2005/8/layout/hierarchy1"/>
    <dgm:cxn modelId="{B6D2CCD1-34DB-9143-B92F-54DA1C463CA1}" type="presParOf" srcId="{1D0DE523-5F97-F14C-9F70-1D63304DBA99}" destId="{74628C89-01B0-E441-8150-1A872062CE97}" srcOrd="0" destOrd="0" presId="urn:microsoft.com/office/officeart/2005/8/layout/hierarchy1"/>
    <dgm:cxn modelId="{5AD3A84B-AB81-3A44-AA67-FB6C5080F76B}" type="presParOf" srcId="{74628C89-01B0-E441-8150-1A872062CE97}" destId="{460A0693-DD6C-494C-A021-FBFF02F713F7}" srcOrd="0" destOrd="0" presId="urn:microsoft.com/office/officeart/2005/8/layout/hierarchy1"/>
    <dgm:cxn modelId="{3E6C2AFB-BBEA-DC4F-94A3-D3BF99376958}" type="presParOf" srcId="{74628C89-01B0-E441-8150-1A872062CE97}" destId="{FE262753-66CD-B64B-8243-2C747AA0B7A1}" srcOrd="1" destOrd="0" presId="urn:microsoft.com/office/officeart/2005/8/layout/hierarchy1"/>
    <dgm:cxn modelId="{7646B6AD-FD36-3340-8F28-B9D8AD55857E}" type="presParOf" srcId="{1D0DE523-5F97-F14C-9F70-1D63304DBA99}" destId="{F996635F-8496-EC41-BA72-D96751B9DD05}" srcOrd="1" destOrd="0" presId="urn:microsoft.com/office/officeart/2005/8/layout/hierarchy1"/>
    <dgm:cxn modelId="{996C821D-1BB8-184F-AB2C-F512A257B331}" type="presParOf" srcId="{5ED38EDC-3ACA-9347-932A-1069D7CA95CD}" destId="{7EBEAA4C-EC73-4F4A-9707-2968FDC75C0D}" srcOrd="1" destOrd="0" presId="urn:microsoft.com/office/officeart/2005/8/layout/hierarchy1"/>
    <dgm:cxn modelId="{82424CDF-1C00-524D-8BB1-D31678ECD8AE}" type="presParOf" srcId="{7EBEAA4C-EC73-4F4A-9707-2968FDC75C0D}" destId="{51EDD2AE-4763-FA42-A2D0-E002FF4334F7}" srcOrd="0" destOrd="0" presId="urn:microsoft.com/office/officeart/2005/8/layout/hierarchy1"/>
    <dgm:cxn modelId="{BF260843-3216-274C-B0F8-05E841EC17E1}" type="presParOf" srcId="{51EDD2AE-4763-FA42-A2D0-E002FF4334F7}" destId="{A239BE22-4A6A-FD40-8B77-C7EBC6D2AA2A}" srcOrd="0" destOrd="0" presId="urn:microsoft.com/office/officeart/2005/8/layout/hierarchy1"/>
    <dgm:cxn modelId="{92B6311C-6464-C443-92F1-4501F69E6722}" type="presParOf" srcId="{51EDD2AE-4763-FA42-A2D0-E002FF4334F7}" destId="{2980D67B-CC39-524A-AC9D-33A4C2E78D64}" srcOrd="1" destOrd="0" presId="urn:microsoft.com/office/officeart/2005/8/layout/hierarchy1"/>
    <dgm:cxn modelId="{AE7701E6-1218-744E-9F8C-C2EF6718B958}" type="presParOf" srcId="{7EBEAA4C-EC73-4F4A-9707-2968FDC75C0D}" destId="{A418772D-7BC6-8344-8F16-9739CA14144E}" srcOrd="1" destOrd="0" presId="urn:microsoft.com/office/officeart/2005/8/layout/hierarchy1"/>
    <dgm:cxn modelId="{34E77973-9B49-6C4B-93AD-1EB453FE05F0}" type="presParOf" srcId="{5ED38EDC-3ACA-9347-932A-1069D7CA95CD}" destId="{DD493E75-FF19-5F4D-906E-888FE02F7122}" srcOrd="2" destOrd="0" presId="urn:microsoft.com/office/officeart/2005/8/layout/hierarchy1"/>
    <dgm:cxn modelId="{914C2A32-B382-744C-9CD5-B6DB66A845B2}" type="presParOf" srcId="{DD493E75-FF19-5F4D-906E-888FE02F7122}" destId="{93342FE0-B06B-C644-A49C-58721D29275B}" srcOrd="0" destOrd="0" presId="urn:microsoft.com/office/officeart/2005/8/layout/hierarchy1"/>
    <dgm:cxn modelId="{EB0CC952-36F7-0C40-AB46-B68352D1E70E}" type="presParOf" srcId="{93342FE0-B06B-C644-A49C-58721D29275B}" destId="{C2EF74C3-7F4F-E443-9680-48ADF461387B}" srcOrd="0" destOrd="0" presId="urn:microsoft.com/office/officeart/2005/8/layout/hierarchy1"/>
    <dgm:cxn modelId="{425347D7-1F1E-504A-8005-0C0ECA451BC8}" type="presParOf" srcId="{93342FE0-B06B-C644-A49C-58721D29275B}" destId="{679B160E-ACF8-C047-9C6A-603A7686F074}" srcOrd="1" destOrd="0" presId="urn:microsoft.com/office/officeart/2005/8/layout/hierarchy1"/>
    <dgm:cxn modelId="{2E9A31D1-9A68-1946-8444-CF55E83D065A}" type="presParOf" srcId="{DD493E75-FF19-5F4D-906E-888FE02F7122}" destId="{C0315523-528F-F540-AB23-F631E12B0F0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AC217C-8746-433C-93E1-E7E185E3D7A8}" type="doc">
      <dgm:prSet loTypeId="urn:microsoft.com/office/officeart/2005/8/layout/default" loCatId="list" qsTypeId="urn:microsoft.com/office/officeart/2005/8/quickstyle/simple2" qsCatId="simple" csTypeId="urn:microsoft.com/office/officeart/2005/8/colors/accent3_2" csCatId="accent3" phldr="1"/>
      <dgm:spPr/>
      <dgm:t>
        <a:bodyPr/>
        <a:lstStyle/>
        <a:p>
          <a:endParaRPr lang="en-US"/>
        </a:p>
      </dgm:t>
    </dgm:pt>
    <dgm:pt modelId="{6C29D622-02A0-4A32-BB68-AC0FC6578F8E}">
      <dgm:prSet custT="1"/>
      <dgm:spPr>
        <a:solidFill>
          <a:srgbClr val="E5007D"/>
        </a:solidFill>
      </dgm:spPr>
      <dgm:t>
        <a:bodyPr/>
        <a:lstStyle/>
        <a:p>
          <a:r>
            <a:rPr lang="fr-FR" sz="1600" b="1" dirty="0">
              <a:latin typeface="Arial" panose="020B0604020202020204" pitchFamily="34" charset="0"/>
              <a:cs typeface="Arial" panose="020B0604020202020204" pitchFamily="34" charset="0"/>
            </a:rPr>
            <a:t>L’insomnie chronique est un symptôme caractéristique des troubles dépressifs et anxieux</a:t>
          </a:r>
          <a:endParaRPr lang="en-US" sz="1600" b="1" dirty="0">
            <a:latin typeface="Arial" panose="020B0604020202020204" pitchFamily="34" charset="0"/>
            <a:cs typeface="Arial" panose="020B0604020202020204" pitchFamily="34" charset="0"/>
          </a:endParaRPr>
        </a:p>
      </dgm:t>
    </dgm:pt>
    <dgm:pt modelId="{08B8E2C8-5715-4981-B199-7C9BB4E25147}" type="parTrans" cxnId="{1E49D98A-DA00-4A36-8B8F-56E0C81CA524}">
      <dgm:prSet/>
      <dgm:spPr/>
      <dgm:t>
        <a:bodyPr/>
        <a:lstStyle/>
        <a:p>
          <a:endParaRPr lang="en-US"/>
        </a:p>
      </dgm:t>
    </dgm:pt>
    <dgm:pt modelId="{51057CC3-9651-4874-A636-5A43FB672A82}" type="sibTrans" cxnId="{1E49D98A-DA00-4A36-8B8F-56E0C81CA524}">
      <dgm:prSet/>
      <dgm:spPr/>
      <dgm:t>
        <a:bodyPr/>
        <a:lstStyle/>
        <a:p>
          <a:endParaRPr lang="en-US"/>
        </a:p>
      </dgm:t>
    </dgm:pt>
    <dgm:pt modelId="{443B528A-2441-472A-BA8B-F0FEF8BF953A}">
      <dgm:prSet custT="1"/>
      <dgm:spPr>
        <a:solidFill>
          <a:srgbClr val="E5007D"/>
        </a:solidFill>
      </dgm:spPr>
      <dgm:t>
        <a:bodyPr/>
        <a:lstStyle/>
        <a:p>
          <a:r>
            <a:rPr lang="fr-FR" sz="1600" b="1" dirty="0">
              <a:latin typeface="Arial" panose="020B0604020202020204" pitchFamily="34" charset="0"/>
              <a:cs typeface="Arial" panose="020B0604020202020204" pitchFamily="34" charset="0"/>
            </a:rPr>
            <a:t>Les personnes souffrant d’insomnie chronique sont deux fois plus susceptibles de développer une dépression que les personnes qui n’ont pas de troubles du sommeil</a:t>
          </a:r>
          <a:endParaRPr lang="en-US" sz="1600" b="1" dirty="0">
            <a:latin typeface="Arial" panose="020B0604020202020204" pitchFamily="34" charset="0"/>
            <a:cs typeface="Arial" panose="020B0604020202020204" pitchFamily="34" charset="0"/>
          </a:endParaRPr>
        </a:p>
      </dgm:t>
    </dgm:pt>
    <dgm:pt modelId="{0035BF12-ED7F-42C7-9AFB-4F28A2E662DE}" type="parTrans" cxnId="{8C323C90-1BD4-427C-BE6F-1430F08A8608}">
      <dgm:prSet/>
      <dgm:spPr/>
      <dgm:t>
        <a:bodyPr/>
        <a:lstStyle/>
        <a:p>
          <a:endParaRPr lang="en-US"/>
        </a:p>
      </dgm:t>
    </dgm:pt>
    <dgm:pt modelId="{9AF98931-5838-4702-9049-6203E43EC8DA}" type="sibTrans" cxnId="{8C323C90-1BD4-427C-BE6F-1430F08A8608}">
      <dgm:prSet/>
      <dgm:spPr/>
      <dgm:t>
        <a:bodyPr/>
        <a:lstStyle/>
        <a:p>
          <a:endParaRPr lang="en-US"/>
        </a:p>
      </dgm:t>
    </dgm:pt>
    <dgm:pt modelId="{1F903289-757F-433F-9C3A-8D925C8BDAA2}">
      <dgm:prSet custT="1"/>
      <dgm:spPr>
        <a:solidFill>
          <a:srgbClr val="E5007D"/>
        </a:solidFill>
      </dgm:spPr>
      <dgm:t>
        <a:bodyPr/>
        <a:lstStyle/>
        <a:p>
          <a:pPr>
            <a:spcAft>
              <a:spcPts val="0"/>
            </a:spcAft>
          </a:pPr>
          <a:r>
            <a:rPr lang="fr-FR" sz="1600" b="1">
              <a:latin typeface="Arial" panose="020B0604020202020204" pitchFamily="34" charset="0"/>
              <a:cs typeface="Arial" panose="020B0604020202020204" pitchFamily="34" charset="0"/>
            </a:rPr>
            <a:t>Parmi les personnes atteintes de schizophrénie, une mauvaise qualité </a:t>
          </a:r>
        </a:p>
        <a:p>
          <a:pPr>
            <a:spcAft>
              <a:spcPts val="0"/>
            </a:spcAft>
          </a:pPr>
          <a:r>
            <a:rPr lang="fr-FR" sz="1600" b="1">
              <a:latin typeface="Arial" panose="020B0604020202020204" pitchFamily="34" charset="0"/>
              <a:cs typeface="Arial" panose="020B0604020202020204" pitchFamily="34" charset="0"/>
            </a:rPr>
            <a:t>de sommeil a été observée chez la majorité des patients</a:t>
          </a:r>
          <a:endParaRPr lang="en-US" sz="1600" b="1">
            <a:latin typeface="Arial" panose="020B0604020202020204" pitchFamily="34" charset="0"/>
            <a:cs typeface="Arial" panose="020B0604020202020204" pitchFamily="34" charset="0"/>
          </a:endParaRPr>
        </a:p>
      </dgm:t>
    </dgm:pt>
    <dgm:pt modelId="{2338513F-89ED-4CB2-BF72-EFEE69F15A88}" type="parTrans" cxnId="{E63A9B18-3B8A-4203-8F3A-70391FF48EE4}">
      <dgm:prSet/>
      <dgm:spPr/>
      <dgm:t>
        <a:bodyPr/>
        <a:lstStyle/>
        <a:p>
          <a:endParaRPr lang="en-US"/>
        </a:p>
      </dgm:t>
    </dgm:pt>
    <dgm:pt modelId="{CB8EC455-0EC4-45A1-A880-BACF33C632F7}" type="sibTrans" cxnId="{E63A9B18-3B8A-4203-8F3A-70391FF48EE4}">
      <dgm:prSet/>
      <dgm:spPr/>
      <dgm:t>
        <a:bodyPr/>
        <a:lstStyle/>
        <a:p>
          <a:endParaRPr lang="en-US"/>
        </a:p>
      </dgm:t>
    </dgm:pt>
    <dgm:pt modelId="{096837EB-7054-4117-AD51-272033FE6BC8}">
      <dgm:prSet custT="1"/>
      <dgm:spPr>
        <a:solidFill>
          <a:srgbClr val="E5007D"/>
        </a:solidFill>
      </dgm:spPr>
      <dgm:t>
        <a:bodyPr/>
        <a:lstStyle/>
        <a:p>
          <a:r>
            <a:rPr lang="fr-FR" sz="1600" b="1">
              <a:latin typeface="Arial" panose="020B0604020202020204" pitchFamily="34" charset="0"/>
              <a:cs typeface="Arial" panose="020B0604020202020204" pitchFamily="34" charset="0"/>
            </a:rPr>
            <a:t>69 % à 99 % des personnes atteintes de troubles bipolaires ont des troubles du sommeil avant un épisode maniaque</a:t>
          </a:r>
          <a:endParaRPr lang="en-US" sz="1600" b="1">
            <a:latin typeface="Arial" panose="020B0604020202020204" pitchFamily="34" charset="0"/>
            <a:cs typeface="Arial" panose="020B0604020202020204" pitchFamily="34" charset="0"/>
          </a:endParaRPr>
        </a:p>
      </dgm:t>
    </dgm:pt>
    <dgm:pt modelId="{28CD334C-4AF9-4E17-A78C-111347039F1A}" type="parTrans" cxnId="{F47BE720-8596-4E0F-9ADA-F935420B7E67}">
      <dgm:prSet/>
      <dgm:spPr/>
      <dgm:t>
        <a:bodyPr/>
        <a:lstStyle/>
        <a:p>
          <a:endParaRPr lang="en-US"/>
        </a:p>
      </dgm:t>
    </dgm:pt>
    <dgm:pt modelId="{8BB36787-4AAB-4D40-8C13-8A3058F080D7}" type="sibTrans" cxnId="{F47BE720-8596-4E0F-9ADA-F935420B7E67}">
      <dgm:prSet/>
      <dgm:spPr/>
      <dgm:t>
        <a:bodyPr/>
        <a:lstStyle/>
        <a:p>
          <a:endParaRPr lang="en-US"/>
        </a:p>
      </dgm:t>
    </dgm:pt>
    <dgm:pt modelId="{827079EA-8163-4C04-B880-AF9EA9036637}">
      <dgm:prSet custT="1"/>
      <dgm:spPr>
        <a:solidFill>
          <a:srgbClr val="E5007D"/>
        </a:solidFill>
      </dgm:spPr>
      <dgm:t>
        <a:bodyPr/>
        <a:lstStyle/>
        <a:p>
          <a:pPr>
            <a:spcAft>
              <a:spcPts val="0"/>
            </a:spcAft>
          </a:pPr>
          <a:r>
            <a:rPr lang="fr-FR" sz="1600" b="1">
              <a:latin typeface="Arial" panose="020B0604020202020204" pitchFamily="34" charset="0"/>
              <a:cs typeface="Arial" panose="020B0604020202020204" pitchFamily="34" charset="0"/>
            </a:rPr>
            <a:t>Les personnes qui ont </a:t>
          </a:r>
        </a:p>
        <a:p>
          <a:pPr>
            <a:spcAft>
              <a:spcPts val="0"/>
            </a:spcAft>
          </a:pPr>
          <a:r>
            <a:rPr lang="fr-FR" sz="1600" b="1">
              <a:latin typeface="Arial" panose="020B0604020202020204" pitchFamily="34" charset="0"/>
              <a:cs typeface="Arial" panose="020B0604020202020204" pitchFamily="34" charset="0"/>
            </a:rPr>
            <a:t>de la difficulté à dormir </a:t>
          </a:r>
        </a:p>
        <a:p>
          <a:pPr>
            <a:spcAft>
              <a:spcPts val="0"/>
            </a:spcAft>
          </a:pPr>
          <a:r>
            <a:rPr lang="fr-FR" sz="1600" b="1">
              <a:latin typeface="Arial" panose="020B0604020202020204" pitchFamily="34" charset="0"/>
              <a:cs typeface="Arial" panose="020B0604020202020204" pitchFamily="34" charset="0"/>
            </a:rPr>
            <a:t>sont plus susceptibles </a:t>
          </a:r>
        </a:p>
        <a:p>
          <a:pPr>
            <a:spcAft>
              <a:spcPts val="0"/>
            </a:spcAft>
          </a:pPr>
          <a:r>
            <a:rPr lang="fr-FR" sz="1600" b="1">
              <a:latin typeface="Arial" panose="020B0604020202020204" pitchFamily="34" charset="0"/>
              <a:cs typeface="Arial" panose="020B0604020202020204" pitchFamily="34" charset="0"/>
            </a:rPr>
            <a:t>de développer un TSPT lorsqu’elles sont placées dans des situations stressantes</a:t>
          </a:r>
          <a:endParaRPr lang="en-US" sz="1600" b="1">
            <a:latin typeface="Arial" panose="020B0604020202020204" pitchFamily="34" charset="0"/>
            <a:cs typeface="Arial" panose="020B0604020202020204" pitchFamily="34" charset="0"/>
          </a:endParaRPr>
        </a:p>
      </dgm:t>
    </dgm:pt>
    <dgm:pt modelId="{93E37DD3-0D63-461A-88E1-620A350DFFCE}" type="parTrans" cxnId="{4E9784D7-6714-4D8F-ACD4-F1DEC736251A}">
      <dgm:prSet/>
      <dgm:spPr/>
      <dgm:t>
        <a:bodyPr/>
        <a:lstStyle/>
        <a:p>
          <a:endParaRPr lang="en-US"/>
        </a:p>
      </dgm:t>
    </dgm:pt>
    <dgm:pt modelId="{72067850-31F3-4F93-8F08-F7E6A1C804AF}" type="sibTrans" cxnId="{4E9784D7-6714-4D8F-ACD4-F1DEC736251A}">
      <dgm:prSet/>
      <dgm:spPr/>
      <dgm:t>
        <a:bodyPr/>
        <a:lstStyle/>
        <a:p>
          <a:endParaRPr lang="en-US"/>
        </a:p>
      </dgm:t>
    </dgm:pt>
    <dgm:pt modelId="{2103AE76-166A-43BD-949C-91D2F72D2F95}">
      <dgm:prSet custT="1"/>
      <dgm:spPr>
        <a:solidFill>
          <a:srgbClr val="E5007D"/>
        </a:solidFill>
      </dgm:spPr>
      <dgm:t>
        <a:bodyPr/>
        <a:lstStyle/>
        <a:p>
          <a:pPr>
            <a:lnSpc>
              <a:spcPct val="100000"/>
            </a:lnSpc>
            <a:spcAft>
              <a:spcPts val="0"/>
            </a:spcAft>
          </a:pPr>
          <a:r>
            <a:rPr lang="fr-FR" sz="1600" b="1" dirty="0">
              <a:latin typeface="Arial" panose="020B0604020202020204" pitchFamily="34" charset="0"/>
              <a:cs typeface="Arial" panose="020B0604020202020204" pitchFamily="34" charset="0"/>
            </a:rPr>
            <a:t>40 % de tous les patients souffrant d’insomnie chronique ont </a:t>
          </a:r>
        </a:p>
        <a:p>
          <a:pPr>
            <a:lnSpc>
              <a:spcPct val="100000"/>
            </a:lnSpc>
            <a:spcAft>
              <a:spcPts val="0"/>
            </a:spcAft>
          </a:pPr>
          <a:r>
            <a:rPr lang="fr-FR" sz="1600" b="1" dirty="0">
              <a:latin typeface="Arial" panose="020B0604020202020204" pitchFamily="34" charset="0"/>
              <a:cs typeface="Arial" panose="020B0604020202020204" pitchFamily="34" charset="0"/>
            </a:rPr>
            <a:t>une condition psychiatrique </a:t>
          </a:r>
        </a:p>
        <a:p>
          <a:pPr>
            <a:lnSpc>
              <a:spcPct val="100000"/>
            </a:lnSpc>
            <a:spcAft>
              <a:spcPts val="0"/>
            </a:spcAft>
          </a:pPr>
          <a:r>
            <a:rPr lang="fr-FR" sz="1600" b="1" dirty="0" err="1">
              <a:latin typeface="Arial" panose="020B0604020202020204" pitchFamily="34" charset="0"/>
              <a:cs typeface="Arial" panose="020B0604020202020204" pitchFamily="34" charset="0"/>
            </a:rPr>
            <a:t>co-existante</a:t>
          </a:r>
          <a:endParaRPr lang="en-US" sz="1600" b="1" dirty="0">
            <a:latin typeface="Arial" panose="020B0604020202020204" pitchFamily="34" charset="0"/>
            <a:cs typeface="Arial" panose="020B0604020202020204" pitchFamily="34" charset="0"/>
          </a:endParaRPr>
        </a:p>
      </dgm:t>
    </dgm:pt>
    <dgm:pt modelId="{3BBBCD98-AA6D-4154-8CEF-D79A90D9612B}" type="sibTrans" cxnId="{4BDF7EFF-004E-46E1-AD1B-193AD9556FB7}">
      <dgm:prSet/>
      <dgm:spPr/>
      <dgm:t>
        <a:bodyPr/>
        <a:lstStyle/>
        <a:p>
          <a:endParaRPr lang="en-US"/>
        </a:p>
      </dgm:t>
    </dgm:pt>
    <dgm:pt modelId="{24C28AA0-F79F-417B-844B-B43181284A66}" type="parTrans" cxnId="{4BDF7EFF-004E-46E1-AD1B-193AD9556FB7}">
      <dgm:prSet/>
      <dgm:spPr/>
      <dgm:t>
        <a:bodyPr/>
        <a:lstStyle/>
        <a:p>
          <a:endParaRPr lang="en-US"/>
        </a:p>
      </dgm:t>
    </dgm:pt>
    <dgm:pt modelId="{29FF0785-DCFB-4D20-8A52-52F947335C89}" type="pres">
      <dgm:prSet presAssocID="{56AC217C-8746-433C-93E1-E7E185E3D7A8}" presName="diagram" presStyleCnt="0">
        <dgm:presLayoutVars>
          <dgm:dir/>
          <dgm:resizeHandles val="exact"/>
        </dgm:presLayoutVars>
      </dgm:prSet>
      <dgm:spPr/>
    </dgm:pt>
    <dgm:pt modelId="{5CD010D3-473C-47C7-914F-7FD2E1D12638}" type="pres">
      <dgm:prSet presAssocID="{2103AE76-166A-43BD-949C-91D2F72D2F95}" presName="node" presStyleLbl="node1" presStyleIdx="0" presStyleCnt="6" custLinFactNeighborX="-297" custLinFactNeighborY="-655">
        <dgm:presLayoutVars>
          <dgm:bulletEnabled val="1"/>
        </dgm:presLayoutVars>
      </dgm:prSet>
      <dgm:spPr/>
    </dgm:pt>
    <dgm:pt modelId="{DF7AE417-8180-4086-B959-E34298866B05}" type="pres">
      <dgm:prSet presAssocID="{3BBBCD98-AA6D-4154-8CEF-D79A90D9612B}" presName="sibTrans" presStyleCnt="0"/>
      <dgm:spPr/>
    </dgm:pt>
    <dgm:pt modelId="{1E1D5908-E95B-45C2-ABDA-42A0C71E97E5}" type="pres">
      <dgm:prSet presAssocID="{6C29D622-02A0-4A32-BB68-AC0FC6578F8E}" presName="node" presStyleLbl="node1" presStyleIdx="1" presStyleCnt="6">
        <dgm:presLayoutVars>
          <dgm:bulletEnabled val="1"/>
        </dgm:presLayoutVars>
      </dgm:prSet>
      <dgm:spPr/>
    </dgm:pt>
    <dgm:pt modelId="{0FDF4B70-DF58-4445-9D2B-B4A1896158EC}" type="pres">
      <dgm:prSet presAssocID="{51057CC3-9651-4874-A636-5A43FB672A82}" presName="sibTrans" presStyleCnt="0"/>
      <dgm:spPr/>
    </dgm:pt>
    <dgm:pt modelId="{705EA01E-1A55-4D28-90A9-7D3CE53A344E}" type="pres">
      <dgm:prSet presAssocID="{443B528A-2441-472A-BA8B-F0FEF8BF953A}" presName="node" presStyleLbl="node1" presStyleIdx="2" presStyleCnt="6">
        <dgm:presLayoutVars>
          <dgm:bulletEnabled val="1"/>
        </dgm:presLayoutVars>
      </dgm:prSet>
      <dgm:spPr/>
    </dgm:pt>
    <dgm:pt modelId="{AA24FC20-8F5D-4645-A192-55E150A8C5DC}" type="pres">
      <dgm:prSet presAssocID="{9AF98931-5838-4702-9049-6203E43EC8DA}" presName="sibTrans" presStyleCnt="0"/>
      <dgm:spPr/>
    </dgm:pt>
    <dgm:pt modelId="{4A42E70D-B114-471D-A7E4-A4C38CED94E7}" type="pres">
      <dgm:prSet presAssocID="{1F903289-757F-433F-9C3A-8D925C8BDAA2}" presName="node" presStyleLbl="node1" presStyleIdx="3" presStyleCnt="6">
        <dgm:presLayoutVars>
          <dgm:bulletEnabled val="1"/>
        </dgm:presLayoutVars>
      </dgm:prSet>
      <dgm:spPr/>
    </dgm:pt>
    <dgm:pt modelId="{7880675E-D366-45F4-9CA7-82F30F27E12C}" type="pres">
      <dgm:prSet presAssocID="{CB8EC455-0EC4-45A1-A880-BACF33C632F7}" presName="sibTrans" presStyleCnt="0"/>
      <dgm:spPr/>
    </dgm:pt>
    <dgm:pt modelId="{9218E7CD-8339-40C8-93BB-DDDA6B8252C7}" type="pres">
      <dgm:prSet presAssocID="{096837EB-7054-4117-AD51-272033FE6BC8}" presName="node" presStyleLbl="node1" presStyleIdx="4" presStyleCnt="6">
        <dgm:presLayoutVars>
          <dgm:bulletEnabled val="1"/>
        </dgm:presLayoutVars>
      </dgm:prSet>
      <dgm:spPr/>
    </dgm:pt>
    <dgm:pt modelId="{D6CE54BC-4A42-4925-9744-0FB3DAE6463C}" type="pres">
      <dgm:prSet presAssocID="{8BB36787-4AAB-4D40-8C13-8A3058F080D7}" presName="sibTrans" presStyleCnt="0"/>
      <dgm:spPr/>
    </dgm:pt>
    <dgm:pt modelId="{3B8C395E-BF28-4138-AA13-01925614F7DD}" type="pres">
      <dgm:prSet presAssocID="{827079EA-8163-4C04-B880-AF9EA9036637}" presName="node" presStyleLbl="node1" presStyleIdx="5" presStyleCnt="6">
        <dgm:presLayoutVars>
          <dgm:bulletEnabled val="1"/>
        </dgm:presLayoutVars>
      </dgm:prSet>
      <dgm:spPr/>
    </dgm:pt>
  </dgm:ptLst>
  <dgm:cxnLst>
    <dgm:cxn modelId="{F178980F-8D78-4AD8-8A54-3F09AD03F2E0}" type="presOf" srcId="{096837EB-7054-4117-AD51-272033FE6BC8}" destId="{9218E7CD-8339-40C8-93BB-DDDA6B8252C7}" srcOrd="0" destOrd="0" presId="urn:microsoft.com/office/officeart/2005/8/layout/default"/>
    <dgm:cxn modelId="{E63A9B18-3B8A-4203-8F3A-70391FF48EE4}" srcId="{56AC217C-8746-433C-93E1-E7E185E3D7A8}" destId="{1F903289-757F-433F-9C3A-8D925C8BDAA2}" srcOrd="3" destOrd="0" parTransId="{2338513F-89ED-4CB2-BF72-EFEE69F15A88}" sibTransId="{CB8EC455-0EC4-45A1-A880-BACF33C632F7}"/>
    <dgm:cxn modelId="{F47BE720-8596-4E0F-9ADA-F935420B7E67}" srcId="{56AC217C-8746-433C-93E1-E7E185E3D7A8}" destId="{096837EB-7054-4117-AD51-272033FE6BC8}" srcOrd="4" destOrd="0" parTransId="{28CD334C-4AF9-4E17-A78C-111347039F1A}" sibTransId="{8BB36787-4AAB-4D40-8C13-8A3058F080D7}"/>
    <dgm:cxn modelId="{5533362E-D04A-4FBB-9C14-8AFE46BD312E}" type="presOf" srcId="{827079EA-8163-4C04-B880-AF9EA9036637}" destId="{3B8C395E-BF28-4138-AA13-01925614F7DD}" srcOrd="0" destOrd="0" presId="urn:microsoft.com/office/officeart/2005/8/layout/default"/>
    <dgm:cxn modelId="{F1890044-B923-4A6E-A5F3-38D201E09179}" type="presOf" srcId="{1F903289-757F-433F-9C3A-8D925C8BDAA2}" destId="{4A42E70D-B114-471D-A7E4-A4C38CED94E7}" srcOrd="0" destOrd="0" presId="urn:microsoft.com/office/officeart/2005/8/layout/default"/>
    <dgm:cxn modelId="{38694644-27DC-4087-951F-3813E0397D8E}" type="presOf" srcId="{6C29D622-02A0-4A32-BB68-AC0FC6578F8E}" destId="{1E1D5908-E95B-45C2-ABDA-42A0C71E97E5}" srcOrd="0" destOrd="0" presId="urn:microsoft.com/office/officeart/2005/8/layout/default"/>
    <dgm:cxn modelId="{F79DDD74-AB0D-4E66-BCBB-E518D1DF5E1C}" type="presOf" srcId="{56AC217C-8746-433C-93E1-E7E185E3D7A8}" destId="{29FF0785-DCFB-4D20-8A52-52F947335C89}" srcOrd="0" destOrd="0" presId="urn:microsoft.com/office/officeart/2005/8/layout/default"/>
    <dgm:cxn modelId="{1E49D98A-DA00-4A36-8B8F-56E0C81CA524}" srcId="{56AC217C-8746-433C-93E1-E7E185E3D7A8}" destId="{6C29D622-02A0-4A32-BB68-AC0FC6578F8E}" srcOrd="1" destOrd="0" parTransId="{08B8E2C8-5715-4981-B199-7C9BB4E25147}" sibTransId="{51057CC3-9651-4874-A636-5A43FB672A82}"/>
    <dgm:cxn modelId="{8C323C90-1BD4-427C-BE6F-1430F08A8608}" srcId="{56AC217C-8746-433C-93E1-E7E185E3D7A8}" destId="{443B528A-2441-472A-BA8B-F0FEF8BF953A}" srcOrd="2" destOrd="0" parTransId="{0035BF12-ED7F-42C7-9AFB-4F28A2E662DE}" sibTransId="{9AF98931-5838-4702-9049-6203E43EC8DA}"/>
    <dgm:cxn modelId="{0843C7A3-F349-47A1-8969-5EE530171ECB}" type="presOf" srcId="{443B528A-2441-472A-BA8B-F0FEF8BF953A}" destId="{705EA01E-1A55-4D28-90A9-7D3CE53A344E}" srcOrd="0" destOrd="0" presId="urn:microsoft.com/office/officeart/2005/8/layout/default"/>
    <dgm:cxn modelId="{D8D835D6-8D45-4283-ABFA-F0950C250499}" type="presOf" srcId="{2103AE76-166A-43BD-949C-91D2F72D2F95}" destId="{5CD010D3-473C-47C7-914F-7FD2E1D12638}" srcOrd="0" destOrd="0" presId="urn:microsoft.com/office/officeart/2005/8/layout/default"/>
    <dgm:cxn modelId="{4E9784D7-6714-4D8F-ACD4-F1DEC736251A}" srcId="{56AC217C-8746-433C-93E1-E7E185E3D7A8}" destId="{827079EA-8163-4C04-B880-AF9EA9036637}" srcOrd="5" destOrd="0" parTransId="{93E37DD3-0D63-461A-88E1-620A350DFFCE}" sibTransId="{72067850-31F3-4F93-8F08-F7E6A1C804AF}"/>
    <dgm:cxn modelId="{4BDF7EFF-004E-46E1-AD1B-193AD9556FB7}" srcId="{56AC217C-8746-433C-93E1-E7E185E3D7A8}" destId="{2103AE76-166A-43BD-949C-91D2F72D2F95}" srcOrd="0" destOrd="0" parTransId="{24C28AA0-F79F-417B-844B-B43181284A66}" sibTransId="{3BBBCD98-AA6D-4154-8CEF-D79A90D9612B}"/>
    <dgm:cxn modelId="{0CA28860-BC43-4AA1-BEBA-7ADACC3C6EC3}" type="presParOf" srcId="{29FF0785-DCFB-4D20-8A52-52F947335C89}" destId="{5CD010D3-473C-47C7-914F-7FD2E1D12638}" srcOrd="0" destOrd="0" presId="urn:microsoft.com/office/officeart/2005/8/layout/default"/>
    <dgm:cxn modelId="{BBDC8C8B-E680-4BF6-8898-9B1594FF6BA2}" type="presParOf" srcId="{29FF0785-DCFB-4D20-8A52-52F947335C89}" destId="{DF7AE417-8180-4086-B959-E34298866B05}" srcOrd="1" destOrd="0" presId="urn:microsoft.com/office/officeart/2005/8/layout/default"/>
    <dgm:cxn modelId="{05CC14C8-34C5-43B2-A71F-194B780E3BF5}" type="presParOf" srcId="{29FF0785-DCFB-4D20-8A52-52F947335C89}" destId="{1E1D5908-E95B-45C2-ABDA-42A0C71E97E5}" srcOrd="2" destOrd="0" presId="urn:microsoft.com/office/officeart/2005/8/layout/default"/>
    <dgm:cxn modelId="{06307166-754C-442D-8770-198CDB03B067}" type="presParOf" srcId="{29FF0785-DCFB-4D20-8A52-52F947335C89}" destId="{0FDF4B70-DF58-4445-9D2B-B4A1896158EC}" srcOrd="3" destOrd="0" presId="urn:microsoft.com/office/officeart/2005/8/layout/default"/>
    <dgm:cxn modelId="{EFB3C582-05A7-4037-8A6D-D971A33B5C63}" type="presParOf" srcId="{29FF0785-DCFB-4D20-8A52-52F947335C89}" destId="{705EA01E-1A55-4D28-90A9-7D3CE53A344E}" srcOrd="4" destOrd="0" presId="urn:microsoft.com/office/officeart/2005/8/layout/default"/>
    <dgm:cxn modelId="{8764E893-F406-4F89-A811-DB83811F3822}" type="presParOf" srcId="{29FF0785-DCFB-4D20-8A52-52F947335C89}" destId="{AA24FC20-8F5D-4645-A192-55E150A8C5DC}" srcOrd="5" destOrd="0" presId="urn:microsoft.com/office/officeart/2005/8/layout/default"/>
    <dgm:cxn modelId="{D2195E3E-C767-4F4B-98FB-30C15A610C27}" type="presParOf" srcId="{29FF0785-DCFB-4D20-8A52-52F947335C89}" destId="{4A42E70D-B114-471D-A7E4-A4C38CED94E7}" srcOrd="6" destOrd="0" presId="urn:microsoft.com/office/officeart/2005/8/layout/default"/>
    <dgm:cxn modelId="{2C0E4201-5650-4C4C-92C4-F786469F7E7C}" type="presParOf" srcId="{29FF0785-DCFB-4D20-8A52-52F947335C89}" destId="{7880675E-D366-45F4-9CA7-82F30F27E12C}" srcOrd="7" destOrd="0" presId="urn:microsoft.com/office/officeart/2005/8/layout/default"/>
    <dgm:cxn modelId="{128F140B-6208-4984-9CCD-AEC799CD5734}" type="presParOf" srcId="{29FF0785-DCFB-4D20-8A52-52F947335C89}" destId="{9218E7CD-8339-40C8-93BB-DDDA6B8252C7}" srcOrd="8" destOrd="0" presId="urn:microsoft.com/office/officeart/2005/8/layout/default"/>
    <dgm:cxn modelId="{6DA9E8E2-4AB3-4BB6-8866-5AB6D7B08E71}" type="presParOf" srcId="{29FF0785-DCFB-4D20-8A52-52F947335C89}" destId="{D6CE54BC-4A42-4925-9744-0FB3DAE6463C}" srcOrd="9" destOrd="0" presId="urn:microsoft.com/office/officeart/2005/8/layout/default"/>
    <dgm:cxn modelId="{9AB5ADD8-61F5-4F45-8F8B-2BC09F173152}" type="presParOf" srcId="{29FF0785-DCFB-4D20-8A52-52F947335C89}" destId="{3B8C395E-BF28-4138-AA13-01925614F7DD}" srcOrd="1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A24068-440F-4CA2-83F4-46485EB129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67B0EF8-CC1A-45AD-A273-E6493D2BB462}">
      <dgm:prSet custT="1"/>
      <dgm:spPr/>
      <dgm:t>
        <a:bodyPr/>
        <a:lstStyle/>
        <a:p>
          <a:r>
            <a:rPr lang="en-US" sz="1400" b="1" kern="1200" err="1">
              <a:solidFill>
                <a:srgbClr val="575757"/>
              </a:solidFill>
              <a:latin typeface="Arial" charset="0"/>
              <a:ea typeface="+mn-ea"/>
              <a:cs typeface="Arial" charset="0"/>
            </a:rPr>
            <a:t>L’équilibre</a:t>
          </a:r>
          <a:r>
            <a:rPr lang="en-US" sz="1400" b="1" kern="1200">
              <a:solidFill>
                <a:srgbClr val="575757"/>
              </a:solidFill>
              <a:latin typeface="Arial" charset="0"/>
              <a:ea typeface="+mn-ea"/>
              <a:cs typeface="Arial" charset="0"/>
            </a:rPr>
            <a:t> du </a:t>
          </a:r>
          <a:r>
            <a:rPr lang="en-US" sz="1400" b="1" kern="1200" err="1">
              <a:solidFill>
                <a:srgbClr val="575757"/>
              </a:solidFill>
              <a:latin typeface="Arial" charset="0"/>
              <a:ea typeface="+mn-ea"/>
              <a:cs typeface="Arial" charset="0"/>
            </a:rPr>
            <a:t>diabète</a:t>
          </a:r>
          <a:endParaRPr lang="en-US" sz="1400" b="1" kern="1200">
            <a:solidFill>
              <a:srgbClr val="575757"/>
            </a:solidFill>
            <a:latin typeface="Arial" charset="0"/>
            <a:ea typeface="+mn-ea"/>
            <a:cs typeface="Arial" charset="0"/>
          </a:endParaRPr>
        </a:p>
      </dgm:t>
    </dgm:pt>
    <dgm:pt modelId="{496B09D8-C0CA-4B39-BA3A-F203D566F8D1}" type="parTrans" cxnId="{5E253285-4EB4-4E6D-AABE-F4EA6093DB82}">
      <dgm:prSet/>
      <dgm:spPr/>
      <dgm:t>
        <a:bodyPr/>
        <a:lstStyle/>
        <a:p>
          <a:endParaRPr lang="en-US" sz="1400" b="0">
            <a:solidFill>
              <a:srgbClr val="575757"/>
            </a:solidFill>
          </a:endParaRPr>
        </a:p>
      </dgm:t>
    </dgm:pt>
    <dgm:pt modelId="{9AF06D9F-A9D0-4180-9738-600473B1C035}" type="sibTrans" cxnId="{5E253285-4EB4-4E6D-AABE-F4EA6093DB82}">
      <dgm:prSet/>
      <dgm:spPr/>
      <dgm:t>
        <a:bodyPr/>
        <a:lstStyle/>
        <a:p>
          <a:endParaRPr lang="en-US" sz="1400" b="0">
            <a:solidFill>
              <a:srgbClr val="575757"/>
            </a:solidFill>
          </a:endParaRPr>
        </a:p>
      </dgm:t>
    </dgm:pt>
    <dgm:pt modelId="{3F8832F5-69EF-4779-88BA-A965DD997962}">
      <dgm:prSet custT="1"/>
      <dgm:spPr/>
      <dgm: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ea typeface="+mn-ea"/>
              <a:cs typeface="Arial" charset="0"/>
            </a:rPr>
            <a:t>L’HTA</a:t>
          </a:r>
          <a:endParaRPr lang="en-US" sz="1400" b="1" kern="1200">
            <a:solidFill>
              <a:srgbClr val="575757"/>
            </a:solidFill>
            <a:latin typeface="Arial" charset="0"/>
            <a:ea typeface="+mn-ea"/>
            <a:cs typeface="Arial" charset="0"/>
          </a:endParaRPr>
        </a:p>
      </dgm:t>
    </dgm:pt>
    <dgm:pt modelId="{892847E2-AB74-46DA-8115-51C456F75F03}" type="parTrans" cxnId="{27E5AC5F-CAF5-451B-ADC3-C8C5EB1E0179}">
      <dgm:prSet/>
      <dgm:spPr/>
      <dgm:t>
        <a:bodyPr/>
        <a:lstStyle/>
        <a:p>
          <a:endParaRPr lang="en-US" sz="1400" b="0">
            <a:solidFill>
              <a:srgbClr val="575757"/>
            </a:solidFill>
          </a:endParaRPr>
        </a:p>
      </dgm:t>
    </dgm:pt>
    <dgm:pt modelId="{2DBB0E78-A8A6-4822-A3C7-49994A221314}" type="sibTrans" cxnId="{27E5AC5F-CAF5-451B-ADC3-C8C5EB1E0179}">
      <dgm:prSet/>
      <dgm:spPr/>
      <dgm:t>
        <a:bodyPr/>
        <a:lstStyle/>
        <a:p>
          <a:endParaRPr lang="en-US" sz="1400" b="0">
            <a:solidFill>
              <a:srgbClr val="575757"/>
            </a:solidFill>
          </a:endParaRPr>
        </a:p>
      </dgm:t>
    </dgm:pt>
    <dgm:pt modelId="{18D68726-1F09-4E14-AB51-E7F97F237A60}">
      <dgm:prSet custT="1"/>
      <dgm:spPr/>
      <dgm:t>
        <a:bodyPr/>
        <a:lstStyle/>
        <a:p>
          <a:r>
            <a:rPr lang="fr-FR" sz="1400" b="1">
              <a:solidFill>
                <a:srgbClr val="575757"/>
              </a:solidFill>
              <a:latin typeface="Arial" charset="0"/>
              <a:cs typeface="Arial" charset="0"/>
            </a:rPr>
            <a:t>Les atteintes coronariennes</a:t>
          </a:r>
          <a:endParaRPr lang="en-US" sz="1400" b="0">
            <a:solidFill>
              <a:srgbClr val="575757"/>
            </a:solidFill>
          </a:endParaRPr>
        </a:p>
      </dgm:t>
    </dgm:pt>
    <dgm:pt modelId="{938F9970-FC54-4F2A-9A40-A36924A62452}" type="parTrans" cxnId="{F9E03792-8925-475E-88AB-C81612FDCB8E}">
      <dgm:prSet/>
      <dgm:spPr/>
      <dgm:t>
        <a:bodyPr/>
        <a:lstStyle/>
        <a:p>
          <a:endParaRPr lang="en-US" sz="1400" b="0">
            <a:solidFill>
              <a:srgbClr val="575757"/>
            </a:solidFill>
          </a:endParaRPr>
        </a:p>
      </dgm:t>
    </dgm:pt>
    <dgm:pt modelId="{B327D570-15BD-408C-8B02-D55C191FFC23}" type="sibTrans" cxnId="{F9E03792-8925-475E-88AB-C81612FDCB8E}">
      <dgm:prSet/>
      <dgm:spPr/>
      <dgm:t>
        <a:bodyPr/>
        <a:lstStyle/>
        <a:p>
          <a:endParaRPr lang="en-US" sz="1400" b="0">
            <a:solidFill>
              <a:srgbClr val="575757"/>
            </a:solidFill>
          </a:endParaRPr>
        </a:p>
      </dgm:t>
    </dgm:pt>
    <dgm:pt modelId="{34E53E05-F4BE-D246-81EE-05E60705894D}">
      <dgm:prSet custT="1"/>
      <dgm:spPr/>
      <dgm: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ea typeface="+mn-ea"/>
              <a:cs typeface="Arial" charset="0"/>
            </a:rPr>
            <a:t>L'inflammation</a:t>
          </a:r>
        </a:p>
      </dgm:t>
    </dgm:pt>
    <dgm:pt modelId="{DBB6DA5C-25EA-9945-8CCD-39496CE594AF}" type="parTrans" cxnId="{EB7DC3AF-7154-3F42-BE6D-3D0C8E00B4C7}">
      <dgm:prSet/>
      <dgm:spPr/>
      <dgm:t>
        <a:bodyPr/>
        <a:lstStyle/>
        <a:p>
          <a:endParaRPr lang="fr-FR"/>
        </a:p>
      </dgm:t>
    </dgm:pt>
    <dgm:pt modelId="{CF510A0E-83AE-BB4C-A094-FB81469C9796}" type="sibTrans" cxnId="{EB7DC3AF-7154-3F42-BE6D-3D0C8E00B4C7}">
      <dgm:prSet/>
      <dgm:spPr/>
      <dgm:t>
        <a:bodyPr/>
        <a:lstStyle/>
        <a:p>
          <a:endParaRPr lang="fr-FR"/>
        </a:p>
      </dgm:t>
    </dgm:pt>
    <dgm:pt modelId="{B2269129-B841-6648-BCB9-39A8290D30B9}">
      <dgm:prSet custT="1"/>
      <dgm:spPr/>
      <dgm: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ea typeface="+mn-ea"/>
              <a:cs typeface="Arial" charset="0"/>
            </a:rPr>
            <a:t>Le syndrome métabolique</a:t>
          </a:r>
        </a:p>
      </dgm:t>
    </dgm:pt>
    <dgm:pt modelId="{FEAA5EF1-8D42-6D45-ADF4-5A33DF3F4F2E}" type="parTrans" cxnId="{5B73CD43-8C34-124A-952C-85519F5A4790}">
      <dgm:prSet/>
      <dgm:spPr/>
      <dgm:t>
        <a:bodyPr/>
        <a:lstStyle/>
        <a:p>
          <a:endParaRPr lang="fr-FR"/>
        </a:p>
      </dgm:t>
    </dgm:pt>
    <dgm:pt modelId="{43A68CFE-C3E5-494C-BC87-A04E09174EEC}" type="sibTrans" cxnId="{5B73CD43-8C34-124A-952C-85519F5A4790}">
      <dgm:prSet/>
      <dgm:spPr/>
      <dgm:t>
        <a:bodyPr/>
        <a:lstStyle/>
        <a:p>
          <a:endParaRPr lang="fr-FR"/>
        </a:p>
      </dgm:t>
    </dgm:pt>
    <dgm:pt modelId="{5ED38EDC-3ACA-9347-932A-1069D7CA95CD}" type="pres">
      <dgm:prSet presAssocID="{62A24068-440F-4CA2-83F4-46485EB129D9}" presName="hierChild1" presStyleCnt="0">
        <dgm:presLayoutVars>
          <dgm:chPref val="1"/>
          <dgm:dir/>
          <dgm:animOne val="branch"/>
          <dgm:animLvl val="lvl"/>
          <dgm:resizeHandles/>
        </dgm:presLayoutVars>
      </dgm:prSet>
      <dgm:spPr/>
    </dgm:pt>
    <dgm:pt modelId="{15224171-DBBF-7E4E-8D9E-A73C614B7A96}" type="pres">
      <dgm:prSet presAssocID="{B2269129-B841-6648-BCB9-39A8290D30B9}" presName="hierRoot1" presStyleCnt="0"/>
      <dgm:spPr/>
    </dgm:pt>
    <dgm:pt modelId="{A93E9FD2-D9E6-1A4F-A632-D84CE6ECC8A2}" type="pres">
      <dgm:prSet presAssocID="{B2269129-B841-6648-BCB9-39A8290D30B9}" presName="composite" presStyleCnt="0"/>
      <dgm:spPr/>
    </dgm:pt>
    <dgm:pt modelId="{60771773-A56F-E948-9782-1FF330281777}" type="pres">
      <dgm:prSet presAssocID="{B2269129-B841-6648-BCB9-39A8290D30B9}" presName="background" presStyleLbl="node0" presStyleIdx="0" presStyleCnt="5"/>
      <dgm:spPr>
        <a:xfrm>
          <a:off x="8760497" y="1430841"/>
          <a:ext cx="1791168" cy="1137391"/>
        </a:xfrm>
        <a:prstGeom prst="roundRect">
          <a:avLst>
            <a:gd name="adj" fmla="val 10000"/>
          </a:avLst>
        </a:prstGeom>
        <a:solidFill>
          <a:srgbClr val="E5007D"/>
        </a:solidFill>
        <a:ln w="12700" cap="flat" cmpd="sng" algn="ctr">
          <a:solidFill>
            <a:prstClr val="white">
              <a:hueOff val="0"/>
              <a:satOff val="0"/>
              <a:lumOff val="0"/>
              <a:alphaOff val="0"/>
            </a:prstClr>
          </a:solidFill>
          <a:prstDash val="solid"/>
          <a:miter lim="800000"/>
        </a:ln>
        <a:effectLst/>
      </dgm:spPr>
    </dgm:pt>
    <dgm:pt modelId="{F4F97D7C-6ABF-BE41-9E3A-645A120D756F}" type="pres">
      <dgm:prSet presAssocID="{B2269129-B841-6648-BCB9-39A8290D30B9}" presName="text" presStyleLbl="fgAcc0" presStyleIdx="0" presStyleCnt="5">
        <dgm:presLayoutVars>
          <dgm:chPref val="3"/>
        </dgm:presLayoutVars>
      </dgm:prSet>
      <dgm:spPr/>
    </dgm:pt>
    <dgm:pt modelId="{10BF1D10-CE5E-E846-9398-49CB225071AF}" type="pres">
      <dgm:prSet presAssocID="{B2269129-B841-6648-BCB9-39A8290D30B9}" presName="hierChild2" presStyleCnt="0"/>
      <dgm:spPr/>
    </dgm:pt>
    <dgm:pt modelId="{7EBEAA4C-EC73-4F4A-9707-2968FDC75C0D}" type="pres">
      <dgm:prSet presAssocID="{3F8832F5-69EF-4779-88BA-A965DD997962}" presName="hierRoot1" presStyleCnt="0"/>
      <dgm:spPr/>
    </dgm:pt>
    <dgm:pt modelId="{51EDD2AE-4763-FA42-A2D0-E002FF4334F7}" type="pres">
      <dgm:prSet presAssocID="{3F8832F5-69EF-4779-88BA-A965DD997962}" presName="composite" presStyleCnt="0"/>
      <dgm:spPr/>
    </dgm:pt>
    <dgm:pt modelId="{A239BE22-4A6A-FD40-8B77-C7EBC6D2AA2A}" type="pres">
      <dgm:prSet presAssocID="{3F8832F5-69EF-4779-88BA-A965DD997962}" presName="background" presStyleLbl="node0" presStyleIdx="1" presStyleCnt="5"/>
      <dgm:spPr>
        <a:solidFill>
          <a:srgbClr val="E5007D"/>
        </a:solidFill>
      </dgm:spPr>
    </dgm:pt>
    <dgm:pt modelId="{2980D67B-CC39-524A-AC9D-33A4C2E78D64}" type="pres">
      <dgm:prSet presAssocID="{3F8832F5-69EF-4779-88BA-A965DD997962}" presName="text" presStyleLbl="fgAcc0" presStyleIdx="1" presStyleCnt="5">
        <dgm:presLayoutVars>
          <dgm:chPref val="3"/>
        </dgm:presLayoutVars>
      </dgm:prSet>
      <dgm:spPr/>
    </dgm:pt>
    <dgm:pt modelId="{A418772D-7BC6-8344-8F16-9739CA14144E}" type="pres">
      <dgm:prSet presAssocID="{3F8832F5-69EF-4779-88BA-A965DD997962}" presName="hierChild2" presStyleCnt="0"/>
      <dgm:spPr/>
    </dgm:pt>
    <dgm:pt modelId="{DD493E75-FF19-5F4D-906E-888FE02F7122}" type="pres">
      <dgm:prSet presAssocID="{18D68726-1F09-4E14-AB51-E7F97F237A60}" presName="hierRoot1" presStyleCnt="0"/>
      <dgm:spPr/>
    </dgm:pt>
    <dgm:pt modelId="{93342FE0-B06B-C644-A49C-58721D29275B}" type="pres">
      <dgm:prSet presAssocID="{18D68726-1F09-4E14-AB51-E7F97F237A60}" presName="composite" presStyleCnt="0"/>
      <dgm:spPr/>
    </dgm:pt>
    <dgm:pt modelId="{C2EF74C3-7F4F-E443-9680-48ADF461387B}" type="pres">
      <dgm:prSet presAssocID="{18D68726-1F09-4E14-AB51-E7F97F237A60}" presName="background" presStyleLbl="node0" presStyleIdx="2" presStyleCnt="5"/>
      <dgm:spPr>
        <a:solidFill>
          <a:srgbClr val="E5007D"/>
        </a:solidFill>
      </dgm:spPr>
    </dgm:pt>
    <dgm:pt modelId="{679B160E-ACF8-C047-9C6A-603A7686F074}" type="pres">
      <dgm:prSet presAssocID="{18D68726-1F09-4E14-AB51-E7F97F237A60}" presName="text" presStyleLbl="fgAcc0" presStyleIdx="2" presStyleCnt="5">
        <dgm:presLayoutVars>
          <dgm:chPref val="3"/>
        </dgm:presLayoutVars>
      </dgm:prSet>
      <dgm:spPr/>
    </dgm:pt>
    <dgm:pt modelId="{C0315523-528F-F540-AB23-F631E12B0F02}" type="pres">
      <dgm:prSet presAssocID="{18D68726-1F09-4E14-AB51-E7F97F237A60}" presName="hierChild2" presStyleCnt="0"/>
      <dgm:spPr/>
    </dgm:pt>
    <dgm:pt modelId="{1D0DE523-5F97-F14C-9F70-1D63304DBA99}" type="pres">
      <dgm:prSet presAssocID="{C67B0EF8-CC1A-45AD-A273-E6493D2BB462}" presName="hierRoot1" presStyleCnt="0"/>
      <dgm:spPr/>
    </dgm:pt>
    <dgm:pt modelId="{74628C89-01B0-E441-8150-1A872062CE97}" type="pres">
      <dgm:prSet presAssocID="{C67B0EF8-CC1A-45AD-A273-E6493D2BB462}" presName="composite" presStyleCnt="0"/>
      <dgm:spPr/>
    </dgm:pt>
    <dgm:pt modelId="{460A0693-DD6C-494C-A021-FBFF02F713F7}" type="pres">
      <dgm:prSet presAssocID="{C67B0EF8-CC1A-45AD-A273-E6493D2BB462}" presName="background" presStyleLbl="node0" presStyleIdx="3" presStyleCnt="5"/>
      <dgm:spPr>
        <a:solidFill>
          <a:srgbClr val="E5007D"/>
        </a:solidFill>
      </dgm:spPr>
    </dgm:pt>
    <dgm:pt modelId="{FE262753-66CD-B64B-8243-2C747AA0B7A1}" type="pres">
      <dgm:prSet presAssocID="{C67B0EF8-CC1A-45AD-A273-E6493D2BB462}" presName="text" presStyleLbl="fgAcc0" presStyleIdx="3" presStyleCnt="5">
        <dgm:presLayoutVars>
          <dgm:chPref val="3"/>
        </dgm:presLayoutVars>
      </dgm:prSet>
      <dgm:spPr/>
    </dgm:pt>
    <dgm:pt modelId="{F996635F-8496-EC41-BA72-D96751B9DD05}" type="pres">
      <dgm:prSet presAssocID="{C67B0EF8-CC1A-45AD-A273-E6493D2BB462}" presName="hierChild2" presStyleCnt="0"/>
      <dgm:spPr/>
    </dgm:pt>
    <dgm:pt modelId="{303A79A0-5395-AE45-8E31-7BA73CF89951}" type="pres">
      <dgm:prSet presAssocID="{34E53E05-F4BE-D246-81EE-05E60705894D}" presName="hierRoot1" presStyleCnt="0"/>
      <dgm:spPr/>
    </dgm:pt>
    <dgm:pt modelId="{E08ACA3F-0703-9C43-8732-3CFCBE6FB663}" type="pres">
      <dgm:prSet presAssocID="{34E53E05-F4BE-D246-81EE-05E60705894D}" presName="composite" presStyleCnt="0"/>
      <dgm:spPr/>
    </dgm:pt>
    <dgm:pt modelId="{25A32F12-AA4B-9849-AFE7-C35843E4EEDE}" type="pres">
      <dgm:prSet presAssocID="{34E53E05-F4BE-D246-81EE-05E60705894D}" presName="background" presStyleLbl="node0" presStyleIdx="4" presStyleCnt="5"/>
      <dgm:spPr>
        <a:xfrm>
          <a:off x="6571292" y="1430841"/>
          <a:ext cx="1791168" cy="1137391"/>
        </a:xfrm>
        <a:prstGeom prst="roundRect">
          <a:avLst>
            <a:gd name="adj" fmla="val 10000"/>
          </a:avLst>
        </a:prstGeom>
        <a:solidFill>
          <a:srgbClr val="E5007D"/>
        </a:solidFill>
        <a:ln w="12700" cap="flat" cmpd="sng" algn="ctr">
          <a:solidFill>
            <a:prstClr val="white">
              <a:hueOff val="0"/>
              <a:satOff val="0"/>
              <a:lumOff val="0"/>
              <a:alphaOff val="0"/>
            </a:prstClr>
          </a:solidFill>
          <a:prstDash val="solid"/>
          <a:miter lim="800000"/>
        </a:ln>
        <a:effectLst/>
      </dgm:spPr>
    </dgm:pt>
    <dgm:pt modelId="{64371CF5-C1E5-6A4C-8901-DCE3A8554A03}" type="pres">
      <dgm:prSet presAssocID="{34E53E05-F4BE-D246-81EE-05E60705894D}" presName="text" presStyleLbl="fgAcc0" presStyleIdx="4" presStyleCnt="5">
        <dgm:presLayoutVars>
          <dgm:chPref val="3"/>
        </dgm:presLayoutVars>
      </dgm:prSet>
      <dgm:spPr/>
    </dgm:pt>
    <dgm:pt modelId="{48937E81-8C60-834E-8487-BF7BC4AFECED}" type="pres">
      <dgm:prSet presAssocID="{34E53E05-F4BE-D246-81EE-05E60705894D}" presName="hierChild2" presStyleCnt="0"/>
      <dgm:spPr/>
    </dgm:pt>
  </dgm:ptLst>
  <dgm:cxnLst>
    <dgm:cxn modelId="{EDF3472B-C94E-6D4B-A364-05F451E18F9B}" type="presOf" srcId="{62A24068-440F-4CA2-83F4-46485EB129D9}" destId="{5ED38EDC-3ACA-9347-932A-1069D7CA95CD}" srcOrd="0" destOrd="0" presId="urn:microsoft.com/office/officeart/2005/8/layout/hierarchy1"/>
    <dgm:cxn modelId="{FBF10A3B-D487-524A-B003-CF1F63414C8A}" type="presOf" srcId="{C67B0EF8-CC1A-45AD-A273-E6493D2BB462}" destId="{FE262753-66CD-B64B-8243-2C747AA0B7A1}" srcOrd="0" destOrd="0" presId="urn:microsoft.com/office/officeart/2005/8/layout/hierarchy1"/>
    <dgm:cxn modelId="{4539065C-A96C-094A-BCC7-D4AEE72DA3D1}" type="presOf" srcId="{B2269129-B841-6648-BCB9-39A8290D30B9}" destId="{F4F97D7C-6ABF-BE41-9E3A-645A120D756F}" srcOrd="0" destOrd="0" presId="urn:microsoft.com/office/officeart/2005/8/layout/hierarchy1"/>
    <dgm:cxn modelId="{27E5AC5F-CAF5-451B-ADC3-C8C5EB1E0179}" srcId="{62A24068-440F-4CA2-83F4-46485EB129D9}" destId="{3F8832F5-69EF-4779-88BA-A965DD997962}" srcOrd="1" destOrd="0" parTransId="{892847E2-AB74-46DA-8115-51C456F75F03}" sibTransId="{2DBB0E78-A8A6-4822-A3C7-49994A221314}"/>
    <dgm:cxn modelId="{5B73CD43-8C34-124A-952C-85519F5A4790}" srcId="{62A24068-440F-4CA2-83F4-46485EB129D9}" destId="{B2269129-B841-6648-BCB9-39A8290D30B9}" srcOrd="0" destOrd="0" parTransId="{FEAA5EF1-8D42-6D45-ADF4-5A33DF3F4F2E}" sibTransId="{43A68CFE-C3E5-494C-BC87-A04E09174EEC}"/>
    <dgm:cxn modelId="{55B2A776-35E7-A447-8BB2-05E79132181A}" type="presOf" srcId="{18D68726-1F09-4E14-AB51-E7F97F237A60}" destId="{679B160E-ACF8-C047-9C6A-603A7686F074}" srcOrd="0" destOrd="0" presId="urn:microsoft.com/office/officeart/2005/8/layout/hierarchy1"/>
    <dgm:cxn modelId="{5E253285-4EB4-4E6D-AABE-F4EA6093DB82}" srcId="{62A24068-440F-4CA2-83F4-46485EB129D9}" destId="{C67B0EF8-CC1A-45AD-A273-E6493D2BB462}" srcOrd="3" destOrd="0" parTransId="{496B09D8-C0CA-4B39-BA3A-F203D566F8D1}" sibTransId="{9AF06D9F-A9D0-4180-9738-600473B1C035}"/>
    <dgm:cxn modelId="{F9E03792-8925-475E-88AB-C81612FDCB8E}" srcId="{62A24068-440F-4CA2-83F4-46485EB129D9}" destId="{18D68726-1F09-4E14-AB51-E7F97F237A60}" srcOrd="2" destOrd="0" parTransId="{938F9970-FC54-4F2A-9A40-A36924A62452}" sibTransId="{B327D570-15BD-408C-8B02-D55C191FFC23}"/>
    <dgm:cxn modelId="{EB7DC3AF-7154-3F42-BE6D-3D0C8E00B4C7}" srcId="{62A24068-440F-4CA2-83F4-46485EB129D9}" destId="{34E53E05-F4BE-D246-81EE-05E60705894D}" srcOrd="4" destOrd="0" parTransId="{DBB6DA5C-25EA-9945-8CCD-39496CE594AF}" sibTransId="{CF510A0E-83AE-BB4C-A094-FB81469C9796}"/>
    <dgm:cxn modelId="{3C3759B6-57B3-E042-8E2B-7D628EB20127}" type="presOf" srcId="{3F8832F5-69EF-4779-88BA-A965DD997962}" destId="{2980D67B-CC39-524A-AC9D-33A4C2E78D64}" srcOrd="0" destOrd="0" presId="urn:microsoft.com/office/officeart/2005/8/layout/hierarchy1"/>
    <dgm:cxn modelId="{30CAD5C9-4CB5-9347-95C4-4302C93BA85E}" type="presOf" srcId="{34E53E05-F4BE-D246-81EE-05E60705894D}" destId="{64371CF5-C1E5-6A4C-8901-DCE3A8554A03}" srcOrd="0" destOrd="0" presId="urn:microsoft.com/office/officeart/2005/8/layout/hierarchy1"/>
    <dgm:cxn modelId="{2413CFDF-FC3F-1441-9327-AB6469591683}" type="presParOf" srcId="{5ED38EDC-3ACA-9347-932A-1069D7CA95CD}" destId="{15224171-DBBF-7E4E-8D9E-A73C614B7A96}" srcOrd="0" destOrd="0" presId="urn:microsoft.com/office/officeart/2005/8/layout/hierarchy1"/>
    <dgm:cxn modelId="{30A3C0C2-D0EF-9643-86DE-1570D96ED70F}" type="presParOf" srcId="{15224171-DBBF-7E4E-8D9E-A73C614B7A96}" destId="{A93E9FD2-D9E6-1A4F-A632-D84CE6ECC8A2}" srcOrd="0" destOrd="0" presId="urn:microsoft.com/office/officeart/2005/8/layout/hierarchy1"/>
    <dgm:cxn modelId="{3732870F-0CD1-1140-8294-7D60F60024F3}" type="presParOf" srcId="{A93E9FD2-D9E6-1A4F-A632-D84CE6ECC8A2}" destId="{60771773-A56F-E948-9782-1FF330281777}" srcOrd="0" destOrd="0" presId="urn:microsoft.com/office/officeart/2005/8/layout/hierarchy1"/>
    <dgm:cxn modelId="{78D45454-96DE-9A48-BD97-A585E6561813}" type="presParOf" srcId="{A93E9FD2-D9E6-1A4F-A632-D84CE6ECC8A2}" destId="{F4F97D7C-6ABF-BE41-9E3A-645A120D756F}" srcOrd="1" destOrd="0" presId="urn:microsoft.com/office/officeart/2005/8/layout/hierarchy1"/>
    <dgm:cxn modelId="{E46BADCA-FEC7-7343-9CEA-9B3BD9C64814}" type="presParOf" srcId="{15224171-DBBF-7E4E-8D9E-A73C614B7A96}" destId="{10BF1D10-CE5E-E846-9398-49CB225071AF}" srcOrd="1" destOrd="0" presId="urn:microsoft.com/office/officeart/2005/8/layout/hierarchy1"/>
    <dgm:cxn modelId="{22F01AAA-9A1E-B746-8067-570816FA8B11}" type="presParOf" srcId="{5ED38EDC-3ACA-9347-932A-1069D7CA95CD}" destId="{7EBEAA4C-EC73-4F4A-9707-2968FDC75C0D}" srcOrd="1" destOrd="0" presId="urn:microsoft.com/office/officeart/2005/8/layout/hierarchy1"/>
    <dgm:cxn modelId="{FA932469-F4BA-1549-B17A-0FBA0CA1AB7D}" type="presParOf" srcId="{7EBEAA4C-EC73-4F4A-9707-2968FDC75C0D}" destId="{51EDD2AE-4763-FA42-A2D0-E002FF4334F7}" srcOrd="0" destOrd="0" presId="urn:microsoft.com/office/officeart/2005/8/layout/hierarchy1"/>
    <dgm:cxn modelId="{5110FDB0-7B78-4740-A3A8-628A884D8625}" type="presParOf" srcId="{51EDD2AE-4763-FA42-A2D0-E002FF4334F7}" destId="{A239BE22-4A6A-FD40-8B77-C7EBC6D2AA2A}" srcOrd="0" destOrd="0" presId="urn:microsoft.com/office/officeart/2005/8/layout/hierarchy1"/>
    <dgm:cxn modelId="{912871DF-E5FD-B44C-B60C-9423E967B0FF}" type="presParOf" srcId="{51EDD2AE-4763-FA42-A2D0-E002FF4334F7}" destId="{2980D67B-CC39-524A-AC9D-33A4C2E78D64}" srcOrd="1" destOrd="0" presId="urn:microsoft.com/office/officeart/2005/8/layout/hierarchy1"/>
    <dgm:cxn modelId="{03CE62CC-1B2E-C243-96AE-F33B86F29C12}" type="presParOf" srcId="{7EBEAA4C-EC73-4F4A-9707-2968FDC75C0D}" destId="{A418772D-7BC6-8344-8F16-9739CA14144E}" srcOrd="1" destOrd="0" presId="urn:microsoft.com/office/officeart/2005/8/layout/hierarchy1"/>
    <dgm:cxn modelId="{F72A7E93-3960-474F-8D28-86CC0286E15F}" type="presParOf" srcId="{5ED38EDC-3ACA-9347-932A-1069D7CA95CD}" destId="{DD493E75-FF19-5F4D-906E-888FE02F7122}" srcOrd="2" destOrd="0" presId="urn:microsoft.com/office/officeart/2005/8/layout/hierarchy1"/>
    <dgm:cxn modelId="{15589454-EF5D-494E-B484-BA5ED4F3A9E2}" type="presParOf" srcId="{DD493E75-FF19-5F4D-906E-888FE02F7122}" destId="{93342FE0-B06B-C644-A49C-58721D29275B}" srcOrd="0" destOrd="0" presId="urn:microsoft.com/office/officeart/2005/8/layout/hierarchy1"/>
    <dgm:cxn modelId="{4B3E2021-3E56-E84F-9501-C350CBFCC7F4}" type="presParOf" srcId="{93342FE0-B06B-C644-A49C-58721D29275B}" destId="{C2EF74C3-7F4F-E443-9680-48ADF461387B}" srcOrd="0" destOrd="0" presId="urn:microsoft.com/office/officeart/2005/8/layout/hierarchy1"/>
    <dgm:cxn modelId="{94F8B865-7198-0A4F-BAD5-FA52D786D82A}" type="presParOf" srcId="{93342FE0-B06B-C644-A49C-58721D29275B}" destId="{679B160E-ACF8-C047-9C6A-603A7686F074}" srcOrd="1" destOrd="0" presId="urn:microsoft.com/office/officeart/2005/8/layout/hierarchy1"/>
    <dgm:cxn modelId="{ACBA6FA5-5DEA-8549-94B0-700B0E762E95}" type="presParOf" srcId="{DD493E75-FF19-5F4D-906E-888FE02F7122}" destId="{C0315523-528F-F540-AB23-F631E12B0F02}" srcOrd="1" destOrd="0" presId="urn:microsoft.com/office/officeart/2005/8/layout/hierarchy1"/>
    <dgm:cxn modelId="{7293E3EA-68FE-AB42-9F70-9D1002195FF2}" type="presParOf" srcId="{5ED38EDC-3ACA-9347-932A-1069D7CA95CD}" destId="{1D0DE523-5F97-F14C-9F70-1D63304DBA99}" srcOrd="3" destOrd="0" presId="urn:microsoft.com/office/officeart/2005/8/layout/hierarchy1"/>
    <dgm:cxn modelId="{60CD2743-C823-504A-A29B-36AB352DBD40}" type="presParOf" srcId="{1D0DE523-5F97-F14C-9F70-1D63304DBA99}" destId="{74628C89-01B0-E441-8150-1A872062CE97}" srcOrd="0" destOrd="0" presId="urn:microsoft.com/office/officeart/2005/8/layout/hierarchy1"/>
    <dgm:cxn modelId="{6C47318E-42AB-E040-94C0-B199A47ADD5D}" type="presParOf" srcId="{74628C89-01B0-E441-8150-1A872062CE97}" destId="{460A0693-DD6C-494C-A021-FBFF02F713F7}" srcOrd="0" destOrd="0" presId="urn:microsoft.com/office/officeart/2005/8/layout/hierarchy1"/>
    <dgm:cxn modelId="{1DEC7221-F838-1543-8C51-E9EFBF7D18A9}" type="presParOf" srcId="{74628C89-01B0-E441-8150-1A872062CE97}" destId="{FE262753-66CD-B64B-8243-2C747AA0B7A1}" srcOrd="1" destOrd="0" presId="urn:microsoft.com/office/officeart/2005/8/layout/hierarchy1"/>
    <dgm:cxn modelId="{160DBDC7-EF47-8544-AACC-86E9884929B3}" type="presParOf" srcId="{1D0DE523-5F97-F14C-9F70-1D63304DBA99}" destId="{F996635F-8496-EC41-BA72-D96751B9DD05}" srcOrd="1" destOrd="0" presId="urn:microsoft.com/office/officeart/2005/8/layout/hierarchy1"/>
    <dgm:cxn modelId="{2213BAA0-7673-2147-9B58-A03CADD16A18}" type="presParOf" srcId="{5ED38EDC-3ACA-9347-932A-1069D7CA95CD}" destId="{303A79A0-5395-AE45-8E31-7BA73CF89951}" srcOrd="4" destOrd="0" presId="urn:microsoft.com/office/officeart/2005/8/layout/hierarchy1"/>
    <dgm:cxn modelId="{787A97C4-BFDF-8741-B8FF-27523FDD9807}" type="presParOf" srcId="{303A79A0-5395-AE45-8E31-7BA73CF89951}" destId="{E08ACA3F-0703-9C43-8732-3CFCBE6FB663}" srcOrd="0" destOrd="0" presId="urn:microsoft.com/office/officeart/2005/8/layout/hierarchy1"/>
    <dgm:cxn modelId="{5237F787-4A4B-E34C-95B1-0402DB2771CB}" type="presParOf" srcId="{E08ACA3F-0703-9C43-8732-3CFCBE6FB663}" destId="{25A32F12-AA4B-9849-AFE7-C35843E4EEDE}" srcOrd="0" destOrd="0" presId="urn:microsoft.com/office/officeart/2005/8/layout/hierarchy1"/>
    <dgm:cxn modelId="{4872B265-E831-E947-B5BC-D9D7D6B055D5}" type="presParOf" srcId="{E08ACA3F-0703-9C43-8732-3CFCBE6FB663}" destId="{64371CF5-C1E5-6A4C-8901-DCE3A8554A03}" srcOrd="1" destOrd="0" presId="urn:microsoft.com/office/officeart/2005/8/layout/hierarchy1"/>
    <dgm:cxn modelId="{8C3D3655-A640-0949-AB31-832FFBF5083C}" type="presParOf" srcId="{303A79A0-5395-AE45-8E31-7BA73CF89951}" destId="{48937E81-8C60-834E-8487-BF7BC4AFECE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A24068-440F-4CA2-83F4-46485EB129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67B0EF8-CC1A-45AD-A273-E6493D2BB462}">
      <dgm:prSet custT="1"/>
      <dgm:spPr/>
      <dgm:t>
        <a:bodyPr tIns="0"/>
        <a:lstStyle/>
        <a:p>
          <a:pPr>
            <a:spcAft>
              <a:spcPts val="0"/>
            </a:spcAft>
          </a:pPr>
          <a:r>
            <a:rPr lang="fr-FR" sz="1400" b="1">
              <a:solidFill>
                <a:srgbClr val="575757"/>
              </a:solidFill>
              <a:latin typeface="Arial" panose="020B0604020202020204" pitchFamily="34" charset="0"/>
              <a:cs typeface="Arial" panose="020B0604020202020204" pitchFamily="34" charset="0"/>
            </a:rPr>
            <a:t>Diminution de l'optimisme </a:t>
          </a:r>
          <a:r>
            <a:rPr lang="fr-FR" sz="1400" b="0">
              <a:solidFill>
                <a:srgbClr val="575757"/>
              </a:solidFill>
              <a:latin typeface="Arial" panose="020B0604020202020204" pitchFamily="34" charset="0"/>
              <a:cs typeface="Arial" panose="020B0604020202020204" pitchFamily="34" charset="0"/>
            </a:rPr>
            <a:t>et </a:t>
          </a:r>
          <a:r>
            <a:rPr lang="fr-FR" sz="1400" b="1">
              <a:solidFill>
                <a:srgbClr val="575757"/>
              </a:solidFill>
              <a:latin typeface="Arial" panose="020B0604020202020204" pitchFamily="34" charset="0"/>
              <a:cs typeface="Arial" panose="020B0604020202020204" pitchFamily="34" charset="0"/>
            </a:rPr>
            <a:t>d'estime de soi </a:t>
          </a:r>
          <a:r>
            <a:rPr lang="fr-FR" sz="1400" b="0">
              <a:solidFill>
                <a:srgbClr val="575757"/>
              </a:solidFill>
              <a:latin typeface="Arial" panose="020B0604020202020204" pitchFamily="34" charset="0"/>
              <a:cs typeface="Arial" panose="020B0604020202020204" pitchFamily="34" charset="0"/>
            </a:rPr>
            <a:t>chez les individus présentant des symptômes d’insomnie, indépendamment </a:t>
          </a:r>
          <a:br>
            <a:rPr lang="fr-FR" sz="1400" b="0">
              <a:solidFill>
                <a:srgbClr val="575757"/>
              </a:solidFill>
              <a:latin typeface="Arial" panose="020B0604020202020204" pitchFamily="34" charset="0"/>
              <a:cs typeface="Arial" panose="020B0604020202020204" pitchFamily="34" charset="0"/>
            </a:rPr>
          </a:br>
          <a:r>
            <a:rPr lang="fr-FR" sz="1400" b="0">
              <a:solidFill>
                <a:srgbClr val="575757"/>
              </a:solidFill>
              <a:latin typeface="Arial" panose="020B0604020202020204" pitchFamily="34" charset="0"/>
              <a:cs typeface="Arial" panose="020B0604020202020204" pitchFamily="34" charset="0"/>
            </a:rPr>
            <a:t>de l'âge et du sexe, </a:t>
          </a:r>
          <a:r>
            <a:rPr lang="fr-FR" sz="1400" b="1">
              <a:solidFill>
                <a:srgbClr val="575757"/>
              </a:solidFill>
              <a:latin typeface="Arial" panose="020B0604020202020204" pitchFamily="34" charset="0"/>
              <a:cs typeface="Arial" panose="020B0604020202020204" pitchFamily="34" charset="0"/>
            </a:rPr>
            <a:t>en tenant compte  des symptômes </a:t>
          </a:r>
        </a:p>
        <a:p>
          <a:pPr>
            <a:spcAft>
              <a:spcPts val="0"/>
            </a:spcAft>
          </a:pPr>
          <a:r>
            <a:rPr lang="fr-FR" sz="1400" b="1">
              <a:solidFill>
                <a:srgbClr val="575757"/>
              </a:solidFill>
              <a:latin typeface="Arial" panose="020B0604020202020204" pitchFamily="34" charset="0"/>
              <a:cs typeface="Arial" panose="020B0604020202020204" pitchFamily="34" charset="0"/>
            </a:rPr>
            <a:t>de dépression et la durée </a:t>
          </a:r>
        </a:p>
        <a:p>
          <a:pPr>
            <a:spcAft>
              <a:spcPts val="0"/>
            </a:spcAft>
          </a:pPr>
          <a:r>
            <a:rPr lang="fr-FR" sz="1400" b="1">
              <a:solidFill>
                <a:srgbClr val="575757"/>
              </a:solidFill>
              <a:latin typeface="Arial" panose="020B0604020202020204" pitchFamily="34" charset="0"/>
              <a:cs typeface="Arial" panose="020B0604020202020204" pitchFamily="34" charset="0"/>
            </a:rPr>
            <a:t>du sommeil</a:t>
          </a:r>
          <a:endParaRPr lang="en-US" sz="1400" b="1">
            <a:solidFill>
              <a:srgbClr val="575757"/>
            </a:solidFill>
            <a:latin typeface="Arial" panose="020B0604020202020204" pitchFamily="34" charset="0"/>
            <a:cs typeface="Arial" panose="020B0604020202020204" pitchFamily="34" charset="0"/>
          </a:endParaRPr>
        </a:p>
      </dgm:t>
    </dgm:pt>
    <dgm:pt modelId="{496B09D8-C0CA-4B39-BA3A-F203D566F8D1}" type="parTrans" cxnId="{5E253285-4EB4-4E6D-AABE-F4EA6093DB82}">
      <dgm:prSet/>
      <dgm:spPr/>
      <dgm:t>
        <a:bodyPr/>
        <a:lstStyle/>
        <a:p>
          <a:endParaRPr lang="en-US" sz="1600" b="1">
            <a:solidFill>
              <a:srgbClr val="575757"/>
            </a:solidFill>
            <a:latin typeface="Arial" panose="020B0604020202020204" pitchFamily="34" charset="0"/>
            <a:cs typeface="Arial" panose="020B0604020202020204" pitchFamily="34" charset="0"/>
          </a:endParaRPr>
        </a:p>
      </dgm:t>
    </dgm:pt>
    <dgm:pt modelId="{9AF06D9F-A9D0-4180-9738-600473B1C035}" type="sibTrans" cxnId="{5E253285-4EB4-4E6D-AABE-F4EA6093DB82}">
      <dgm:prSet/>
      <dgm:spPr/>
      <dgm:t>
        <a:bodyPr/>
        <a:lstStyle/>
        <a:p>
          <a:endParaRPr lang="en-US" sz="1600" b="1">
            <a:solidFill>
              <a:srgbClr val="575757"/>
            </a:solidFill>
            <a:latin typeface="Arial" panose="020B0604020202020204" pitchFamily="34" charset="0"/>
            <a:cs typeface="Arial" panose="020B0604020202020204" pitchFamily="34" charset="0"/>
          </a:endParaRPr>
        </a:p>
      </dgm:t>
    </dgm:pt>
    <dgm:pt modelId="{3F8832F5-69EF-4779-88BA-A965DD997962}">
      <dgm:prSet custT="1"/>
      <dgm:spPr/>
      <dgm:t>
        <a:bodyPr/>
        <a:lstStyle/>
        <a:p>
          <a:pPr>
            <a:spcAft>
              <a:spcPts val="0"/>
            </a:spcAft>
          </a:pPr>
          <a:r>
            <a:rPr lang="fr-FR" sz="1400" b="0">
              <a:solidFill>
                <a:srgbClr val="575757"/>
              </a:solidFill>
              <a:latin typeface="Arial" panose="020B0604020202020204" pitchFamily="34" charset="0"/>
              <a:cs typeface="Arial" panose="020B0604020202020204" pitchFamily="34" charset="0"/>
            </a:rPr>
            <a:t>Les individus présentant </a:t>
          </a:r>
        </a:p>
        <a:p>
          <a:pPr>
            <a:spcAft>
              <a:spcPts val="0"/>
            </a:spcAft>
          </a:pPr>
          <a:r>
            <a:rPr lang="fr-FR" sz="1400" b="0">
              <a:solidFill>
                <a:srgbClr val="575757"/>
              </a:solidFill>
              <a:latin typeface="Arial" panose="020B0604020202020204" pitchFamily="34" charset="0"/>
              <a:cs typeface="Arial" panose="020B0604020202020204" pitchFamily="34" charset="0"/>
            </a:rPr>
            <a:t>des symptômes d'insomnie sont plus susceptibles </a:t>
          </a:r>
          <a:r>
            <a:rPr lang="fr-FR" sz="1400" b="1">
              <a:solidFill>
                <a:srgbClr val="575757"/>
              </a:solidFill>
              <a:latin typeface="Arial" panose="020B0604020202020204" pitchFamily="34" charset="0"/>
              <a:cs typeface="Arial" panose="020B0604020202020204" pitchFamily="34" charset="0"/>
            </a:rPr>
            <a:t>d'utiliser </a:t>
          </a:r>
        </a:p>
        <a:p>
          <a:pPr>
            <a:spcAft>
              <a:spcPts val="0"/>
            </a:spcAft>
          </a:pPr>
          <a:r>
            <a:rPr lang="fr-FR" sz="1400" b="1">
              <a:solidFill>
                <a:srgbClr val="575757"/>
              </a:solidFill>
              <a:latin typeface="Arial" panose="020B0604020202020204" pitchFamily="34" charset="0"/>
              <a:cs typeface="Arial" panose="020B0604020202020204" pitchFamily="34" charset="0"/>
            </a:rPr>
            <a:t>des stratégies inadaptées face au stress</a:t>
          </a:r>
          <a:r>
            <a:rPr lang="fr-FR" sz="1400" b="0">
              <a:solidFill>
                <a:srgbClr val="575757"/>
              </a:solidFill>
              <a:latin typeface="Arial" panose="020B0604020202020204" pitchFamily="34" charset="0"/>
              <a:cs typeface="Arial" panose="020B0604020202020204" pitchFamily="34" charset="0"/>
            </a:rPr>
            <a:t> que les individus </a:t>
          </a:r>
        </a:p>
        <a:p>
          <a:pPr>
            <a:spcAft>
              <a:spcPts val="0"/>
            </a:spcAft>
          </a:pPr>
          <a:r>
            <a:rPr lang="fr-FR" sz="1400" b="0">
              <a:solidFill>
                <a:srgbClr val="575757"/>
              </a:solidFill>
              <a:latin typeface="Arial" panose="020B0604020202020204" pitchFamily="34" charset="0"/>
              <a:cs typeface="Arial" panose="020B0604020202020204" pitchFamily="34" charset="0"/>
            </a:rPr>
            <a:t>ne présentant pas de symptômes</a:t>
          </a:r>
          <a:endParaRPr lang="en-US" sz="1400" b="1">
            <a:solidFill>
              <a:srgbClr val="575757"/>
            </a:solidFill>
            <a:latin typeface="Arial" panose="020B0604020202020204" pitchFamily="34" charset="0"/>
            <a:cs typeface="Arial" panose="020B0604020202020204" pitchFamily="34" charset="0"/>
          </a:endParaRPr>
        </a:p>
      </dgm:t>
    </dgm:pt>
    <dgm:pt modelId="{892847E2-AB74-46DA-8115-51C456F75F03}" type="parTrans" cxnId="{27E5AC5F-CAF5-451B-ADC3-C8C5EB1E0179}">
      <dgm:prSet/>
      <dgm:spPr/>
      <dgm:t>
        <a:bodyPr/>
        <a:lstStyle/>
        <a:p>
          <a:endParaRPr lang="en-US" sz="1600" b="1">
            <a:solidFill>
              <a:srgbClr val="575757"/>
            </a:solidFill>
            <a:latin typeface="Arial" panose="020B0604020202020204" pitchFamily="34" charset="0"/>
            <a:cs typeface="Arial" panose="020B0604020202020204" pitchFamily="34" charset="0"/>
          </a:endParaRPr>
        </a:p>
      </dgm:t>
    </dgm:pt>
    <dgm:pt modelId="{2DBB0E78-A8A6-4822-A3C7-49994A221314}" type="sibTrans" cxnId="{27E5AC5F-CAF5-451B-ADC3-C8C5EB1E0179}">
      <dgm:prSet/>
      <dgm:spPr/>
      <dgm:t>
        <a:bodyPr/>
        <a:lstStyle/>
        <a:p>
          <a:endParaRPr lang="en-US" sz="1600" b="1">
            <a:solidFill>
              <a:srgbClr val="575757"/>
            </a:solidFill>
            <a:latin typeface="Arial" panose="020B0604020202020204" pitchFamily="34" charset="0"/>
            <a:cs typeface="Arial" panose="020B0604020202020204" pitchFamily="34" charset="0"/>
          </a:endParaRPr>
        </a:p>
      </dgm:t>
    </dgm:pt>
    <dgm:pt modelId="{18D68726-1F09-4E14-AB51-E7F97F237A60}">
      <dgm:prSet custT="1"/>
      <dgm:spPr/>
      <dgm:t>
        <a:bodyPr tIns="0"/>
        <a:lstStyle/>
        <a:p>
          <a:pPr>
            <a:spcAft>
              <a:spcPts val="0"/>
            </a:spcAft>
          </a:pPr>
          <a:r>
            <a:rPr lang="fr-FR" sz="1400" b="0">
              <a:solidFill>
                <a:srgbClr val="575757"/>
              </a:solidFill>
              <a:latin typeface="Arial" panose="020B0604020202020204" pitchFamily="34" charset="0"/>
              <a:cs typeface="Arial" panose="020B0604020202020204" pitchFamily="34" charset="0"/>
            </a:rPr>
            <a:t>Des stratégies d'adaptation défaillantes, telles que la </a:t>
          </a:r>
          <a:r>
            <a:rPr lang="fr-FR" sz="1400" b="1">
              <a:solidFill>
                <a:srgbClr val="575757"/>
              </a:solidFill>
              <a:latin typeface="Arial" panose="020B0604020202020204" pitchFamily="34" charset="0"/>
              <a:cs typeface="Arial" panose="020B0604020202020204" pitchFamily="34" charset="0"/>
            </a:rPr>
            <a:t>consommation de substances, </a:t>
          </a:r>
          <a:br>
            <a:rPr lang="fr-FR" sz="1400" b="1">
              <a:solidFill>
                <a:srgbClr val="575757"/>
              </a:solidFill>
              <a:latin typeface="Arial" panose="020B0604020202020204" pitchFamily="34" charset="0"/>
              <a:cs typeface="Arial" panose="020B0604020202020204" pitchFamily="34" charset="0"/>
            </a:rPr>
          </a:br>
          <a:r>
            <a:rPr lang="fr-FR" sz="1400" b="1">
              <a:solidFill>
                <a:srgbClr val="575757"/>
              </a:solidFill>
              <a:latin typeface="Arial" panose="020B0604020202020204" pitchFamily="34" charset="0"/>
              <a:cs typeface="Arial" panose="020B0604020202020204" pitchFamily="34" charset="0"/>
            </a:rPr>
            <a:t>le désengagement comportemental et l'auto-accusation</a:t>
          </a:r>
          <a:r>
            <a:rPr lang="fr-FR" sz="1400" b="0">
              <a:solidFill>
                <a:srgbClr val="575757"/>
              </a:solidFill>
              <a:latin typeface="Arial" panose="020B0604020202020204" pitchFamily="34" charset="0"/>
              <a:cs typeface="Arial" panose="020B0604020202020204" pitchFamily="34" charset="0"/>
            </a:rPr>
            <a:t>, sont positivement </a:t>
          </a:r>
          <a:r>
            <a:rPr lang="fr-FR" sz="1400" b="1">
              <a:solidFill>
                <a:srgbClr val="575757"/>
              </a:solidFill>
              <a:latin typeface="Arial" panose="020B0604020202020204" pitchFamily="34" charset="0"/>
              <a:cs typeface="Arial" panose="020B0604020202020204" pitchFamily="34" charset="0"/>
            </a:rPr>
            <a:t>associées à la gravité</a:t>
          </a:r>
          <a:r>
            <a:rPr lang="fr-FR" sz="1400" b="0">
              <a:solidFill>
                <a:srgbClr val="575757"/>
              </a:solidFill>
              <a:latin typeface="Arial" panose="020B0604020202020204" pitchFamily="34" charset="0"/>
              <a:cs typeface="Arial" panose="020B0604020202020204" pitchFamily="34" charset="0"/>
            </a:rPr>
            <a:t> </a:t>
          </a:r>
        </a:p>
        <a:p>
          <a:pPr>
            <a:spcAft>
              <a:spcPts val="0"/>
            </a:spcAft>
          </a:pPr>
          <a:r>
            <a:rPr lang="fr-FR" sz="1400" b="0">
              <a:solidFill>
                <a:srgbClr val="575757"/>
              </a:solidFill>
              <a:latin typeface="Arial" panose="020B0604020202020204" pitchFamily="34" charset="0"/>
              <a:cs typeface="Arial" panose="020B0604020202020204" pitchFamily="34" charset="0"/>
            </a:rPr>
            <a:t>de l'insomnie</a:t>
          </a:r>
          <a:endParaRPr lang="en-US" sz="1400" b="0">
            <a:solidFill>
              <a:srgbClr val="575757"/>
            </a:solidFill>
            <a:latin typeface="Arial" panose="020B0604020202020204" pitchFamily="34" charset="0"/>
            <a:cs typeface="Arial" panose="020B0604020202020204" pitchFamily="34" charset="0"/>
          </a:endParaRPr>
        </a:p>
      </dgm:t>
    </dgm:pt>
    <dgm:pt modelId="{938F9970-FC54-4F2A-9A40-A36924A62452}" type="parTrans" cxnId="{F9E03792-8925-475E-88AB-C81612FDCB8E}">
      <dgm:prSet/>
      <dgm:spPr/>
      <dgm:t>
        <a:bodyPr/>
        <a:lstStyle/>
        <a:p>
          <a:endParaRPr lang="en-US" sz="1600" b="1">
            <a:solidFill>
              <a:srgbClr val="575757"/>
            </a:solidFill>
            <a:latin typeface="Arial" panose="020B0604020202020204" pitchFamily="34" charset="0"/>
            <a:cs typeface="Arial" panose="020B0604020202020204" pitchFamily="34" charset="0"/>
          </a:endParaRPr>
        </a:p>
      </dgm:t>
    </dgm:pt>
    <dgm:pt modelId="{B327D570-15BD-408C-8B02-D55C191FFC23}" type="sibTrans" cxnId="{F9E03792-8925-475E-88AB-C81612FDCB8E}">
      <dgm:prSet/>
      <dgm:spPr/>
      <dgm:t>
        <a:bodyPr/>
        <a:lstStyle/>
        <a:p>
          <a:endParaRPr lang="en-US" sz="1600" b="1">
            <a:solidFill>
              <a:srgbClr val="575757"/>
            </a:solidFill>
            <a:latin typeface="Arial" panose="020B0604020202020204" pitchFamily="34" charset="0"/>
            <a:cs typeface="Arial" panose="020B0604020202020204" pitchFamily="34" charset="0"/>
          </a:endParaRPr>
        </a:p>
      </dgm:t>
    </dgm:pt>
    <dgm:pt modelId="{5ED38EDC-3ACA-9347-932A-1069D7CA95CD}" type="pres">
      <dgm:prSet presAssocID="{62A24068-440F-4CA2-83F4-46485EB129D9}" presName="hierChild1" presStyleCnt="0">
        <dgm:presLayoutVars>
          <dgm:chPref val="1"/>
          <dgm:dir/>
          <dgm:animOne val="branch"/>
          <dgm:animLvl val="lvl"/>
          <dgm:resizeHandles/>
        </dgm:presLayoutVars>
      </dgm:prSet>
      <dgm:spPr/>
    </dgm:pt>
    <dgm:pt modelId="{1D0DE523-5F97-F14C-9F70-1D63304DBA99}" type="pres">
      <dgm:prSet presAssocID="{C67B0EF8-CC1A-45AD-A273-E6493D2BB462}" presName="hierRoot1" presStyleCnt="0"/>
      <dgm:spPr/>
    </dgm:pt>
    <dgm:pt modelId="{74628C89-01B0-E441-8150-1A872062CE97}" type="pres">
      <dgm:prSet presAssocID="{C67B0EF8-CC1A-45AD-A273-E6493D2BB462}" presName="composite" presStyleCnt="0"/>
      <dgm:spPr/>
    </dgm:pt>
    <dgm:pt modelId="{460A0693-DD6C-494C-A021-FBFF02F713F7}" type="pres">
      <dgm:prSet presAssocID="{C67B0EF8-CC1A-45AD-A273-E6493D2BB462}" presName="background" presStyleLbl="node0" presStyleIdx="0" presStyleCnt="3"/>
      <dgm:spPr>
        <a:solidFill>
          <a:srgbClr val="E5007D"/>
        </a:solidFill>
      </dgm:spPr>
    </dgm:pt>
    <dgm:pt modelId="{FE262753-66CD-B64B-8243-2C747AA0B7A1}" type="pres">
      <dgm:prSet presAssocID="{C67B0EF8-CC1A-45AD-A273-E6493D2BB462}" presName="text" presStyleLbl="fgAcc0" presStyleIdx="0" presStyleCnt="3">
        <dgm:presLayoutVars>
          <dgm:chPref val="3"/>
        </dgm:presLayoutVars>
      </dgm:prSet>
      <dgm:spPr/>
    </dgm:pt>
    <dgm:pt modelId="{F996635F-8496-EC41-BA72-D96751B9DD05}" type="pres">
      <dgm:prSet presAssocID="{C67B0EF8-CC1A-45AD-A273-E6493D2BB462}" presName="hierChild2" presStyleCnt="0"/>
      <dgm:spPr/>
    </dgm:pt>
    <dgm:pt modelId="{7EBEAA4C-EC73-4F4A-9707-2968FDC75C0D}" type="pres">
      <dgm:prSet presAssocID="{3F8832F5-69EF-4779-88BA-A965DD997962}" presName="hierRoot1" presStyleCnt="0"/>
      <dgm:spPr/>
    </dgm:pt>
    <dgm:pt modelId="{51EDD2AE-4763-FA42-A2D0-E002FF4334F7}" type="pres">
      <dgm:prSet presAssocID="{3F8832F5-69EF-4779-88BA-A965DD997962}" presName="composite" presStyleCnt="0"/>
      <dgm:spPr/>
    </dgm:pt>
    <dgm:pt modelId="{A239BE22-4A6A-FD40-8B77-C7EBC6D2AA2A}" type="pres">
      <dgm:prSet presAssocID="{3F8832F5-69EF-4779-88BA-A965DD997962}" presName="background" presStyleLbl="node0" presStyleIdx="1" presStyleCnt="3"/>
      <dgm:spPr>
        <a:solidFill>
          <a:srgbClr val="E5007D"/>
        </a:solidFill>
      </dgm:spPr>
    </dgm:pt>
    <dgm:pt modelId="{2980D67B-CC39-524A-AC9D-33A4C2E78D64}" type="pres">
      <dgm:prSet presAssocID="{3F8832F5-69EF-4779-88BA-A965DD997962}" presName="text" presStyleLbl="fgAcc0" presStyleIdx="1" presStyleCnt="3">
        <dgm:presLayoutVars>
          <dgm:chPref val="3"/>
        </dgm:presLayoutVars>
      </dgm:prSet>
      <dgm:spPr/>
    </dgm:pt>
    <dgm:pt modelId="{A418772D-7BC6-8344-8F16-9739CA14144E}" type="pres">
      <dgm:prSet presAssocID="{3F8832F5-69EF-4779-88BA-A965DD997962}" presName="hierChild2" presStyleCnt="0"/>
      <dgm:spPr/>
    </dgm:pt>
    <dgm:pt modelId="{DD493E75-FF19-5F4D-906E-888FE02F7122}" type="pres">
      <dgm:prSet presAssocID="{18D68726-1F09-4E14-AB51-E7F97F237A60}" presName="hierRoot1" presStyleCnt="0"/>
      <dgm:spPr/>
    </dgm:pt>
    <dgm:pt modelId="{93342FE0-B06B-C644-A49C-58721D29275B}" type="pres">
      <dgm:prSet presAssocID="{18D68726-1F09-4E14-AB51-E7F97F237A60}" presName="composite" presStyleCnt="0"/>
      <dgm:spPr/>
    </dgm:pt>
    <dgm:pt modelId="{C2EF74C3-7F4F-E443-9680-48ADF461387B}" type="pres">
      <dgm:prSet presAssocID="{18D68726-1F09-4E14-AB51-E7F97F237A60}" presName="background" presStyleLbl="node0" presStyleIdx="2" presStyleCnt="3"/>
      <dgm:spPr>
        <a:solidFill>
          <a:srgbClr val="E5007D"/>
        </a:solidFill>
      </dgm:spPr>
    </dgm:pt>
    <dgm:pt modelId="{679B160E-ACF8-C047-9C6A-603A7686F074}" type="pres">
      <dgm:prSet presAssocID="{18D68726-1F09-4E14-AB51-E7F97F237A60}" presName="text" presStyleLbl="fgAcc0" presStyleIdx="2" presStyleCnt="3">
        <dgm:presLayoutVars>
          <dgm:chPref val="3"/>
        </dgm:presLayoutVars>
      </dgm:prSet>
      <dgm:spPr/>
    </dgm:pt>
    <dgm:pt modelId="{C0315523-528F-F540-AB23-F631E12B0F02}" type="pres">
      <dgm:prSet presAssocID="{18D68726-1F09-4E14-AB51-E7F97F237A60}" presName="hierChild2" presStyleCnt="0"/>
      <dgm:spPr/>
    </dgm:pt>
  </dgm:ptLst>
  <dgm:cxnLst>
    <dgm:cxn modelId="{EDF3472B-C94E-6D4B-A364-05F451E18F9B}" type="presOf" srcId="{62A24068-440F-4CA2-83F4-46485EB129D9}" destId="{5ED38EDC-3ACA-9347-932A-1069D7CA95CD}" srcOrd="0" destOrd="0" presId="urn:microsoft.com/office/officeart/2005/8/layout/hierarchy1"/>
    <dgm:cxn modelId="{27E5AC5F-CAF5-451B-ADC3-C8C5EB1E0179}" srcId="{62A24068-440F-4CA2-83F4-46485EB129D9}" destId="{3F8832F5-69EF-4779-88BA-A965DD997962}" srcOrd="1" destOrd="0" parTransId="{892847E2-AB74-46DA-8115-51C456F75F03}" sibTransId="{2DBB0E78-A8A6-4822-A3C7-49994A221314}"/>
    <dgm:cxn modelId="{48729068-05CA-E541-9960-3D32EF8CE406}" type="presOf" srcId="{18D68726-1F09-4E14-AB51-E7F97F237A60}" destId="{679B160E-ACF8-C047-9C6A-603A7686F074}" srcOrd="0" destOrd="0" presId="urn:microsoft.com/office/officeart/2005/8/layout/hierarchy1"/>
    <dgm:cxn modelId="{5E253285-4EB4-4E6D-AABE-F4EA6093DB82}" srcId="{62A24068-440F-4CA2-83F4-46485EB129D9}" destId="{C67B0EF8-CC1A-45AD-A273-E6493D2BB462}" srcOrd="0" destOrd="0" parTransId="{496B09D8-C0CA-4B39-BA3A-F203D566F8D1}" sibTransId="{9AF06D9F-A9D0-4180-9738-600473B1C035}"/>
    <dgm:cxn modelId="{B710618D-FD7F-1547-8CF7-324B3DF98B1E}" type="presOf" srcId="{3F8832F5-69EF-4779-88BA-A965DD997962}" destId="{2980D67B-CC39-524A-AC9D-33A4C2E78D64}" srcOrd="0" destOrd="0" presId="urn:microsoft.com/office/officeart/2005/8/layout/hierarchy1"/>
    <dgm:cxn modelId="{F9E03792-8925-475E-88AB-C81612FDCB8E}" srcId="{62A24068-440F-4CA2-83F4-46485EB129D9}" destId="{18D68726-1F09-4E14-AB51-E7F97F237A60}" srcOrd="2" destOrd="0" parTransId="{938F9970-FC54-4F2A-9A40-A36924A62452}" sibTransId="{B327D570-15BD-408C-8B02-D55C191FFC23}"/>
    <dgm:cxn modelId="{4A304BC0-D454-794C-B70F-C94DD4D20956}" type="presOf" srcId="{C67B0EF8-CC1A-45AD-A273-E6493D2BB462}" destId="{FE262753-66CD-B64B-8243-2C747AA0B7A1}" srcOrd="0" destOrd="0" presId="urn:microsoft.com/office/officeart/2005/8/layout/hierarchy1"/>
    <dgm:cxn modelId="{67C78007-EE74-0B48-B161-55E663409DC2}" type="presParOf" srcId="{5ED38EDC-3ACA-9347-932A-1069D7CA95CD}" destId="{1D0DE523-5F97-F14C-9F70-1D63304DBA99}" srcOrd="0" destOrd="0" presId="urn:microsoft.com/office/officeart/2005/8/layout/hierarchy1"/>
    <dgm:cxn modelId="{B6D2CCD1-34DB-9143-B92F-54DA1C463CA1}" type="presParOf" srcId="{1D0DE523-5F97-F14C-9F70-1D63304DBA99}" destId="{74628C89-01B0-E441-8150-1A872062CE97}" srcOrd="0" destOrd="0" presId="urn:microsoft.com/office/officeart/2005/8/layout/hierarchy1"/>
    <dgm:cxn modelId="{5AD3A84B-AB81-3A44-AA67-FB6C5080F76B}" type="presParOf" srcId="{74628C89-01B0-E441-8150-1A872062CE97}" destId="{460A0693-DD6C-494C-A021-FBFF02F713F7}" srcOrd="0" destOrd="0" presId="urn:microsoft.com/office/officeart/2005/8/layout/hierarchy1"/>
    <dgm:cxn modelId="{3E6C2AFB-BBEA-DC4F-94A3-D3BF99376958}" type="presParOf" srcId="{74628C89-01B0-E441-8150-1A872062CE97}" destId="{FE262753-66CD-B64B-8243-2C747AA0B7A1}" srcOrd="1" destOrd="0" presId="urn:microsoft.com/office/officeart/2005/8/layout/hierarchy1"/>
    <dgm:cxn modelId="{7646B6AD-FD36-3340-8F28-B9D8AD55857E}" type="presParOf" srcId="{1D0DE523-5F97-F14C-9F70-1D63304DBA99}" destId="{F996635F-8496-EC41-BA72-D96751B9DD05}" srcOrd="1" destOrd="0" presId="urn:microsoft.com/office/officeart/2005/8/layout/hierarchy1"/>
    <dgm:cxn modelId="{996C821D-1BB8-184F-AB2C-F512A257B331}" type="presParOf" srcId="{5ED38EDC-3ACA-9347-932A-1069D7CA95CD}" destId="{7EBEAA4C-EC73-4F4A-9707-2968FDC75C0D}" srcOrd="1" destOrd="0" presId="urn:microsoft.com/office/officeart/2005/8/layout/hierarchy1"/>
    <dgm:cxn modelId="{82424CDF-1C00-524D-8BB1-D31678ECD8AE}" type="presParOf" srcId="{7EBEAA4C-EC73-4F4A-9707-2968FDC75C0D}" destId="{51EDD2AE-4763-FA42-A2D0-E002FF4334F7}" srcOrd="0" destOrd="0" presId="urn:microsoft.com/office/officeart/2005/8/layout/hierarchy1"/>
    <dgm:cxn modelId="{BF260843-3216-274C-B0F8-05E841EC17E1}" type="presParOf" srcId="{51EDD2AE-4763-FA42-A2D0-E002FF4334F7}" destId="{A239BE22-4A6A-FD40-8B77-C7EBC6D2AA2A}" srcOrd="0" destOrd="0" presId="urn:microsoft.com/office/officeart/2005/8/layout/hierarchy1"/>
    <dgm:cxn modelId="{92B6311C-6464-C443-92F1-4501F69E6722}" type="presParOf" srcId="{51EDD2AE-4763-FA42-A2D0-E002FF4334F7}" destId="{2980D67B-CC39-524A-AC9D-33A4C2E78D64}" srcOrd="1" destOrd="0" presId="urn:microsoft.com/office/officeart/2005/8/layout/hierarchy1"/>
    <dgm:cxn modelId="{AE7701E6-1218-744E-9F8C-C2EF6718B958}" type="presParOf" srcId="{7EBEAA4C-EC73-4F4A-9707-2968FDC75C0D}" destId="{A418772D-7BC6-8344-8F16-9739CA14144E}" srcOrd="1" destOrd="0" presId="urn:microsoft.com/office/officeart/2005/8/layout/hierarchy1"/>
    <dgm:cxn modelId="{34E77973-9B49-6C4B-93AD-1EB453FE05F0}" type="presParOf" srcId="{5ED38EDC-3ACA-9347-932A-1069D7CA95CD}" destId="{DD493E75-FF19-5F4D-906E-888FE02F7122}" srcOrd="2" destOrd="0" presId="urn:microsoft.com/office/officeart/2005/8/layout/hierarchy1"/>
    <dgm:cxn modelId="{914C2A32-B382-744C-9CD5-B6DB66A845B2}" type="presParOf" srcId="{DD493E75-FF19-5F4D-906E-888FE02F7122}" destId="{93342FE0-B06B-C644-A49C-58721D29275B}" srcOrd="0" destOrd="0" presId="urn:microsoft.com/office/officeart/2005/8/layout/hierarchy1"/>
    <dgm:cxn modelId="{EB0CC952-36F7-0C40-AB46-B68352D1E70E}" type="presParOf" srcId="{93342FE0-B06B-C644-A49C-58721D29275B}" destId="{C2EF74C3-7F4F-E443-9680-48ADF461387B}" srcOrd="0" destOrd="0" presId="urn:microsoft.com/office/officeart/2005/8/layout/hierarchy1"/>
    <dgm:cxn modelId="{425347D7-1F1E-504A-8005-0C0ECA451BC8}" type="presParOf" srcId="{93342FE0-B06B-C644-A49C-58721D29275B}" destId="{679B160E-ACF8-C047-9C6A-603A7686F074}" srcOrd="1" destOrd="0" presId="urn:microsoft.com/office/officeart/2005/8/layout/hierarchy1"/>
    <dgm:cxn modelId="{2E9A31D1-9A68-1946-8444-CF55E83D065A}" type="presParOf" srcId="{DD493E75-FF19-5F4D-906E-888FE02F7122}" destId="{C0315523-528F-F540-AB23-F631E12B0F0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A24068-440F-4CA2-83F4-46485EB129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67B0EF8-CC1A-45AD-A273-E6493D2BB462}">
      <dgm:prSet custT="1"/>
      <dgm:spPr/>
      <dgm:t>
        <a:bodyPr/>
        <a:lstStyle/>
        <a:p>
          <a:pPr>
            <a:spcAft>
              <a:spcPts val="0"/>
            </a:spcAft>
          </a:pPr>
          <a:r>
            <a:rPr lang="fr-FR" sz="1400" b="0">
              <a:solidFill>
                <a:srgbClr val="575757"/>
              </a:solidFill>
              <a:latin typeface="Arial" charset="0"/>
              <a:cs typeface="Arial" charset="0"/>
            </a:rPr>
            <a:t>L'insomnie peut </a:t>
          </a:r>
          <a:r>
            <a:rPr lang="fr-FR" sz="1400" b="1">
              <a:solidFill>
                <a:srgbClr val="575757"/>
              </a:solidFill>
              <a:latin typeface="Arial" charset="0"/>
              <a:cs typeface="Arial" charset="0"/>
            </a:rPr>
            <a:t>réduire </a:t>
          </a:r>
        </a:p>
        <a:p>
          <a:pPr>
            <a:spcAft>
              <a:spcPts val="0"/>
            </a:spcAft>
          </a:pPr>
          <a:r>
            <a:rPr lang="fr-FR" sz="1400" b="1">
              <a:solidFill>
                <a:srgbClr val="575757"/>
              </a:solidFill>
              <a:latin typeface="Arial" charset="0"/>
              <a:cs typeface="Arial" charset="0"/>
            </a:rPr>
            <a:t>la capacité </a:t>
          </a:r>
          <a:r>
            <a:rPr lang="fr-FR" sz="1400" b="0">
              <a:solidFill>
                <a:srgbClr val="575757"/>
              </a:solidFill>
              <a:latin typeface="Arial" charset="0"/>
              <a:cs typeface="Arial" charset="0"/>
            </a:rPr>
            <a:t>à utiliser des </a:t>
          </a:r>
          <a:r>
            <a:rPr lang="fr-FR" sz="1400" b="1">
              <a:solidFill>
                <a:srgbClr val="575757"/>
              </a:solidFill>
              <a:latin typeface="Arial" charset="0"/>
              <a:cs typeface="Arial" charset="0"/>
            </a:rPr>
            <a:t>compétences interpersonnelles </a:t>
          </a:r>
          <a:r>
            <a:rPr lang="fr-FR" sz="1400" b="0">
              <a:solidFill>
                <a:srgbClr val="575757"/>
              </a:solidFill>
              <a:latin typeface="Arial" charset="0"/>
              <a:cs typeface="Arial" charset="0"/>
            </a:rPr>
            <a:t>efficaces et à établir des liens significatifs</a:t>
          </a:r>
          <a:endParaRPr lang="en-US" sz="1400" b="0">
            <a:solidFill>
              <a:srgbClr val="575757"/>
            </a:solidFill>
          </a:endParaRPr>
        </a:p>
      </dgm:t>
    </dgm:pt>
    <dgm:pt modelId="{496B09D8-C0CA-4B39-BA3A-F203D566F8D1}" type="parTrans" cxnId="{5E253285-4EB4-4E6D-AABE-F4EA6093DB82}">
      <dgm:prSet/>
      <dgm:spPr/>
      <dgm:t>
        <a:bodyPr/>
        <a:lstStyle/>
        <a:p>
          <a:endParaRPr lang="en-US" sz="1400" b="0">
            <a:solidFill>
              <a:srgbClr val="575757"/>
            </a:solidFill>
          </a:endParaRPr>
        </a:p>
      </dgm:t>
    </dgm:pt>
    <dgm:pt modelId="{9AF06D9F-A9D0-4180-9738-600473B1C035}" type="sibTrans" cxnId="{5E253285-4EB4-4E6D-AABE-F4EA6093DB82}">
      <dgm:prSet/>
      <dgm:spPr/>
      <dgm:t>
        <a:bodyPr/>
        <a:lstStyle/>
        <a:p>
          <a:endParaRPr lang="en-US" sz="1400" b="0">
            <a:solidFill>
              <a:srgbClr val="575757"/>
            </a:solidFill>
          </a:endParaRPr>
        </a:p>
      </dgm:t>
    </dgm:pt>
    <dgm:pt modelId="{3F8832F5-69EF-4779-88BA-A965DD997962}">
      <dgm:prSet custT="1"/>
      <dgm:spPr/>
      <dgm:t>
        <a:bodyPr/>
        <a:lstStyle/>
        <a:p>
          <a:r>
            <a:rPr lang="fr-FR" sz="1400" b="0">
              <a:solidFill>
                <a:srgbClr val="575757"/>
              </a:solidFill>
              <a:latin typeface="Arial" charset="0"/>
              <a:cs typeface="Arial" charset="0"/>
            </a:rPr>
            <a:t>Les individus souffrant d'insomnie plus sévère </a:t>
          </a:r>
          <a:r>
            <a:rPr lang="fr-FR" sz="1400" b="1">
              <a:solidFill>
                <a:srgbClr val="575757"/>
              </a:solidFill>
              <a:latin typeface="Arial" charset="0"/>
              <a:cs typeface="Arial" charset="0"/>
            </a:rPr>
            <a:t>sont moins demandeurs de soutien émotionnel </a:t>
          </a:r>
          <a:r>
            <a:rPr lang="fr-FR" sz="1400" b="0">
              <a:solidFill>
                <a:srgbClr val="575757"/>
              </a:solidFill>
              <a:latin typeface="Arial" charset="0"/>
              <a:cs typeface="Arial" charset="0"/>
            </a:rPr>
            <a:t>face </a:t>
          </a:r>
          <a:br>
            <a:rPr lang="fr-FR" sz="1400" b="0">
              <a:solidFill>
                <a:srgbClr val="575757"/>
              </a:solidFill>
              <a:latin typeface="Arial" charset="0"/>
              <a:cs typeface="Arial" charset="0"/>
            </a:rPr>
          </a:br>
          <a:r>
            <a:rPr lang="fr-FR" sz="1400" b="0">
              <a:solidFill>
                <a:srgbClr val="575757"/>
              </a:solidFill>
              <a:latin typeface="Arial" charset="0"/>
              <a:cs typeface="Arial" charset="0"/>
            </a:rPr>
            <a:t>à une exclusion sociale</a:t>
          </a:r>
          <a:endParaRPr lang="en-US" sz="1400" b="0">
            <a:solidFill>
              <a:srgbClr val="575757"/>
            </a:solidFill>
          </a:endParaRPr>
        </a:p>
      </dgm:t>
    </dgm:pt>
    <dgm:pt modelId="{892847E2-AB74-46DA-8115-51C456F75F03}" type="parTrans" cxnId="{27E5AC5F-CAF5-451B-ADC3-C8C5EB1E0179}">
      <dgm:prSet/>
      <dgm:spPr/>
      <dgm:t>
        <a:bodyPr/>
        <a:lstStyle/>
        <a:p>
          <a:endParaRPr lang="en-US" sz="1400" b="0">
            <a:solidFill>
              <a:srgbClr val="575757"/>
            </a:solidFill>
          </a:endParaRPr>
        </a:p>
      </dgm:t>
    </dgm:pt>
    <dgm:pt modelId="{2DBB0E78-A8A6-4822-A3C7-49994A221314}" type="sibTrans" cxnId="{27E5AC5F-CAF5-451B-ADC3-C8C5EB1E0179}">
      <dgm:prSet/>
      <dgm:spPr/>
      <dgm:t>
        <a:bodyPr/>
        <a:lstStyle/>
        <a:p>
          <a:endParaRPr lang="en-US" sz="1400" b="0">
            <a:solidFill>
              <a:srgbClr val="575757"/>
            </a:solidFill>
          </a:endParaRPr>
        </a:p>
      </dgm:t>
    </dgm:pt>
    <dgm:pt modelId="{18D68726-1F09-4E14-AB51-E7F97F237A60}">
      <dgm:prSet custT="1"/>
      <dgm:spPr/>
      <dgm:t>
        <a:bodyPr/>
        <a:lstStyle/>
        <a:p>
          <a:pPr>
            <a:spcAft>
              <a:spcPts val="0"/>
            </a:spcAft>
          </a:pPr>
          <a:r>
            <a:rPr lang="fr-FR" sz="1400" b="0">
              <a:solidFill>
                <a:srgbClr val="575757"/>
              </a:solidFill>
              <a:latin typeface="Arial" charset="0"/>
              <a:cs typeface="Arial" charset="0"/>
            </a:rPr>
            <a:t>Les personnes insomniaques peuvent ne </a:t>
          </a:r>
          <a:r>
            <a:rPr lang="fr-FR" sz="1400" b="1">
              <a:solidFill>
                <a:srgbClr val="575757"/>
              </a:solidFill>
              <a:latin typeface="Arial" charset="0"/>
              <a:cs typeface="Arial" charset="0"/>
            </a:rPr>
            <a:t>trouver aucune valeur au soutien social </a:t>
          </a:r>
          <a:r>
            <a:rPr lang="fr-FR" sz="1400" b="0">
              <a:solidFill>
                <a:srgbClr val="575757"/>
              </a:solidFill>
              <a:latin typeface="Arial" charset="0"/>
              <a:cs typeface="Arial" charset="0"/>
            </a:rPr>
            <a:t>et peuvent avoir un </a:t>
          </a:r>
          <a:r>
            <a:rPr lang="fr-FR" sz="1400" b="1">
              <a:solidFill>
                <a:srgbClr val="575757"/>
              </a:solidFill>
              <a:latin typeface="Arial" charset="0"/>
              <a:cs typeface="Arial" charset="0"/>
            </a:rPr>
            <a:t>désir réduit </a:t>
          </a:r>
          <a:r>
            <a:rPr lang="fr-FR" sz="1400" b="0">
              <a:solidFill>
                <a:srgbClr val="575757"/>
              </a:solidFill>
              <a:latin typeface="Arial" charset="0"/>
              <a:cs typeface="Arial" charset="0"/>
            </a:rPr>
            <a:t>de rechercher </a:t>
          </a:r>
        </a:p>
        <a:p>
          <a:pPr>
            <a:spcAft>
              <a:spcPts val="0"/>
            </a:spcAft>
          </a:pPr>
          <a:r>
            <a:rPr lang="fr-FR" sz="1400" b="0">
              <a:solidFill>
                <a:srgbClr val="575757"/>
              </a:solidFill>
              <a:latin typeface="Arial" charset="0"/>
              <a:cs typeface="Arial" charset="0"/>
            </a:rPr>
            <a:t>des liens sociaux</a:t>
          </a:r>
          <a:endParaRPr lang="en-US" sz="1400" b="0">
            <a:solidFill>
              <a:srgbClr val="575757"/>
            </a:solidFill>
          </a:endParaRPr>
        </a:p>
      </dgm:t>
    </dgm:pt>
    <dgm:pt modelId="{938F9970-FC54-4F2A-9A40-A36924A62452}" type="parTrans" cxnId="{F9E03792-8925-475E-88AB-C81612FDCB8E}">
      <dgm:prSet/>
      <dgm:spPr/>
      <dgm:t>
        <a:bodyPr/>
        <a:lstStyle/>
        <a:p>
          <a:endParaRPr lang="en-US" sz="1400" b="0">
            <a:solidFill>
              <a:srgbClr val="575757"/>
            </a:solidFill>
          </a:endParaRPr>
        </a:p>
      </dgm:t>
    </dgm:pt>
    <dgm:pt modelId="{B327D570-15BD-408C-8B02-D55C191FFC23}" type="sibTrans" cxnId="{F9E03792-8925-475E-88AB-C81612FDCB8E}">
      <dgm:prSet/>
      <dgm:spPr/>
      <dgm:t>
        <a:bodyPr/>
        <a:lstStyle/>
        <a:p>
          <a:endParaRPr lang="en-US" sz="1400" b="0">
            <a:solidFill>
              <a:srgbClr val="575757"/>
            </a:solidFill>
          </a:endParaRPr>
        </a:p>
      </dgm:t>
    </dgm:pt>
    <dgm:pt modelId="{5ED38EDC-3ACA-9347-932A-1069D7CA95CD}" type="pres">
      <dgm:prSet presAssocID="{62A24068-440F-4CA2-83F4-46485EB129D9}" presName="hierChild1" presStyleCnt="0">
        <dgm:presLayoutVars>
          <dgm:chPref val="1"/>
          <dgm:dir/>
          <dgm:animOne val="branch"/>
          <dgm:animLvl val="lvl"/>
          <dgm:resizeHandles/>
        </dgm:presLayoutVars>
      </dgm:prSet>
      <dgm:spPr/>
    </dgm:pt>
    <dgm:pt modelId="{1D0DE523-5F97-F14C-9F70-1D63304DBA99}" type="pres">
      <dgm:prSet presAssocID="{C67B0EF8-CC1A-45AD-A273-E6493D2BB462}" presName="hierRoot1" presStyleCnt="0"/>
      <dgm:spPr/>
    </dgm:pt>
    <dgm:pt modelId="{74628C89-01B0-E441-8150-1A872062CE97}" type="pres">
      <dgm:prSet presAssocID="{C67B0EF8-CC1A-45AD-A273-E6493D2BB462}" presName="composite" presStyleCnt="0"/>
      <dgm:spPr/>
    </dgm:pt>
    <dgm:pt modelId="{460A0693-DD6C-494C-A021-FBFF02F713F7}" type="pres">
      <dgm:prSet presAssocID="{C67B0EF8-CC1A-45AD-A273-E6493D2BB462}" presName="background" presStyleLbl="node0" presStyleIdx="0" presStyleCnt="3"/>
      <dgm:spPr>
        <a:solidFill>
          <a:srgbClr val="E5007D"/>
        </a:solidFill>
      </dgm:spPr>
    </dgm:pt>
    <dgm:pt modelId="{FE262753-66CD-B64B-8243-2C747AA0B7A1}" type="pres">
      <dgm:prSet presAssocID="{C67B0EF8-CC1A-45AD-A273-E6493D2BB462}" presName="text" presStyleLbl="fgAcc0" presStyleIdx="0" presStyleCnt="3">
        <dgm:presLayoutVars>
          <dgm:chPref val="3"/>
        </dgm:presLayoutVars>
      </dgm:prSet>
      <dgm:spPr/>
    </dgm:pt>
    <dgm:pt modelId="{F996635F-8496-EC41-BA72-D96751B9DD05}" type="pres">
      <dgm:prSet presAssocID="{C67B0EF8-CC1A-45AD-A273-E6493D2BB462}" presName="hierChild2" presStyleCnt="0"/>
      <dgm:spPr/>
    </dgm:pt>
    <dgm:pt modelId="{7EBEAA4C-EC73-4F4A-9707-2968FDC75C0D}" type="pres">
      <dgm:prSet presAssocID="{3F8832F5-69EF-4779-88BA-A965DD997962}" presName="hierRoot1" presStyleCnt="0"/>
      <dgm:spPr/>
    </dgm:pt>
    <dgm:pt modelId="{51EDD2AE-4763-FA42-A2D0-E002FF4334F7}" type="pres">
      <dgm:prSet presAssocID="{3F8832F5-69EF-4779-88BA-A965DD997962}" presName="composite" presStyleCnt="0"/>
      <dgm:spPr/>
    </dgm:pt>
    <dgm:pt modelId="{A239BE22-4A6A-FD40-8B77-C7EBC6D2AA2A}" type="pres">
      <dgm:prSet presAssocID="{3F8832F5-69EF-4779-88BA-A965DD997962}" presName="background" presStyleLbl="node0" presStyleIdx="1" presStyleCnt="3"/>
      <dgm:spPr>
        <a:solidFill>
          <a:srgbClr val="E5007D"/>
        </a:solidFill>
      </dgm:spPr>
    </dgm:pt>
    <dgm:pt modelId="{2980D67B-CC39-524A-AC9D-33A4C2E78D64}" type="pres">
      <dgm:prSet presAssocID="{3F8832F5-69EF-4779-88BA-A965DD997962}" presName="text" presStyleLbl="fgAcc0" presStyleIdx="1" presStyleCnt="3">
        <dgm:presLayoutVars>
          <dgm:chPref val="3"/>
        </dgm:presLayoutVars>
      </dgm:prSet>
      <dgm:spPr/>
    </dgm:pt>
    <dgm:pt modelId="{A418772D-7BC6-8344-8F16-9739CA14144E}" type="pres">
      <dgm:prSet presAssocID="{3F8832F5-69EF-4779-88BA-A965DD997962}" presName="hierChild2" presStyleCnt="0"/>
      <dgm:spPr/>
    </dgm:pt>
    <dgm:pt modelId="{DD493E75-FF19-5F4D-906E-888FE02F7122}" type="pres">
      <dgm:prSet presAssocID="{18D68726-1F09-4E14-AB51-E7F97F237A60}" presName="hierRoot1" presStyleCnt="0"/>
      <dgm:spPr/>
    </dgm:pt>
    <dgm:pt modelId="{93342FE0-B06B-C644-A49C-58721D29275B}" type="pres">
      <dgm:prSet presAssocID="{18D68726-1F09-4E14-AB51-E7F97F237A60}" presName="composite" presStyleCnt="0"/>
      <dgm:spPr/>
    </dgm:pt>
    <dgm:pt modelId="{C2EF74C3-7F4F-E443-9680-48ADF461387B}" type="pres">
      <dgm:prSet presAssocID="{18D68726-1F09-4E14-AB51-E7F97F237A60}" presName="background" presStyleLbl="node0" presStyleIdx="2" presStyleCnt="3"/>
      <dgm:spPr>
        <a:solidFill>
          <a:srgbClr val="E5007D"/>
        </a:solidFill>
      </dgm:spPr>
    </dgm:pt>
    <dgm:pt modelId="{679B160E-ACF8-C047-9C6A-603A7686F074}" type="pres">
      <dgm:prSet presAssocID="{18D68726-1F09-4E14-AB51-E7F97F237A60}" presName="text" presStyleLbl="fgAcc0" presStyleIdx="2" presStyleCnt="3">
        <dgm:presLayoutVars>
          <dgm:chPref val="3"/>
        </dgm:presLayoutVars>
      </dgm:prSet>
      <dgm:spPr/>
    </dgm:pt>
    <dgm:pt modelId="{C0315523-528F-F540-AB23-F631E12B0F02}" type="pres">
      <dgm:prSet presAssocID="{18D68726-1F09-4E14-AB51-E7F97F237A60}" presName="hierChild2" presStyleCnt="0"/>
      <dgm:spPr/>
    </dgm:pt>
  </dgm:ptLst>
  <dgm:cxnLst>
    <dgm:cxn modelId="{27E5AC5F-CAF5-451B-ADC3-C8C5EB1E0179}" srcId="{62A24068-440F-4CA2-83F4-46485EB129D9}" destId="{3F8832F5-69EF-4779-88BA-A965DD997962}" srcOrd="1" destOrd="0" parTransId="{892847E2-AB74-46DA-8115-51C456F75F03}" sibTransId="{2DBB0E78-A8A6-4822-A3C7-49994A221314}"/>
    <dgm:cxn modelId="{8A8C3349-98C7-CF48-A793-7ABE4EC450E2}" type="presOf" srcId="{62A24068-440F-4CA2-83F4-46485EB129D9}" destId="{5ED38EDC-3ACA-9347-932A-1069D7CA95CD}" srcOrd="0" destOrd="0" presId="urn:microsoft.com/office/officeart/2005/8/layout/hierarchy1"/>
    <dgm:cxn modelId="{5E253285-4EB4-4E6D-AABE-F4EA6093DB82}" srcId="{62A24068-440F-4CA2-83F4-46485EB129D9}" destId="{C67B0EF8-CC1A-45AD-A273-E6493D2BB462}" srcOrd="0" destOrd="0" parTransId="{496B09D8-C0CA-4B39-BA3A-F203D566F8D1}" sibTransId="{9AF06D9F-A9D0-4180-9738-600473B1C035}"/>
    <dgm:cxn modelId="{F9E03792-8925-475E-88AB-C81612FDCB8E}" srcId="{62A24068-440F-4CA2-83F4-46485EB129D9}" destId="{18D68726-1F09-4E14-AB51-E7F97F237A60}" srcOrd="2" destOrd="0" parTransId="{938F9970-FC54-4F2A-9A40-A36924A62452}" sibTransId="{B327D570-15BD-408C-8B02-D55C191FFC23}"/>
    <dgm:cxn modelId="{F32D8CC5-3CD2-504C-A426-C7E0D405E44B}" type="presOf" srcId="{18D68726-1F09-4E14-AB51-E7F97F237A60}" destId="{679B160E-ACF8-C047-9C6A-603A7686F074}" srcOrd="0" destOrd="0" presId="urn:microsoft.com/office/officeart/2005/8/layout/hierarchy1"/>
    <dgm:cxn modelId="{9092FEC6-155B-C248-B6B9-2FCDD793CFEC}" type="presOf" srcId="{C67B0EF8-CC1A-45AD-A273-E6493D2BB462}" destId="{FE262753-66CD-B64B-8243-2C747AA0B7A1}" srcOrd="0" destOrd="0" presId="urn:microsoft.com/office/officeart/2005/8/layout/hierarchy1"/>
    <dgm:cxn modelId="{050673C8-7436-1D41-BA6C-3173CC0E0A69}" type="presOf" srcId="{3F8832F5-69EF-4779-88BA-A965DD997962}" destId="{2980D67B-CC39-524A-AC9D-33A4C2E78D64}" srcOrd="0" destOrd="0" presId="urn:microsoft.com/office/officeart/2005/8/layout/hierarchy1"/>
    <dgm:cxn modelId="{173BFDA5-684A-F747-A671-9741A6003C89}" type="presParOf" srcId="{5ED38EDC-3ACA-9347-932A-1069D7CA95CD}" destId="{1D0DE523-5F97-F14C-9F70-1D63304DBA99}" srcOrd="0" destOrd="0" presId="urn:microsoft.com/office/officeart/2005/8/layout/hierarchy1"/>
    <dgm:cxn modelId="{81432CB5-7C10-214A-9651-5A9149744D3C}" type="presParOf" srcId="{1D0DE523-5F97-F14C-9F70-1D63304DBA99}" destId="{74628C89-01B0-E441-8150-1A872062CE97}" srcOrd="0" destOrd="0" presId="urn:microsoft.com/office/officeart/2005/8/layout/hierarchy1"/>
    <dgm:cxn modelId="{932C2FC3-A588-A447-8946-BA475D841021}" type="presParOf" srcId="{74628C89-01B0-E441-8150-1A872062CE97}" destId="{460A0693-DD6C-494C-A021-FBFF02F713F7}" srcOrd="0" destOrd="0" presId="urn:microsoft.com/office/officeart/2005/8/layout/hierarchy1"/>
    <dgm:cxn modelId="{E742314F-92C9-EB4F-AD40-91EB3FE5A22F}" type="presParOf" srcId="{74628C89-01B0-E441-8150-1A872062CE97}" destId="{FE262753-66CD-B64B-8243-2C747AA0B7A1}" srcOrd="1" destOrd="0" presId="urn:microsoft.com/office/officeart/2005/8/layout/hierarchy1"/>
    <dgm:cxn modelId="{EA043A57-259C-7A48-B9B9-01FE5DE6AB7C}" type="presParOf" srcId="{1D0DE523-5F97-F14C-9F70-1D63304DBA99}" destId="{F996635F-8496-EC41-BA72-D96751B9DD05}" srcOrd="1" destOrd="0" presId="urn:microsoft.com/office/officeart/2005/8/layout/hierarchy1"/>
    <dgm:cxn modelId="{F41042C0-9EA3-144B-B157-773EDB80FA90}" type="presParOf" srcId="{5ED38EDC-3ACA-9347-932A-1069D7CA95CD}" destId="{7EBEAA4C-EC73-4F4A-9707-2968FDC75C0D}" srcOrd="1" destOrd="0" presId="urn:microsoft.com/office/officeart/2005/8/layout/hierarchy1"/>
    <dgm:cxn modelId="{5BE7AFF0-0AA5-6E47-8B93-E770D84A02DA}" type="presParOf" srcId="{7EBEAA4C-EC73-4F4A-9707-2968FDC75C0D}" destId="{51EDD2AE-4763-FA42-A2D0-E002FF4334F7}" srcOrd="0" destOrd="0" presId="urn:microsoft.com/office/officeart/2005/8/layout/hierarchy1"/>
    <dgm:cxn modelId="{94635FE4-5C5A-4E43-9283-26A36E0F37CA}" type="presParOf" srcId="{51EDD2AE-4763-FA42-A2D0-E002FF4334F7}" destId="{A239BE22-4A6A-FD40-8B77-C7EBC6D2AA2A}" srcOrd="0" destOrd="0" presId="urn:microsoft.com/office/officeart/2005/8/layout/hierarchy1"/>
    <dgm:cxn modelId="{B57B308B-5D91-F148-8596-43D19B492C7C}" type="presParOf" srcId="{51EDD2AE-4763-FA42-A2D0-E002FF4334F7}" destId="{2980D67B-CC39-524A-AC9D-33A4C2E78D64}" srcOrd="1" destOrd="0" presId="urn:microsoft.com/office/officeart/2005/8/layout/hierarchy1"/>
    <dgm:cxn modelId="{589BC2E1-696B-7042-A91C-A1D7465E6041}" type="presParOf" srcId="{7EBEAA4C-EC73-4F4A-9707-2968FDC75C0D}" destId="{A418772D-7BC6-8344-8F16-9739CA14144E}" srcOrd="1" destOrd="0" presId="urn:microsoft.com/office/officeart/2005/8/layout/hierarchy1"/>
    <dgm:cxn modelId="{DD47046C-56F4-DC4F-AB21-27947FC26EA1}" type="presParOf" srcId="{5ED38EDC-3ACA-9347-932A-1069D7CA95CD}" destId="{DD493E75-FF19-5F4D-906E-888FE02F7122}" srcOrd="2" destOrd="0" presId="urn:microsoft.com/office/officeart/2005/8/layout/hierarchy1"/>
    <dgm:cxn modelId="{4069D84E-018D-1843-BF3C-BA5D1B554638}" type="presParOf" srcId="{DD493E75-FF19-5F4D-906E-888FE02F7122}" destId="{93342FE0-B06B-C644-A49C-58721D29275B}" srcOrd="0" destOrd="0" presId="urn:microsoft.com/office/officeart/2005/8/layout/hierarchy1"/>
    <dgm:cxn modelId="{31380E61-CDDF-444E-918D-233BC478BC42}" type="presParOf" srcId="{93342FE0-B06B-C644-A49C-58721D29275B}" destId="{C2EF74C3-7F4F-E443-9680-48ADF461387B}" srcOrd="0" destOrd="0" presId="urn:microsoft.com/office/officeart/2005/8/layout/hierarchy1"/>
    <dgm:cxn modelId="{AD91D358-DAA2-3A49-AEB6-07CD733D2CD9}" type="presParOf" srcId="{93342FE0-B06B-C644-A49C-58721D29275B}" destId="{679B160E-ACF8-C047-9C6A-603A7686F074}" srcOrd="1" destOrd="0" presId="urn:microsoft.com/office/officeart/2005/8/layout/hierarchy1"/>
    <dgm:cxn modelId="{3963BF87-E38D-2A40-B43D-39A0E003EEA8}" type="presParOf" srcId="{DD493E75-FF19-5F4D-906E-888FE02F7122}" destId="{C0315523-528F-F540-AB23-F631E12B0F0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737D6A8-9272-480E-A507-566F9F7AD9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26C4E45-ABB6-4CA2-830C-CCB399FCB9A4}">
      <dgm:prSet custT="1"/>
      <dgm:spPr/>
      <dgm:t>
        <a:bodyPr/>
        <a:lstStyle/>
        <a:p>
          <a:pPr>
            <a:lnSpc>
              <a:spcPct val="100000"/>
            </a:lnSpc>
            <a:spcAft>
              <a:spcPts val="0"/>
            </a:spcAft>
          </a:pPr>
          <a:r>
            <a:rPr lang="fr-FR" sz="1400" b="1">
              <a:solidFill>
                <a:srgbClr val="575757"/>
              </a:solidFill>
              <a:latin typeface="Arial" panose="020B0604020202020204" pitchFamily="34" charset="0"/>
              <a:cs typeface="Arial" panose="020B0604020202020204" pitchFamily="34" charset="0"/>
            </a:rPr>
            <a:t>Augmentation </a:t>
          </a:r>
        </a:p>
        <a:p>
          <a:pPr>
            <a:lnSpc>
              <a:spcPct val="100000"/>
            </a:lnSpc>
            <a:spcAft>
              <a:spcPts val="0"/>
            </a:spcAft>
          </a:pPr>
          <a:r>
            <a:rPr lang="fr-FR" sz="1400" b="1">
              <a:solidFill>
                <a:srgbClr val="575757"/>
              </a:solidFill>
              <a:latin typeface="Arial" panose="020B0604020202020204" pitchFamily="34" charset="0"/>
              <a:cs typeface="Arial" panose="020B0604020202020204" pitchFamily="34" charset="0"/>
            </a:rPr>
            <a:t>de l’absentéisme </a:t>
          </a:r>
          <a:r>
            <a:rPr lang="fr-FR" sz="1400" b="0">
              <a:solidFill>
                <a:srgbClr val="575757"/>
              </a:solidFill>
              <a:latin typeface="Arial" panose="020B0604020202020204" pitchFamily="34" charset="0"/>
              <a:cs typeface="Arial" panose="020B0604020202020204" pitchFamily="34" charset="0"/>
            </a:rPr>
            <a:t>chez </a:t>
          </a:r>
        </a:p>
        <a:p>
          <a:pPr>
            <a:lnSpc>
              <a:spcPct val="100000"/>
            </a:lnSpc>
            <a:spcAft>
              <a:spcPts val="0"/>
            </a:spcAft>
          </a:pPr>
          <a:r>
            <a:rPr lang="fr-FR" sz="1400" b="0">
              <a:solidFill>
                <a:srgbClr val="575757"/>
              </a:solidFill>
              <a:latin typeface="Arial" panose="020B0604020202020204" pitchFamily="34" charset="0"/>
              <a:cs typeface="Arial" panose="020B0604020202020204" pitchFamily="34" charset="0"/>
            </a:rPr>
            <a:t>les insomniaques </a:t>
          </a:r>
          <a:r>
            <a:rPr lang="fr-FR" sz="1400" b="0" i="0">
              <a:solidFill>
                <a:srgbClr val="575757"/>
              </a:solidFill>
              <a:latin typeface="Arial" panose="020B0604020202020204" pitchFamily="34" charset="0"/>
              <a:cs typeface="Arial" panose="020B0604020202020204" pitchFamily="34" charset="0"/>
            </a:rPr>
            <a:t>par rapport aux</a:t>
          </a:r>
          <a:r>
            <a:rPr lang="fr-FR" sz="1400" b="0">
              <a:solidFill>
                <a:srgbClr val="575757"/>
              </a:solidFill>
              <a:latin typeface="Arial" panose="020B0604020202020204" pitchFamily="34" charset="0"/>
              <a:cs typeface="Arial" panose="020B0604020202020204" pitchFamily="34" charset="0"/>
            </a:rPr>
            <a:t> bons dormeurs</a:t>
          </a:r>
          <a:endParaRPr lang="en-US" sz="1400" b="0">
            <a:solidFill>
              <a:srgbClr val="575757"/>
            </a:solidFill>
            <a:latin typeface="Arial" panose="020B0604020202020204" pitchFamily="34" charset="0"/>
            <a:cs typeface="Arial" panose="020B0604020202020204" pitchFamily="34" charset="0"/>
          </a:endParaRPr>
        </a:p>
      </dgm:t>
    </dgm:pt>
    <dgm:pt modelId="{6713C7A9-0FCB-4E8B-906C-47341B7FC5EF}" type="parTrans" cxnId="{F4351CF5-6468-4B83-BB0F-5EB663D889C1}">
      <dgm:prSet/>
      <dgm:spPr/>
      <dgm:t>
        <a:bodyPr/>
        <a:lstStyle/>
        <a:p>
          <a:endParaRPr lang="en-US" sz="1400" b="0">
            <a:solidFill>
              <a:srgbClr val="575757"/>
            </a:solidFill>
            <a:latin typeface="Arial" panose="020B0604020202020204" pitchFamily="34" charset="0"/>
            <a:cs typeface="Arial" panose="020B0604020202020204" pitchFamily="34" charset="0"/>
          </a:endParaRPr>
        </a:p>
      </dgm:t>
    </dgm:pt>
    <dgm:pt modelId="{74BD5651-35D7-4EA5-A229-EDE730F2466C}" type="sibTrans" cxnId="{F4351CF5-6468-4B83-BB0F-5EB663D889C1}">
      <dgm:prSet/>
      <dgm:spPr/>
      <dgm:t>
        <a:bodyPr/>
        <a:lstStyle/>
        <a:p>
          <a:pPr>
            <a:lnSpc>
              <a:spcPct val="100000"/>
            </a:lnSpc>
          </a:pPr>
          <a:endParaRPr lang="en-US" sz="1400" b="0">
            <a:solidFill>
              <a:srgbClr val="575757"/>
            </a:solidFill>
            <a:latin typeface="Arial" panose="020B0604020202020204" pitchFamily="34" charset="0"/>
            <a:cs typeface="Arial" panose="020B0604020202020204" pitchFamily="34" charset="0"/>
          </a:endParaRPr>
        </a:p>
      </dgm:t>
    </dgm:pt>
    <dgm:pt modelId="{610F2E33-E31E-4392-BE58-1DEC738B4BBB}">
      <dgm:prSet custT="1"/>
      <dgm:spPr/>
      <dgm:t>
        <a:bodyPr/>
        <a:lstStyle/>
        <a:p>
          <a:pPr>
            <a:lnSpc>
              <a:spcPct val="100000"/>
            </a:lnSpc>
            <a:spcAft>
              <a:spcPts val="0"/>
            </a:spcAft>
          </a:pPr>
          <a:r>
            <a:rPr lang="fr-FR" sz="1400" b="1">
              <a:solidFill>
                <a:srgbClr val="575757"/>
              </a:solidFill>
              <a:latin typeface="Arial" panose="020B0604020202020204" pitchFamily="34" charset="0"/>
              <a:cs typeface="Arial" panose="020B0604020202020204" pitchFamily="34" charset="0"/>
            </a:rPr>
            <a:t>Moindre satisfaction </a:t>
          </a:r>
        </a:p>
        <a:p>
          <a:pPr>
            <a:lnSpc>
              <a:spcPct val="100000"/>
            </a:lnSpc>
            <a:spcAft>
              <a:spcPts val="0"/>
            </a:spcAft>
          </a:pPr>
          <a:r>
            <a:rPr lang="fr-FR" sz="1400" b="1">
              <a:solidFill>
                <a:srgbClr val="575757"/>
              </a:solidFill>
              <a:latin typeface="Arial" panose="020B0604020202020204" pitchFamily="34" charset="0"/>
              <a:cs typeface="Arial" panose="020B0604020202020204" pitchFamily="34" charset="0"/>
            </a:rPr>
            <a:t>au travail </a:t>
          </a:r>
          <a:r>
            <a:rPr lang="fr-FR" sz="1400" b="0">
              <a:solidFill>
                <a:srgbClr val="575757"/>
              </a:solidFill>
              <a:latin typeface="Arial" panose="020B0604020202020204" pitchFamily="34" charset="0"/>
              <a:cs typeface="Arial" panose="020B0604020202020204" pitchFamily="34" charset="0"/>
            </a:rPr>
            <a:t>par rapport </a:t>
          </a:r>
        </a:p>
        <a:p>
          <a:pPr>
            <a:lnSpc>
              <a:spcPct val="100000"/>
            </a:lnSpc>
            <a:spcAft>
              <a:spcPts val="0"/>
            </a:spcAft>
          </a:pPr>
          <a:r>
            <a:rPr lang="fr-FR" sz="1400" b="0">
              <a:solidFill>
                <a:srgbClr val="575757"/>
              </a:solidFill>
              <a:latin typeface="Arial" panose="020B0604020202020204" pitchFamily="34" charset="0"/>
              <a:cs typeface="Arial" panose="020B0604020202020204" pitchFamily="34" charset="0"/>
            </a:rPr>
            <a:t>aux bons dormeurs </a:t>
          </a:r>
          <a:endParaRPr lang="en-US" sz="1400" b="0">
            <a:solidFill>
              <a:srgbClr val="575757"/>
            </a:solidFill>
            <a:latin typeface="Arial" panose="020B0604020202020204" pitchFamily="34" charset="0"/>
            <a:cs typeface="Arial" panose="020B0604020202020204" pitchFamily="34" charset="0"/>
          </a:endParaRPr>
        </a:p>
      </dgm:t>
    </dgm:pt>
    <dgm:pt modelId="{83C6B81B-65F1-4BEB-BD61-5E71A0D8812B}" type="parTrans" cxnId="{37BA2AD5-7DCD-4C0B-96AC-D0BDB6633C97}">
      <dgm:prSet/>
      <dgm:spPr/>
      <dgm:t>
        <a:bodyPr/>
        <a:lstStyle/>
        <a:p>
          <a:endParaRPr lang="en-US" sz="1400" b="0">
            <a:solidFill>
              <a:srgbClr val="575757"/>
            </a:solidFill>
            <a:latin typeface="Arial" panose="020B0604020202020204" pitchFamily="34" charset="0"/>
            <a:cs typeface="Arial" panose="020B0604020202020204" pitchFamily="34" charset="0"/>
          </a:endParaRPr>
        </a:p>
      </dgm:t>
    </dgm:pt>
    <dgm:pt modelId="{65835933-09A4-42EC-818D-48AB481B6E43}" type="sibTrans" cxnId="{37BA2AD5-7DCD-4C0B-96AC-D0BDB6633C97}">
      <dgm:prSet/>
      <dgm:spPr/>
      <dgm:t>
        <a:bodyPr/>
        <a:lstStyle/>
        <a:p>
          <a:pPr>
            <a:lnSpc>
              <a:spcPct val="100000"/>
            </a:lnSpc>
          </a:pPr>
          <a:endParaRPr lang="en-US" sz="1400" b="0">
            <a:solidFill>
              <a:srgbClr val="575757"/>
            </a:solidFill>
            <a:latin typeface="Arial" panose="020B0604020202020204" pitchFamily="34" charset="0"/>
            <a:cs typeface="Arial" panose="020B0604020202020204" pitchFamily="34" charset="0"/>
          </a:endParaRPr>
        </a:p>
      </dgm:t>
    </dgm:pt>
    <dgm:pt modelId="{FB50C6E8-85BA-4F53-95A9-651971E4A3E7}">
      <dgm:prSet custT="1"/>
      <dgm:spPr/>
      <dgm:t>
        <a:bodyPr/>
        <a:lstStyle/>
        <a:p>
          <a:pPr>
            <a:lnSpc>
              <a:spcPct val="100000"/>
            </a:lnSpc>
            <a:spcAft>
              <a:spcPts val="0"/>
            </a:spcAft>
          </a:pPr>
          <a:r>
            <a:rPr lang="fr-FR" sz="1400" b="0">
              <a:solidFill>
                <a:srgbClr val="575757"/>
              </a:solidFill>
              <a:latin typeface="Arial" panose="020B0604020202020204" pitchFamily="34" charset="0"/>
              <a:cs typeface="Arial" panose="020B0604020202020204" pitchFamily="34" charset="0"/>
            </a:rPr>
            <a:t>Les insomniaques </a:t>
          </a:r>
        </a:p>
        <a:p>
          <a:pPr>
            <a:lnSpc>
              <a:spcPct val="100000"/>
            </a:lnSpc>
            <a:spcAft>
              <a:spcPts val="0"/>
            </a:spcAft>
          </a:pPr>
          <a:r>
            <a:rPr lang="fr-FR" sz="1400" b="0">
              <a:solidFill>
                <a:srgbClr val="575757"/>
              </a:solidFill>
              <a:latin typeface="Arial" panose="020B0604020202020204" pitchFamily="34" charset="0"/>
              <a:cs typeface="Arial" panose="020B0604020202020204" pitchFamily="34" charset="0"/>
            </a:rPr>
            <a:t>se plaignaient du </a:t>
          </a:r>
          <a:r>
            <a:rPr lang="fr-FR" sz="1400" b="1">
              <a:solidFill>
                <a:srgbClr val="575757"/>
              </a:solidFill>
              <a:latin typeface="Arial" panose="020B0604020202020204" pitchFamily="34" charset="0"/>
              <a:cs typeface="Arial" panose="020B0604020202020204" pitchFamily="34" charset="0"/>
            </a:rPr>
            <a:t>manque </a:t>
          </a:r>
        </a:p>
        <a:p>
          <a:pPr>
            <a:lnSpc>
              <a:spcPct val="100000"/>
            </a:lnSpc>
            <a:spcAft>
              <a:spcPts val="0"/>
            </a:spcAft>
          </a:pPr>
          <a:r>
            <a:rPr lang="fr-FR" sz="1400" b="1">
              <a:solidFill>
                <a:srgbClr val="575757"/>
              </a:solidFill>
              <a:latin typeface="Arial" panose="020B0604020202020204" pitchFamily="34" charset="0"/>
              <a:cs typeface="Arial" panose="020B0604020202020204" pitchFamily="34" charset="0"/>
            </a:rPr>
            <a:t>de considération </a:t>
          </a:r>
        </a:p>
        <a:p>
          <a:pPr>
            <a:lnSpc>
              <a:spcPct val="100000"/>
            </a:lnSpc>
            <a:spcAft>
              <a:spcPts val="0"/>
            </a:spcAft>
          </a:pPr>
          <a:r>
            <a:rPr lang="fr-FR" sz="1400" b="1">
              <a:solidFill>
                <a:srgbClr val="575757"/>
              </a:solidFill>
              <a:latin typeface="Arial" panose="020B0604020202020204" pitchFamily="34" charset="0"/>
              <a:cs typeface="Arial" panose="020B0604020202020204" pitchFamily="34" charset="0"/>
            </a:rPr>
            <a:t>au travai</a:t>
          </a:r>
          <a:r>
            <a:rPr lang="fr-FR" sz="1400" b="0">
              <a:solidFill>
                <a:srgbClr val="575757"/>
              </a:solidFill>
              <a:latin typeface="Arial" panose="020B0604020202020204" pitchFamily="34" charset="0"/>
              <a:cs typeface="Arial" panose="020B0604020202020204" pitchFamily="34" charset="0"/>
            </a:rPr>
            <a:t>l et du </a:t>
          </a:r>
          <a:r>
            <a:rPr lang="fr-FR" sz="1400" b="1">
              <a:solidFill>
                <a:srgbClr val="575757"/>
              </a:solidFill>
              <a:latin typeface="Arial" panose="020B0604020202020204" pitchFamily="34" charset="0"/>
              <a:cs typeface="Arial" panose="020B0604020202020204" pitchFamily="34" charset="0"/>
            </a:rPr>
            <a:t>manque d’avancement </a:t>
          </a:r>
          <a:br>
            <a:rPr lang="fr-FR" sz="1400" b="1">
              <a:solidFill>
                <a:srgbClr val="575757"/>
              </a:solidFill>
              <a:latin typeface="Arial" panose="020B0604020202020204" pitchFamily="34" charset="0"/>
              <a:cs typeface="Arial" panose="020B0604020202020204" pitchFamily="34" charset="0"/>
            </a:rPr>
          </a:br>
          <a:r>
            <a:rPr lang="fr-FR" sz="1400" b="1">
              <a:solidFill>
                <a:srgbClr val="575757"/>
              </a:solidFill>
              <a:latin typeface="Arial" panose="020B0604020202020204" pitchFamily="34" charset="0"/>
              <a:cs typeface="Arial" panose="020B0604020202020204" pitchFamily="34" charset="0"/>
            </a:rPr>
            <a:t>dans leur carrière</a:t>
          </a:r>
          <a:endParaRPr lang="en-US" sz="1400" b="0">
            <a:solidFill>
              <a:srgbClr val="575757"/>
            </a:solidFill>
            <a:latin typeface="Arial" panose="020B0604020202020204" pitchFamily="34" charset="0"/>
            <a:cs typeface="Arial" panose="020B0604020202020204" pitchFamily="34" charset="0"/>
          </a:endParaRPr>
        </a:p>
      </dgm:t>
    </dgm:pt>
    <dgm:pt modelId="{86BFE9A0-646F-4F8F-92AF-7769F59007C8}" type="parTrans" cxnId="{9B04639A-C14D-4CF3-94AC-6342251AEB6A}">
      <dgm:prSet/>
      <dgm:spPr/>
      <dgm:t>
        <a:bodyPr/>
        <a:lstStyle/>
        <a:p>
          <a:endParaRPr lang="en-US" sz="1400" b="0">
            <a:solidFill>
              <a:srgbClr val="575757"/>
            </a:solidFill>
            <a:latin typeface="Arial" panose="020B0604020202020204" pitchFamily="34" charset="0"/>
            <a:cs typeface="Arial" panose="020B0604020202020204" pitchFamily="34" charset="0"/>
          </a:endParaRPr>
        </a:p>
      </dgm:t>
    </dgm:pt>
    <dgm:pt modelId="{71EA7BE2-FD5A-43F3-AEF6-90A88456C220}" type="sibTrans" cxnId="{9B04639A-C14D-4CF3-94AC-6342251AEB6A}">
      <dgm:prSet/>
      <dgm:spPr/>
      <dgm:t>
        <a:bodyPr/>
        <a:lstStyle/>
        <a:p>
          <a:pPr>
            <a:lnSpc>
              <a:spcPct val="100000"/>
            </a:lnSpc>
          </a:pPr>
          <a:endParaRPr lang="en-US" sz="1400" b="0">
            <a:solidFill>
              <a:srgbClr val="575757"/>
            </a:solidFill>
            <a:latin typeface="Arial" panose="020B0604020202020204" pitchFamily="34" charset="0"/>
            <a:cs typeface="Arial" panose="020B0604020202020204" pitchFamily="34" charset="0"/>
          </a:endParaRPr>
        </a:p>
      </dgm:t>
    </dgm:pt>
    <dgm:pt modelId="{C7B81AFE-2520-4427-A8F1-ECCBFFF3D7CD}">
      <dgm:prSet custT="1"/>
      <dgm:spPr/>
      <dgm:t>
        <a:bodyPr/>
        <a:lstStyle/>
        <a:p>
          <a:pPr>
            <a:lnSpc>
              <a:spcPct val="100000"/>
            </a:lnSpc>
          </a:pPr>
          <a:r>
            <a:rPr lang="fr-FR" sz="1400" b="1">
              <a:solidFill>
                <a:srgbClr val="575757"/>
              </a:solidFill>
              <a:latin typeface="Arial" panose="020B0604020202020204" pitchFamily="34" charset="0"/>
              <a:cs typeface="Arial" panose="020B0604020202020204" pitchFamily="34" charset="0"/>
            </a:rPr>
            <a:t>Diminution de la productivité au travail </a:t>
          </a:r>
          <a:r>
            <a:rPr lang="fr-FR" sz="1400" b="0">
              <a:solidFill>
                <a:srgbClr val="575757"/>
              </a:solidFill>
              <a:latin typeface="Arial" panose="020B0604020202020204" pitchFamily="34" charset="0"/>
              <a:cs typeface="Arial" panose="020B0604020202020204" pitchFamily="34" charset="0"/>
            </a:rPr>
            <a:t>chez les insomniaques</a:t>
          </a:r>
          <a:endParaRPr lang="en-US" sz="1400" b="0">
            <a:solidFill>
              <a:srgbClr val="575757"/>
            </a:solidFill>
            <a:latin typeface="Arial" panose="020B0604020202020204" pitchFamily="34" charset="0"/>
            <a:cs typeface="Arial" panose="020B0604020202020204" pitchFamily="34" charset="0"/>
          </a:endParaRPr>
        </a:p>
      </dgm:t>
    </dgm:pt>
    <dgm:pt modelId="{03D30642-BDD6-4D24-9183-3CCE5E13D8A5}" type="parTrans" cxnId="{2A6F2247-D6AE-4193-9C80-DC250F49F558}">
      <dgm:prSet/>
      <dgm:spPr/>
      <dgm:t>
        <a:bodyPr/>
        <a:lstStyle/>
        <a:p>
          <a:endParaRPr lang="en-US" sz="1400" b="0">
            <a:solidFill>
              <a:srgbClr val="575757"/>
            </a:solidFill>
            <a:latin typeface="Arial" panose="020B0604020202020204" pitchFamily="34" charset="0"/>
            <a:cs typeface="Arial" panose="020B0604020202020204" pitchFamily="34" charset="0"/>
          </a:endParaRPr>
        </a:p>
      </dgm:t>
    </dgm:pt>
    <dgm:pt modelId="{509DC3E8-9DD1-4F63-9883-8503EF3C8BFF}" type="sibTrans" cxnId="{2A6F2247-D6AE-4193-9C80-DC250F49F558}">
      <dgm:prSet/>
      <dgm:spPr/>
      <dgm:t>
        <a:bodyPr/>
        <a:lstStyle/>
        <a:p>
          <a:pPr>
            <a:lnSpc>
              <a:spcPct val="100000"/>
            </a:lnSpc>
          </a:pPr>
          <a:endParaRPr lang="en-US" sz="1400" b="0">
            <a:solidFill>
              <a:srgbClr val="575757"/>
            </a:solidFill>
            <a:latin typeface="Arial" panose="020B0604020202020204" pitchFamily="34" charset="0"/>
            <a:cs typeface="Arial" panose="020B0604020202020204" pitchFamily="34" charset="0"/>
          </a:endParaRPr>
        </a:p>
      </dgm:t>
    </dgm:pt>
    <dgm:pt modelId="{892F52CF-08A7-294C-A791-2D8BF1D3874A}" type="pres">
      <dgm:prSet presAssocID="{A737D6A8-9272-480E-A507-566F9F7AD990}" presName="hierChild1" presStyleCnt="0">
        <dgm:presLayoutVars>
          <dgm:chPref val="1"/>
          <dgm:dir/>
          <dgm:animOne val="branch"/>
          <dgm:animLvl val="lvl"/>
          <dgm:resizeHandles/>
        </dgm:presLayoutVars>
      </dgm:prSet>
      <dgm:spPr/>
    </dgm:pt>
    <dgm:pt modelId="{3DC9ABEF-02E5-1943-B2E5-CA6F0591F585}" type="pres">
      <dgm:prSet presAssocID="{226C4E45-ABB6-4CA2-830C-CCB399FCB9A4}" presName="hierRoot1" presStyleCnt="0"/>
      <dgm:spPr/>
    </dgm:pt>
    <dgm:pt modelId="{9369CDF9-647A-CD40-863A-C17C38AA20DC}" type="pres">
      <dgm:prSet presAssocID="{226C4E45-ABB6-4CA2-830C-CCB399FCB9A4}" presName="composite" presStyleCnt="0"/>
      <dgm:spPr/>
    </dgm:pt>
    <dgm:pt modelId="{9491657B-F9B4-1844-BDAD-B8324ABA7191}" type="pres">
      <dgm:prSet presAssocID="{226C4E45-ABB6-4CA2-830C-CCB399FCB9A4}" presName="background" presStyleLbl="node0" presStyleIdx="0" presStyleCnt="4"/>
      <dgm:spPr>
        <a:solidFill>
          <a:srgbClr val="E5007D"/>
        </a:solidFill>
      </dgm:spPr>
    </dgm:pt>
    <dgm:pt modelId="{3DB0A7AE-6E7F-564F-931F-8660DB758F3B}" type="pres">
      <dgm:prSet presAssocID="{226C4E45-ABB6-4CA2-830C-CCB399FCB9A4}" presName="text" presStyleLbl="fgAcc0" presStyleIdx="0" presStyleCnt="4">
        <dgm:presLayoutVars>
          <dgm:chPref val="3"/>
        </dgm:presLayoutVars>
      </dgm:prSet>
      <dgm:spPr/>
    </dgm:pt>
    <dgm:pt modelId="{6AC2F78E-A32B-EF47-829C-AC00A85B9CD6}" type="pres">
      <dgm:prSet presAssocID="{226C4E45-ABB6-4CA2-830C-CCB399FCB9A4}" presName="hierChild2" presStyleCnt="0"/>
      <dgm:spPr/>
    </dgm:pt>
    <dgm:pt modelId="{3BE72CEF-DD33-B949-95D6-0FF5B594C0EC}" type="pres">
      <dgm:prSet presAssocID="{610F2E33-E31E-4392-BE58-1DEC738B4BBB}" presName="hierRoot1" presStyleCnt="0"/>
      <dgm:spPr/>
    </dgm:pt>
    <dgm:pt modelId="{B01499D4-63E5-894F-ABF6-16B4ECE37B74}" type="pres">
      <dgm:prSet presAssocID="{610F2E33-E31E-4392-BE58-1DEC738B4BBB}" presName="composite" presStyleCnt="0"/>
      <dgm:spPr/>
    </dgm:pt>
    <dgm:pt modelId="{7BFD3384-254B-6B46-A204-67057ECA0AD4}" type="pres">
      <dgm:prSet presAssocID="{610F2E33-E31E-4392-BE58-1DEC738B4BBB}" presName="background" presStyleLbl="node0" presStyleIdx="1" presStyleCnt="4"/>
      <dgm:spPr>
        <a:solidFill>
          <a:srgbClr val="E5007D"/>
        </a:solidFill>
      </dgm:spPr>
    </dgm:pt>
    <dgm:pt modelId="{69EB061E-4AC0-C344-B612-DAD3F7CB75EC}" type="pres">
      <dgm:prSet presAssocID="{610F2E33-E31E-4392-BE58-1DEC738B4BBB}" presName="text" presStyleLbl="fgAcc0" presStyleIdx="1" presStyleCnt="4">
        <dgm:presLayoutVars>
          <dgm:chPref val="3"/>
        </dgm:presLayoutVars>
      </dgm:prSet>
      <dgm:spPr/>
    </dgm:pt>
    <dgm:pt modelId="{3C01957C-A9A4-D741-B3D1-FF3677E4DD96}" type="pres">
      <dgm:prSet presAssocID="{610F2E33-E31E-4392-BE58-1DEC738B4BBB}" presName="hierChild2" presStyleCnt="0"/>
      <dgm:spPr/>
    </dgm:pt>
    <dgm:pt modelId="{149768DE-72F0-0D42-B10A-43F2618EC650}" type="pres">
      <dgm:prSet presAssocID="{FB50C6E8-85BA-4F53-95A9-651971E4A3E7}" presName="hierRoot1" presStyleCnt="0"/>
      <dgm:spPr/>
    </dgm:pt>
    <dgm:pt modelId="{018F8992-D969-F549-A130-59951B1D0A7A}" type="pres">
      <dgm:prSet presAssocID="{FB50C6E8-85BA-4F53-95A9-651971E4A3E7}" presName="composite" presStyleCnt="0"/>
      <dgm:spPr/>
    </dgm:pt>
    <dgm:pt modelId="{0921998D-4940-624E-BB46-EC0E15FA28CA}" type="pres">
      <dgm:prSet presAssocID="{FB50C6E8-85BA-4F53-95A9-651971E4A3E7}" presName="background" presStyleLbl="node0" presStyleIdx="2" presStyleCnt="4"/>
      <dgm:spPr>
        <a:solidFill>
          <a:srgbClr val="E5007D"/>
        </a:solidFill>
      </dgm:spPr>
    </dgm:pt>
    <dgm:pt modelId="{C8B23A1A-CBFC-4540-8B87-517A22CF53F9}" type="pres">
      <dgm:prSet presAssocID="{FB50C6E8-85BA-4F53-95A9-651971E4A3E7}" presName="text" presStyleLbl="fgAcc0" presStyleIdx="2" presStyleCnt="4">
        <dgm:presLayoutVars>
          <dgm:chPref val="3"/>
        </dgm:presLayoutVars>
      </dgm:prSet>
      <dgm:spPr/>
    </dgm:pt>
    <dgm:pt modelId="{04C2DC7A-2C5D-5B4C-AD9E-F6E541CA67A9}" type="pres">
      <dgm:prSet presAssocID="{FB50C6E8-85BA-4F53-95A9-651971E4A3E7}" presName="hierChild2" presStyleCnt="0"/>
      <dgm:spPr/>
    </dgm:pt>
    <dgm:pt modelId="{501DE978-9958-BC42-B6EE-5F322ACF6096}" type="pres">
      <dgm:prSet presAssocID="{C7B81AFE-2520-4427-A8F1-ECCBFFF3D7CD}" presName="hierRoot1" presStyleCnt="0"/>
      <dgm:spPr/>
    </dgm:pt>
    <dgm:pt modelId="{3C55FC95-11E4-A44B-8474-98F97A46F29B}" type="pres">
      <dgm:prSet presAssocID="{C7B81AFE-2520-4427-A8F1-ECCBFFF3D7CD}" presName="composite" presStyleCnt="0"/>
      <dgm:spPr/>
    </dgm:pt>
    <dgm:pt modelId="{F7CB11B7-D457-9649-BD17-960A74618E54}" type="pres">
      <dgm:prSet presAssocID="{C7B81AFE-2520-4427-A8F1-ECCBFFF3D7CD}" presName="background" presStyleLbl="node0" presStyleIdx="3" presStyleCnt="4"/>
      <dgm:spPr>
        <a:solidFill>
          <a:srgbClr val="E5007D"/>
        </a:solidFill>
      </dgm:spPr>
    </dgm:pt>
    <dgm:pt modelId="{CCEFA8CB-FA8D-EF46-A453-4FDB2623AC97}" type="pres">
      <dgm:prSet presAssocID="{C7B81AFE-2520-4427-A8F1-ECCBFFF3D7CD}" presName="text" presStyleLbl="fgAcc0" presStyleIdx="3" presStyleCnt="4">
        <dgm:presLayoutVars>
          <dgm:chPref val="3"/>
        </dgm:presLayoutVars>
      </dgm:prSet>
      <dgm:spPr/>
    </dgm:pt>
    <dgm:pt modelId="{57C0105F-C6C4-D247-9B0A-587D1A5EC276}" type="pres">
      <dgm:prSet presAssocID="{C7B81AFE-2520-4427-A8F1-ECCBFFF3D7CD}" presName="hierChild2" presStyleCnt="0"/>
      <dgm:spPr/>
    </dgm:pt>
  </dgm:ptLst>
  <dgm:cxnLst>
    <dgm:cxn modelId="{F64FF025-530B-B945-A44F-B40930D93431}" type="presOf" srcId="{610F2E33-E31E-4392-BE58-1DEC738B4BBB}" destId="{69EB061E-4AC0-C344-B612-DAD3F7CB75EC}" srcOrd="0" destOrd="0" presId="urn:microsoft.com/office/officeart/2005/8/layout/hierarchy1"/>
    <dgm:cxn modelId="{2A6F2247-D6AE-4193-9C80-DC250F49F558}" srcId="{A737D6A8-9272-480E-A507-566F9F7AD990}" destId="{C7B81AFE-2520-4427-A8F1-ECCBFFF3D7CD}" srcOrd="3" destOrd="0" parTransId="{03D30642-BDD6-4D24-9183-3CCE5E13D8A5}" sibTransId="{509DC3E8-9DD1-4F63-9883-8503EF3C8BFF}"/>
    <dgm:cxn modelId="{ABAE3581-586A-C640-97B2-A47752C54BFC}" type="presOf" srcId="{C7B81AFE-2520-4427-A8F1-ECCBFFF3D7CD}" destId="{CCEFA8CB-FA8D-EF46-A453-4FDB2623AC97}" srcOrd="0" destOrd="0" presId="urn:microsoft.com/office/officeart/2005/8/layout/hierarchy1"/>
    <dgm:cxn modelId="{9B04639A-C14D-4CF3-94AC-6342251AEB6A}" srcId="{A737D6A8-9272-480E-A507-566F9F7AD990}" destId="{FB50C6E8-85BA-4F53-95A9-651971E4A3E7}" srcOrd="2" destOrd="0" parTransId="{86BFE9A0-646F-4F8F-92AF-7769F59007C8}" sibTransId="{71EA7BE2-FD5A-43F3-AEF6-90A88456C220}"/>
    <dgm:cxn modelId="{34C6419E-61EB-BD41-8BBB-8EC5ECFE6419}" type="presOf" srcId="{FB50C6E8-85BA-4F53-95A9-651971E4A3E7}" destId="{C8B23A1A-CBFC-4540-8B87-517A22CF53F9}" srcOrd="0" destOrd="0" presId="urn:microsoft.com/office/officeart/2005/8/layout/hierarchy1"/>
    <dgm:cxn modelId="{C355A1B9-FA5C-5549-8D59-B1D71AA4C840}" type="presOf" srcId="{226C4E45-ABB6-4CA2-830C-CCB399FCB9A4}" destId="{3DB0A7AE-6E7F-564F-931F-8660DB758F3B}" srcOrd="0" destOrd="0" presId="urn:microsoft.com/office/officeart/2005/8/layout/hierarchy1"/>
    <dgm:cxn modelId="{56C068CB-E57D-7D48-B1F4-6D7FE8B7F89E}" type="presOf" srcId="{A737D6A8-9272-480E-A507-566F9F7AD990}" destId="{892F52CF-08A7-294C-A791-2D8BF1D3874A}" srcOrd="0" destOrd="0" presId="urn:microsoft.com/office/officeart/2005/8/layout/hierarchy1"/>
    <dgm:cxn modelId="{37BA2AD5-7DCD-4C0B-96AC-D0BDB6633C97}" srcId="{A737D6A8-9272-480E-A507-566F9F7AD990}" destId="{610F2E33-E31E-4392-BE58-1DEC738B4BBB}" srcOrd="1" destOrd="0" parTransId="{83C6B81B-65F1-4BEB-BD61-5E71A0D8812B}" sibTransId="{65835933-09A4-42EC-818D-48AB481B6E43}"/>
    <dgm:cxn modelId="{F4351CF5-6468-4B83-BB0F-5EB663D889C1}" srcId="{A737D6A8-9272-480E-A507-566F9F7AD990}" destId="{226C4E45-ABB6-4CA2-830C-CCB399FCB9A4}" srcOrd="0" destOrd="0" parTransId="{6713C7A9-0FCB-4E8B-906C-47341B7FC5EF}" sibTransId="{74BD5651-35D7-4EA5-A229-EDE730F2466C}"/>
    <dgm:cxn modelId="{A208432A-FE1B-DE49-A5DF-0E95C9385622}" type="presParOf" srcId="{892F52CF-08A7-294C-A791-2D8BF1D3874A}" destId="{3DC9ABEF-02E5-1943-B2E5-CA6F0591F585}" srcOrd="0" destOrd="0" presId="urn:microsoft.com/office/officeart/2005/8/layout/hierarchy1"/>
    <dgm:cxn modelId="{010D3852-5307-D345-9D83-76753F94C12F}" type="presParOf" srcId="{3DC9ABEF-02E5-1943-B2E5-CA6F0591F585}" destId="{9369CDF9-647A-CD40-863A-C17C38AA20DC}" srcOrd="0" destOrd="0" presId="urn:microsoft.com/office/officeart/2005/8/layout/hierarchy1"/>
    <dgm:cxn modelId="{C650DC37-679E-394D-99F9-CA61A13D218E}" type="presParOf" srcId="{9369CDF9-647A-CD40-863A-C17C38AA20DC}" destId="{9491657B-F9B4-1844-BDAD-B8324ABA7191}" srcOrd="0" destOrd="0" presId="urn:microsoft.com/office/officeart/2005/8/layout/hierarchy1"/>
    <dgm:cxn modelId="{00BE2C6E-0B7A-3744-B40E-E06DC309839F}" type="presParOf" srcId="{9369CDF9-647A-CD40-863A-C17C38AA20DC}" destId="{3DB0A7AE-6E7F-564F-931F-8660DB758F3B}" srcOrd="1" destOrd="0" presId="urn:microsoft.com/office/officeart/2005/8/layout/hierarchy1"/>
    <dgm:cxn modelId="{BF35786A-A15C-1145-AE2F-71C641632549}" type="presParOf" srcId="{3DC9ABEF-02E5-1943-B2E5-CA6F0591F585}" destId="{6AC2F78E-A32B-EF47-829C-AC00A85B9CD6}" srcOrd="1" destOrd="0" presId="urn:microsoft.com/office/officeart/2005/8/layout/hierarchy1"/>
    <dgm:cxn modelId="{597B6F11-2E9E-CE42-8618-0A3710C131DB}" type="presParOf" srcId="{892F52CF-08A7-294C-A791-2D8BF1D3874A}" destId="{3BE72CEF-DD33-B949-95D6-0FF5B594C0EC}" srcOrd="1" destOrd="0" presId="urn:microsoft.com/office/officeart/2005/8/layout/hierarchy1"/>
    <dgm:cxn modelId="{9A3DF1FF-FA7D-3640-8A6E-462BA155DAFF}" type="presParOf" srcId="{3BE72CEF-DD33-B949-95D6-0FF5B594C0EC}" destId="{B01499D4-63E5-894F-ABF6-16B4ECE37B74}" srcOrd="0" destOrd="0" presId="urn:microsoft.com/office/officeart/2005/8/layout/hierarchy1"/>
    <dgm:cxn modelId="{7EC15E89-E819-D146-8962-C86CC5E92984}" type="presParOf" srcId="{B01499D4-63E5-894F-ABF6-16B4ECE37B74}" destId="{7BFD3384-254B-6B46-A204-67057ECA0AD4}" srcOrd="0" destOrd="0" presId="urn:microsoft.com/office/officeart/2005/8/layout/hierarchy1"/>
    <dgm:cxn modelId="{922D3195-C81D-B849-84C4-7FDC703DC31E}" type="presParOf" srcId="{B01499D4-63E5-894F-ABF6-16B4ECE37B74}" destId="{69EB061E-4AC0-C344-B612-DAD3F7CB75EC}" srcOrd="1" destOrd="0" presId="urn:microsoft.com/office/officeart/2005/8/layout/hierarchy1"/>
    <dgm:cxn modelId="{6AAD4CA8-E520-6842-A134-AB4A3A1E9776}" type="presParOf" srcId="{3BE72CEF-DD33-B949-95D6-0FF5B594C0EC}" destId="{3C01957C-A9A4-D741-B3D1-FF3677E4DD96}" srcOrd="1" destOrd="0" presId="urn:microsoft.com/office/officeart/2005/8/layout/hierarchy1"/>
    <dgm:cxn modelId="{9880CB3E-B801-1041-9E02-5EC842FCA1DC}" type="presParOf" srcId="{892F52CF-08A7-294C-A791-2D8BF1D3874A}" destId="{149768DE-72F0-0D42-B10A-43F2618EC650}" srcOrd="2" destOrd="0" presId="urn:microsoft.com/office/officeart/2005/8/layout/hierarchy1"/>
    <dgm:cxn modelId="{33C87444-BDE8-D447-89EB-69E9F915F83B}" type="presParOf" srcId="{149768DE-72F0-0D42-B10A-43F2618EC650}" destId="{018F8992-D969-F549-A130-59951B1D0A7A}" srcOrd="0" destOrd="0" presId="urn:microsoft.com/office/officeart/2005/8/layout/hierarchy1"/>
    <dgm:cxn modelId="{AD1E2DC1-8501-D348-BE54-51B407FCF607}" type="presParOf" srcId="{018F8992-D969-F549-A130-59951B1D0A7A}" destId="{0921998D-4940-624E-BB46-EC0E15FA28CA}" srcOrd="0" destOrd="0" presId="urn:microsoft.com/office/officeart/2005/8/layout/hierarchy1"/>
    <dgm:cxn modelId="{40E1666F-0358-BD4D-B3F1-DFA475918D16}" type="presParOf" srcId="{018F8992-D969-F549-A130-59951B1D0A7A}" destId="{C8B23A1A-CBFC-4540-8B87-517A22CF53F9}" srcOrd="1" destOrd="0" presId="urn:microsoft.com/office/officeart/2005/8/layout/hierarchy1"/>
    <dgm:cxn modelId="{A76F9ADF-D350-B140-BCC2-3800F1B247EE}" type="presParOf" srcId="{149768DE-72F0-0D42-B10A-43F2618EC650}" destId="{04C2DC7A-2C5D-5B4C-AD9E-F6E541CA67A9}" srcOrd="1" destOrd="0" presId="urn:microsoft.com/office/officeart/2005/8/layout/hierarchy1"/>
    <dgm:cxn modelId="{E49AD888-91DA-6347-BA2F-17496017EBAF}" type="presParOf" srcId="{892F52CF-08A7-294C-A791-2D8BF1D3874A}" destId="{501DE978-9958-BC42-B6EE-5F322ACF6096}" srcOrd="3" destOrd="0" presId="urn:microsoft.com/office/officeart/2005/8/layout/hierarchy1"/>
    <dgm:cxn modelId="{1EA5C741-846F-E04E-9A00-B65861097EE3}" type="presParOf" srcId="{501DE978-9958-BC42-B6EE-5F322ACF6096}" destId="{3C55FC95-11E4-A44B-8474-98F97A46F29B}" srcOrd="0" destOrd="0" presId="urn:microsoft.com/office/officeart/2005/8/layout/hierarchy1"/>
    <dgm:cxn modelId="{2B24DAA8-3E58-C04E-B361-05FC21C58C13}" type="presParOf" srcId="{3C55FC95-11E4-A44B-8474-98F97A46F29B}" destId="{F7CB11B7-D457-9649-BD17-960A74618E54}" srcOrd="0" destOrd="0" presId="urn:microsoft.com/office/officeart/2005/8/layout/hierarchy1"/>
    <dgm:cxn modelId="{1827F54C-2394-704E-A8E3-9FB4A1B65355}" type="presParOf" srcId="{3C55FC95-11E4-A44B-8474-98F97A46F29B}" destId="{CCEFA8CB-FA8D-EF46-A453-4FDB2623AC97}" srcOrd="1" destOrd="0" presId="urn:microsoft.com/office/officeart/2005/8/layout/hierarchy1"/>
    <dgm:cxn modelId="{8A9119FC-1418-D74A-9C3A-3DD5B779BA12}" type="presParOf" srcId="{501DE978-9958-BC42-B6EE-5F322ACF6096}" destId="{57C0105F-C6C4-D247-9B0A-587D1A5EC27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1657B-F9B4-1844-BDAD-B8324ABA7191}">
      <dsp:nvSpPr>
        <dsp:cNvPr id="0" name=""/>
        <dsp:cNvSpPr/>
      </dsp:nvSpPr>
      <dsp:spPr>
        <a:xfrm>
          <a:off x="3591"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B0A7AE-6E7F-564F-931F-8660DB758F3B}">
      <dsp:nvSpPr>
        <dsp:cNvPr id="0" name=""/>
        <dsp:cNvSpPr/>
      </dsp:nvSpPr>
      <dsp:spPr>
        <a:xfrm>
          <a:off x="198052"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a:solidFill>
                <a:srgbClr val="575757"/>
              </a:solidFill>
              <a:latin typeface="Arial" charset="0"/>
              <a:cs typeface="Arial" charset="0"/>
            </a:rPr>
            <a:t>Répare la fatigue musculaire</a:t>
          </a:r>
          <a:endParaRPr lang="en-US" sz="1400" b="1" kern="1200">
            <a:solidFill>
              <a:srgbClr val="575757"/>
            </a:solidFill>
          </a:endParaRPr>
        </a:p>
      </dsp:txBody>
      <dsp:txXfrm>
        <a:off x="230602" y="652659"/>
        <a:ext cx="1685050" cy="1046245"/>
      </dsp:txXfrm>
    </dsp:sp>
    <dsp:sp modelId="{7BFD3384-254B-6B46-A204-67057ECA0AD4}">
      <dsp:nvSpPr>
        <dsp:cNvPr id="0" name=""/>
        <dsp:cNvSpPr/>
      </dsp:nvSpPr>
      <dsp:spPr>
        <a:xfrm>
          <a:off x="2142664"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B061E-4AC0-C344-B612-DAD3F7CB75EC}">
      <dsp:nvSpPr>
        <dsp:cNvPr id="0" name=""/>
        <dsp:cNvSpPr/>
      </dsp:nvSpPr>
      <dsp:spPr>
        <a:xfrm>
          <a:off x="2337125"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Permet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de maintenir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la température interne</a:t>
          </a:r>
          <a:endParaRPr lang="en-US" sz="1400" b="1" kern="1200">
            <a:solidFill>
              <a:srgbClr val="575757"/>
            </a:solidFill>
          </a:endParaRPr>
        </a:p>
      </dsp:txBody>
      <dsp:txXfrm>
        <a:off x="2369675" y="652659"/>
        <a:ext cx="1685050" cy="1046245"/>
      </dsp:txXfrm>
    </dsp:sp>
    <dsp:sp modelId="{0921998D-4940-624E-BB46-EC0E15FA28CA}">
      <dsp:nvSpPr>
        <dsp:cNvPr id="0" name=""/>
        <dsp:cNvSpPr/>
      </dsp:nvSpPr>
      <dsp:spPr>
        <a:xfrm>
          <a:off x="4281737"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23A1A-CBFC-4540-8B87-517A22CF53F9}">
      <dsp:nvSpPr>
        <dsp:cNvPr id="0" name=""/>
        <dsp:cNvSpPr/>
      </dsp:nvSpPr>
      <dsp:spPr>
        <a:xfrm>
          <a:off x="4476198"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Protège contre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les infections</a:t>
          </a:r>
          <a:endParaRPr lang="en-US" sz="1400" b="1" kern="1200">
            <a:solidFill>
              <a:srgbClr val="575757"/>
            </a:solidFill>
          </a:endParaRPr>
        </a:p>
      </dsp:txBody>
      <dsp:txXfrm>
        <a:off x="4508748" y="652659"/>
        <a:ext cx="1685050" cy="1046245"/>
      </dsp:txXfrm>
    </dsp:sp>
    <dsp:sp modelId="{F7CB11B7-D457-9649-BD17-960A74618E54}">
      <dsp:nvSpPr>
        <dsp:cNvPr id="0" name=""/>
        <dsp:cNvSpPr/>
      </dsp:nvSpPr>
      <dsp:spPr>
        <a:xfrm>
          <a:off x="6420810"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FA8CB-FA8D-EF46-A453-4FDB2623AC97}">
      <dsp:nvSpPr>
        <dsp:cNvPr id="0" name=""/>
        <dsp:cNvSpPr/>
      </dsp:nvSpPr>
      <dsp:spPr>
        <a:xfrm>
          <a:off x="6615271"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Permet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la croissance</a:t>
          </a:r>
          <a:endParaRPr lang="en-US" sz="1400" b="1" kern="1200">
            <a:solidFill>
              <a:srgbClr val="575757"/>
            </a:solidFill>
          </a:endParaRPr>
        </a:p>
      </dsp:txBody>
      <dsp:txXfrm>
        <a:off x="6647821" y="652659"/>
        <a:ext cx="1685050" cy="1046245"/>
      </dsp:txXfrm>
    </dsp:sp>
    <dsp:sp modelId="{D3E1E7D0-07BD-214A-B1E1-FB14736F3DEF}">
      <dsp:nvSpPr>
        <dsp:cNvPr id="0" name=""/>
        <dsp:cNvSpPr/>
      </dsp:nvSpPr>
      <dsp:spPr>
        <a:xfrm>
          <a:off x="8559883"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6C7525-779F-9F48-A09D-F3F7138A11C3}">
      <dsp:nvSpPr>
        <dsp:cNvPr id="0" name=""/>
        <dsp:cNvSpPr/>
      </dsp:nvSpPr>
      <dsp:spPr>
        <a:xfrm>
          <a:off x="8754344"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Améliore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la mémoire,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la cognition</a:t>
          </a:r>
          <a:endParaRPr lang="en-US" sz="1400" b="1" kern="1200">
            <a:solidFill>
              <a:srgbClr val="575757"/>
            </a:solidFill>
          </a:endParaRPr>
        </a:p>
      </dsp:txBody>
      <dsp:txXfrm>
        <a:off x="8786894" y="652659"/>
        <a:ext cx="1685050" cy="104624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1657B-F9B4-1844-BDAD-B8324ABA7191}">
      <dsp:nvSpPr>
        <dsp:cNvPr id="0" name=""/>
        <dsp:cNvSpPr/>
      </dsp:nvSpPr>
      <dsp:spPr>
        <a:xfrm>
          <a:off x="5005" y="1136940"/>
          <a:ext cx="2268475" cy="144048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B0A7AE-6E7F-564F-931F-8660DB758F3B}">
      <dsp:nvSpPr>
        <dsp:cNvPr id="0" name=""/>
        <dsp:cNvSpPr/>
      </dsp:nvSpPr>
      <dsp:spPr>
        <a:xfrm>
          <a:off x="257058" y="1376390"/>
          <a:ext cx="2268475" cy="14404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a:solidFill>
                <a:srgbClr val="575757"/>
              </a:solidFill>
              <a:latin typeface="Arial" panose="020B0604020202020204" pitchFamily="34" charset="0"/>
              <a:cs typeface="Arial" panose="020B0604020202020204" pitchFamily="34" charset="0"/>
            </a:rPr>
            <a:t>Par âge</a:t>
          </a:r>
          <a:endParaRPr lang="en-US" sz="1400" b="1" kern="1200">
            <a:solidFill>
              <a:srgbClr val="575757"/>
            </a:solidFill>
            <a:latin typeface="Arial" panose="020B0604020202020204" pitchFamily="34" charset="0"/>
            <a:cs typeface="Arial" panose="020B0604020202020204" pitchFamily="34" charset="0"/>
          </a:endParaRPr>
        </a:p>
      </dsp:txBody>
      <dsp:txXfrm>
        <a:off x="299248" y="1418580"/>
        <a:ext cx="2184095" cy="1356101"/>
      </dsp:txXfrm>
    </dsp:sp>
    <dsp:sp modelId="{7BFD3384-254B-6B46-A204-67057ECA0AD4}">
      <dsp:nvSpPr>
        <dsp:cNvPr id="0" name=""/>
        <dsp:cNvSpPr/>
      </dsp:nvSpPr>
      <dsp:spPr>
        <a:xfrm>
          <a:off x="2777586" y="1136940"/>
          <a:ext cx="2268475" cy="144048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B061E-4AC0-C344-B612-DAD3F7CB75EC}">
      <dsp:nvSpPr>
        <dsp:cNvPr id="0" name=""/>
        <dsp:cNvSpPr/>
      </dsp:nvSpPr>
      <dsp:spPr>
        <a:xfrm>
          <a:off x="3029639" y="1376390"/>
          <a:ext cx="2268475" cy="14404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a:solidFill>
                <a:srgbClr val="575757"/>
              </a:solidFill>
              <a:latin typeface="Arial" panose="020B0604020202020204" pitchFamily="34" charset="0"/>
              <a:cs typeface="Arial" panose="020B0604020202020204" pitchFamily="34" charset="0"/>
            </a:rPr>
            <a:t>Comorbidités</a:t>
          </a:r>
          <a:endParaRPr lang="en-US" sz="1400" b="1" kern="1200">
            <a:solidFill>
              <a:srgbClr val="575757"/>
            </a:solidFill>
            <a:latin typeface="Arial" panose="020B0604020202020204" pitchFamily="34" charset="0"/>
            <a:cs typeface="Arial" panose="020B0604020202020204" pitchFamily="34" charset="0"/>
          </a:endParaRPr>
        </a:p>
      </dsp:txBody>
      <dsp:txXfrm>
        <a:off x="3071829" y="1418580"/>
        <a:ext cx="2184095" cy="1356101"/>
      </dsp:txXfrm>
    </dsp:sp>
    <dsp:sp modelId="{0921998D-4940-624E-BB46-EC0E15FA28CA}">
      <dsp:nvSpPr>
        <dsp:cNvPr id="0" name=""/>
        <dsp:cNvSpPr/>
      </dsp:nvSpPr>
      <dsp:spPr>
        <a:xfrm>
          <a:off x="5550166" y="1136940"/>
          <a:ext cx="2268475" cy="144048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23A1A-CBFC-4540-8B87-517A22CF53F9}">
      <dsp:nvSpPr>
        <dsp:cNvPr id="0" name=""/>
        <dsp:cNvSpPr/>
      </dsp:nvSpPr>
      <dsp:spPr>
        <a:xfrm>
          <a:off x="5802219" y="1376390"/>
          <a:ext cx="2268475" cy="14404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a:solidFill>
                <a:srgbClr val="575757"/>
              </a:solidFill>
              <a:latin typeface="Arial" panose="020B0604020202020204" pitchFamily="34" charset="0"/>
              <a:cs typeface="Arial" panose="020B0604020202020204" pitchFamily="34" charset="0"/>
            </a:rPr>
            <a:t>Durée du sommeil</a:t>
          </a:r>
          <a:endParaRPr lang="en-US" sz="1400" b="1" kern="1200">
            <a:solidFill>
              <a:srgbClr val="575757"/>
            </a:solidFill>
            <a:latin typeface="Arial" panose="020B0604020202020204" pitchFamily="34" charset="0"/>
            <a:cs typeface="Arial" panose="020B0604020202020204" pitchFamily="34" charset="0"/>
          </a:endParaRPr>
        </a:p>
      </dsp:txBody>
      <dsp:txXfrm>
        <a:off x="5844409" y="1418580"/>
        <a:ext cx="2184095" cy="1356101"/>
      </dsp:txXfrm>
    </dsp:sp>
    <dsp:sp modelId="{F7CB11B7-D457-9649-BD17-960A74618E54}">
      <dsp:nvSpPr>
        <dsp:cNvPr id="0" name=""/>
        <dsp:cNvSpPr/>
      </dsp:nvSpPr>
      <dsp:spPr>
        <a:xfrm>
          <a:off x="8322747" y="1136940"/>
          <a:ext cx="2765339" cy="144048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FA8CB-FA8D-EF46-A453-4FDB2623AC97}">
      <dsp:nvSpPr>
        <dsp:cNvPr id="0" name=""/>
        <dsp:cNvSpPr/>
      </dsp:nvSpPr>
      <dsp:spPr>
        <a:xfrm>
          <a:off x="8574800" y="1376390"/>
          <a:ext cx="2765339" cy="14404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a:solidFill>
                <a:srgbClr val="575757"/>
              </a:solidFill>
              <a:latin typeface="Arial" panose="020B0604020202020204" pitchFamily="34" charset="0"/>
              <a:cs typeface="Arial" panose="020B0604020202020204" pitchFamily="34" charset="0"/>
            </a:rPr>
            <a:t>Paramètres </a:t>
          </a:r>
          <a:r>
            <a:rPr lang="fr-FR" sz="1400" b="1" kern="1200" err="1">
              <a:solidFill>
                <a:srgbClr val="575757"/>
              </a:solidFill>
              <a:latin typeface="Arial" panose="020B0604020202020204" pitchFamily="34" charset="0"/>
              <a:cs typeface="Arial" panose="020B0604020202020204" pitchFamily="34" charset="0"/>
            </a:rPr>
            <a:t>polysomnographiques</a:t>
          </a:r>
          <a:endParaRPr lang="en-US" sz="1400" b="1" kern="1200">
            <a:solidFill>
              <a:srgbClr val="575757"/>
            </a:solidFill>
            <a:latin typeface="Arial" panose="020B0604020202020204" pitchFamily="34" charset="0"/>
            <a:cs typeface="Arial" panose="020B0604020202020204" pitchFamily="34" charset="0"/>
          </a:endParaRPr>
        </a:p>
      </dsp:txBody>
      <dsp:txXfrm>
        <a:off x="8616990" y="1418580"/>
        <a:ext cx="2680959" cy="13561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9B2DA-022E-4E14-B77E-E96B1C07D500}">
      <dsp:nvSpPr>
        <dsp:cNvPr id="0" name=""/>
        <dsp:cNvSpPr/>
      </dsp:nvSpPr>
      <dsp:spPr>
        <a:xfrm>
          <a:off x="205740" y="329931"/>
          <a:ext cx="5074920" cy="4758803"/>
        </a:xfrm>
        <a:prstGeom prst="ellipse">
          <a:avLst/>
        </a:prstGeom>
        <a:gradFill flip="none" rotWithShape="0">
          <a:gsLst>
            <a:gs pos="0">
              <a:srgbClr val="69B0B0">
                <a:tint val="66000"/>
                <a:satMod val="160000"/>
              </a:srgbClr>
            </a:gs>
            <a:gs pos="50000">
              <a:srgbClr val="69B0B0">
                <a:tint val="44500"/>
                <a:satMod val="160000"/>
              </a:srgbClr>
            </a:gs>
            <a:gs pos="100000">
              <a:srgbClr val="69B0B0">
                <a:tint val="23500"/>
                <a:satMod val="160000"/>
              </a:srgbClr>
            </a:gs>
          </a:gsLst>
          <a:lin ang="0" scaled="1"/>
          <a:tileRect/>
        </a:gradFill>
        <a:ln w="12700" cap="flat" cmpd="sng" algn="ctr">
          <a:solidFill>
            <a:srgbClr val="69B0B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latin typeface="Arial" panose="020B0604020202020204" pitchFamily="34" charset="0"/>
            <a:cs typeface="Arial" panose="020B0604020202020204" pitchFamily="34" charset="0"/>
          </a:endParaRPr>
        </a:p>
      </dsp:txBody>
      <dsp:txXfrm>
        <a:off x="914399" y="891097"/>
        <a:ext cx="2926080" cy="3636472"/>
      </dsp:txXfrm>
    </dsp:sp>
    <dsp:sp modelId="{6BCE3793-D45A-4051-A3C8-1FB0EB2C1789}">
      <dsp:nvSpPr>
        <dsp:cNvPr id="0" name=""/>
        <dsp:cNvSpPr/>
      </dsp:nvSpPr>
      <dsp:spPr>
        <a:xfrm>
          <a:off x="4069080" y="311814"/>
          <a:ext cx="5074920" cy="4856546"/>
        </a:xfrm>
        <a:prstGeom prst="ellipse">
          <a:avLst/>
        </a:prstGeom>
        <a:solidFill>
          <a:schemeClr val="accent1">
            <a:lumMod val="60000"/>
            <a:lumOff val="40000"/>
            <a:alpha val="50000"/>
          </a:schemeClr>
        </a:solidFill>
        <a:ln w="12700" cap="flat" cmpd="sng" algn="ctr">
          <a:solidFill>
            <a:srgbClr val="27409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latin typeface="Arial" panose="020B0604020202020204" pitchFamily="34" charset="0"/>
            <a:cs typeface="Arial" panose="020B0604020202020204" pitchFamily="34" charset="0"/>
          </a:endParaRPr>
        </a:p>
      </dsp:txBody>
      <dsp:txXfrm>
        <a:off x="5509260" y="884505"/>
        <a:ext cx="2926080" cy="371116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EA4D0-AF29-B249-AEE2-206026983450}">
      <dsp:nvSpPr>
        <dsp:cNvPr id="0" name=""/>
        <dsp:cNvSpPr/>
      </dsp:nvSpPr>
      <dsp:spPr>
        <a:xfrm>
          <a:off x="2195287" y="389"/>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kern="1200" dirty="0">
              <a:latin typeface="Arial" panose="020B0604020202020204" pitchFamily="34" charset="0"/>
              <a:cs typeface="Arial" panose="020B0604020202020204" pitchFamily="34" charset="0"/>
            </a:rPr>
            <a:t>Temps total de sommeil</a:t>
          </a:r>
          <a:endParaRPr lang="en-US" sz="1800" b="1" kern="1200" dirty="0">
            <a:latin typeface="Arial" panose="020B0604020202020204" pitchFamily="34" charset="0"/>
            <a:cs typeface="Arial" panose="020B0604020202020204" pitchFamily="34" charset="0"/>
          </a:endParaRPr>
        </a:p>
      </dsp:txBody>
      <dsp:txXfrm>
        <a:off x="2225800" y="30902"/>
        <a:ext cx="6311088" cy="564043"/>
      </dsp:txXfrm>
    </dsp:sp>
    <dsp:sp modelId="{60ED28AA-4072-FD41-BE3F-2DEDFD681F82}">
      <dsp:nvSpPr>
        <dsp:cNvPr id="0" name=""/>
        <dsp:cNvSpPr/>
      </dsp:nvSpPr>
      <dsp:spPr>
        <a:xfrm>
          <a:off x="2195287" y="656712"/>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kern="1200" dirty="0">
              <a:latin typeface="Arial" panose="020B0604020202020204" pitchFamily="34" charset="0"/>
              <a:cs typeface="Arial" panose="020B0604020202020204" pitchFamily="34" charset="0"/>
            </a:rPr>
            <a:t>Latence d’endormissement</a:t>
          </a:r>
          <a:endParaRPr lang="en-US" sz="1800" b="1" kern="1200" dirty="0">
            <a:latin typeface="Arial" panose="020B0604020202020204" pitchFamily="34" charset="0"/>
            <a:cs typeface="Arial" panose="020B0604020202020204" pitchFamily="34" charset="0"/>
          </a:endParaRPr>
        </a:p>
      </dsp:txBody>
      <dsp:txXfrm>
        <a:off x="2225800" y="687225"/>
        <a:ext cx="6311088" cy="564043"/>
      </dsp:txXfrm>
    </dsp:sp>
    <dsp:sp modelId="{BA3E551E-095B-2845-8FE7-C6E60C6CA15A}">
      <dsp:nvSpPr>
        <dsp:cNvPr id="0" name=""/>
        <dsp:cNvSpPr/>
      </dsp:nvSpPr>
      <dsp:spPr>
        <a:xfrm>
          <a:off x="2195287" y="1313035"/>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kern="1200">
              <a:latin typeface="Arial" panose="020B0604020202020204" pitchFamily="34" charset="0"/>
              <a:cs typeface="Arial" panose="020B0604020202020204" pitchFamily="34" charset="0"/>
            </a:rPr>
            <a:t>Efficience (continuité)</a:t>
          </a:r>
          <a:endParaRPr lang="en-US" sz="1800" b="1" kern="1200">
            <a:latin typeface="Arial" panose="020B0604020202020204" pitchFamily="34" charset="0"/>
            <a:cs typeface="Arial" panose="020B0604020202020204" pitchFamily="34" charset="0"/>
          </a:endParaRPr>
        </a:p>
      </dsp:txBody>
      <dsp:txXfrm>
        <a:off x="2225800" y="1343548"/>
        <a:ext cx="6311088" cy="564043"/>
      </dsp:txXfrm>
    </dsp:sp>
    <dsp:sp modelId="{E8E781C9-B685-B84C-A899-424CBEED62CC}">
      <dsp:nvSpPr>
        <dsp:cNvPr id="0" name=""/>
        <dsp:cNvSpPr/>
      </dsp:nvSpPr>
      <dsp:spPr>
        <a:xfrm>
          <a:off x="2195287" y="1969358"/>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i="0" kern="1200" baseline="0" dirty="0">
              <a:latin typeface="Arial" panose="020B0604020202020204" pitchFamily="34" charset="0"/>
              <a:cs typeface="Arial" panose="020B0604020202020204" pitchFamily="34" charset="0"/>
            </a:rPr>
            <a:t>Eveil intra-sommeil</a:t>
          </a:r>
          <a:endParaRPr lang="en-US" sz="1800" b="1" kern="1200" dirty="0">
            <a:latin typeface="Arial" panose="020B0604020202020204" pitchFamily="34" charset="0"/>
            <a:cs typeface="Arial" panose="020B0604020202020204" pitchFamily="34" charset="0"/>
          </a:endParaRPr>
        </a:p>
      </dsp:txBody>
      <dsp:txXfrm>
        <a:off x="2225800" y="1999871"/>
        <a:ext cx="6311088" cy="564043"/>
      </dsp:txXfrm>
    </dsp:sp>
    <dsp:sp modelId="{7E826CEF-BE6E-FD4E-83EA-634E9240E03D}">
      <dsp:nvSpPr>
        <dsp:cNvPr id="0" name=""/>
        <dsp:cNvSpPr/>
      </dsp:nvSpPr>
      <dsp:spPr>
        <a:xfrm>
          <a:off x="2195287" y="2625681"/>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i="0" kern="1200" baseline="0" dirty="0">
              <a:latin typeface="Arial" panose="020B0604020202020204" pitchFamily="34" charset="0"/>
              <a:cs typeface="Arial" panose="020B0604020202020204" pitchFamily="34" charset="0"/>
            </a:rPr>
            <a:t>% sommeil lent profond</a:t>
          </a:r>
          <a:endParaRPr lang="en-US" sz="1800" b="1" kern="1200" dirty="0">
            <a:latin typeface="Arial" panose="020B0604020202020204" pitchFamily="34" charset="0"/>
            <a:cs typeface="Arial" panose="020B0604020202020204" pitchFamily="34" charset="0"/>
          </a:endParaRPr>
        </a:p>
      </dsp:txBody>
      <dsp:txXfrm>
        <a:off x="2225800" y="2656194"/>
        <a:ext cx="6311088" cy="564043"/>
      </dsp:txXfrm>
    </dsp:sp>
    <dsp:sp modelId="{AF73C2E2-670D-2A4F-98F9-7B5F207D22CD}">
      <dsp:nvSpPr>
        <dsp:cNvPr id="0" name=""/>
        <dsp:cNvSpPr/>
      </dsp:nvSpPr>
      <dsp:spPr>
        <a:xfrm>
          <a:off x="2195287" y="3282004"/>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i="0" kern="1200" baseline="0" dirty="0">
              <a:latin typeface="Arial" panose="020B0604020202020204" pitchFamily="34" charset="0"/>
              <a:cs typeface="Arial" panose="020B0604020202020204" pitchFamily="34" charset="0"/>
            </a:rPr>
            <a:t>% sommeil paradoxal (</a:t>
          </a:r>
          <a:r>
            <a:rPr lang="fr-FR" sz="1800" b="1" i="1" kern="1200" baseline="0" dirty="0" err="1">
              <a:latin typeface="Arial" panose="020B0604020202020204" pitchFamily="34" charset="0"/>
              <a:cs typeface="Arial" panose="020B0604020202020204" pitchFamily="34" charset="0"/>
            </a:rPr>
            <a:t>rapid</a:t>
          </a:r>
          <a:r>
            <a:rPr lang="fr-FR" sz="1800" b="1" i="1" kern="1200" baseline="0" dirty="0">
              <a:latin typeface="Arial" panose="020B0604020202020204" pitchFamily="34" charset="0"/>
              <a:cs typeface="Arial" panose="020B0604020202020204" pitchFamily="34" charset="0"/>
            </a:rPr>
            <a:t> </a:t>
          </a:r>
          <a:r>
            <a:rPr lang="fr-FR" sz="1800" b="1" i="1" kern="1200" baseline="0" dirty="0" err="1">
              <a:latin typeface="Arial" panose="020B0604020202020204" pitchFamily="34" charset="0"/>
              <a:cs typeface="Arial" panose="020B0604020202020204" pitchFamily="34" charset="0"/>
            </a:rPr>
            <a:t>eye</a:t>
          </a:r>
          <a:r>
            <a:rPr lang="fr-FR" sz="1800" b="1" i="1" kern="1200" baseline="0" dirty="0">
              <a:latin typeface="Arial" panose="020B0604020202020204" pitchFamily="34" charset="0"/>
              <a:cs typeface="Arial" panose="020B0604020202020204" pitchFamily="34" charset="0"/>
            </a:rPr>
            <a:t> </a:t>
          </a:r>
          <a:r>
            <a:rPr lang="fr-FR" sz="1800" b="1" i="1" kern="1200" baseline="0" dirty="0" err="1">
              <a:latin typeface="Arial" panose="020B0604020202020204" pitchFamily="34" charset="0"/>
              <a:cs typeface="Arial" panose="020B0604020202020204" pitchFamily="34" charset="0"/>
            </a:rPr>
            <a:t>movement</a:t>
          </a:r>
          <a:r>
            <a:rPr lang="fr-FR" sz="1800" b="1" i="1" kern="1200" baseline="0" dirty="0">
              <a:latin typeface="Arial" panose="020B0604020202020204" pitchFamily="34" charset="0"/>
              <a:cs typeface="Arial" panose="020B0604020202020204" pitchFamily="34" charset="0"/>
            </a:rPr>
            <a:t>)</a:t>
          </a:r>
          <a:endParaRPr lang="en-US" sz="1800" b="1" i="1" kern="1200" dirty="0">
            <a:latin typeface="Arial" panose="020B0604020202020204" pitchFamily="34" charset="0"/>
            <a:cs typeface="Arial" panose="020B0604020202020204" pitchFamily="34" charset="0"/>
          </a:endParaRPr>
        </a:p>
      </dsp:txBody>
      <dsp:txXfrm>
        <a:off x="2225800" y="3312517"/>
        <a:ext cx="6311088" cy="564043"/>
      </dsp:txXfrm>
    </dsp:sp>
    <dsp:sp modelId="{7862A0AB-E449-2E4F-ADD7-22B5A9889F4D}">
      <dsp:nvSpPr>
        <dsp:cNvPr id="0" name=""/>
        <dsp:cNvSpPr/>
      </dsp:nvSpPr>
      <dsp:spPr>
        <a:xfrm>
          <a:off x="2195287" y="3938327"/>
          <a:ext cx="6372114"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b="1" i="0" kern="1200" baseline="0">
              <a:latin typeface="Arial" panose="020B0604020202020204" pitchFamily="34" charset="0"/>
              <a:cs typeface="Arial" panose="020B0604020202020204" pitchFamily="34" charset="0"/>
            </a:rPr>
            <a:t>Index de microéveils</a:t>
          </a:r>
          <a:endParaRPr lang="en-US" sz="1800" b="1" kern="1200">
            <a:latin typeface="Arial" panose="020B0604020202020204" pitchFamily="34" charset="0"/>
            <a:cs typeface="Arial" panose="020B0604020202020204" pitchFamily="34" charset="0"/>
          </a:endParaRPr>
        </a:p>
      </dsp:txBody>
      <dsp:txXfrm>
        <a:off x="2225800" y="3968840"/>
        <a:ext cx="6311088" cy="56404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C4E41-656E-7841-9AB6-86D09FD2DAF7}">
      <dsp:nvSpPr>
        <dsp:cNvPr id="0" name=""/>
        <dsp:cNvSpPr/>
      </dsp:nvSpPr>
      <dsp:spPr>
        <a:xfrm>
          <a:off x="5244348" y="1196"/>
          <a:ext cx="1369679" cy="728243"/>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err="1">
              <a:latin typeface="Arial" panose="020B0604020202020204" pitchFamily="34" charset="0"/>
              <a:cs typeface="Arial" panose="020B0604020202020204" pitchFamily="34" charset="0"/>
            </a:rPr>
            <a:t>Évènement</a:t>
          </a:r>
          <a:endParaRPr lang="en-US" sz="1400" kern="1200">
            <a:latin typeface="Arial" panose="020B0604020202020204" pitchFamily="34" charset="0"/>
            <a:cs typeface="Arial" panose="020B0604020202020204" pitchFamily="34" charset="0"/>
          </a:endParaRPr>
        </a:p>
      </dsp:txBody>
      <dsp:txXfrm>
        <a:off x="5279898" y="36746"/>
        <a:ext cx="1298579" cy="657143"/>
      </dsp:txXfrm>
    </dsp:sp>
    <dsp:sp modelId="{BE7517C3-38DE-2E4D-8B27-E63369178AA9}">
      <dsp:nvSpPr>
        <dsp:cNvPr id="0" name=""/>
        <dsp:cNvSpPr/>
      </dsp:nvSpPr>
      <dsp:spPr>
        <a:xfrm>
          <a:off x="4213458" y="365318"/>
          <a:ext cx="3431459" cy="3431459"/>
        </a:xfrm>
        <a:custGeom>
          <a:avLst/>
          <a:gdLst/>
          <a:ahLst/>
          <a:cxnLst/>
          <a:rect l="0" t="0" r="0" b="0"/>
          <a:pathLst>
            <a:path>
              <a:moveTo>
                <a:pt x="2406314" y="145117"/>
              </a:moveTo>
              <a:arcTo wR="1715729" hR="1715729" stAng="17624081" swAng="1238379"/>
            </a:path>
          </a:pathLst>
        </a:custGeom>
        <a:no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778DA17E-28C2-5A41-91D4-8A8D30D06774}">
      <dsp:nvSpPr>
        <dsp:cNvPr id="0" name=""/>
        <dsp:cNvSpPr/>
      </dsp:nvSpPr>
      <dsp:spPr>
        <a:xfrm>
          <a:off x="6643794" y="859061"/>
          <a:ext cx="1542519" cy="728243"/>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err="1">
              <a:latin typeface="Arial" panose="020B0604020202020204" pitchFamily="34" charset="0"/>
              <a:cs typeface="Arial" panose="020B0604020202020204" pitchFamily="34" charset="0"/>
            </a:rPr>
            <a:t>Insomnie</a:t>
          </a:r>
          <a:r>
            <a:rPr lang="en-US" sz="1400" kern="1200">
              <a:latin typeface="Arial" panose="020B0604020202020204" pitchFamily="34" charset="0"/>
              <a:cs typeface="Arial" panose="020B0604020202020204" pitchFamily="34" charset="0"/>
            </a:rPr>
            <a:t> </a:t>
          </a:r>
          <a:r>
            <a:rPr lang="en-US" sz="1400" kern="1200" err="1">
              <a:latin typeface="Arial" panose="020B0604020202020204" pitchFamily="34" charset="0"/>
              <a:cs typeface="Arial" panose="020B0604020202020204" pitchFamily="34" charset="0"/>
            </a:rPr>
            <a:t>transitoire</a:t>
          </a:r>
          <a:r>
            <a:rPr lang="en-US" sz="1400" kern="1200">
              <a:latin typeface="Arial" panose="020B0604020202020204" pitchFamily="34" charset="0"/>
              <a:cs typeface="Arial" panose="020B0604020202020204" pitchFamily="34" charset="0"/>
            </a:rPr>
            <a:t> </a:t>
          </a:r>
        </a:p>
      </dsp:txBody>
      <dsp:txXfrm>
        <a:off x="6679344" y="894611"/>
        <a:ext cx="1471419" cy="657143"/>
      </dsp:txXfrm>
    </dsp:sp>
    <dsp:sp modelId="{03F4A1F1-6B8C-F944-BF33-F826F1FAED40}">
      <dsp:nvSpPr>
        <dsp:cNvPr id="0" name=""/>
        <dsp:cNvSpPr/>
      </dsp:nvSpPr>
      <dsp:spPr>
        <a:xfrm>
          <a:off x="4213458" y="365318"/>
          <a:ext cx="3431459" cy="3431459"/>
        </a:xfrm>
        <a:custGeom>
          <a:avLst/>
          <a:gdLst/>
          <a:ahLst/>
          <a:cxnLst/>
          <a:rect l="0" t="0" r="0" b="0"/>
          <a:pathLst>
            <a:path>
              <a:moveTo>
                <a:pt x="3361695" y="1231451"/>
              </a:moveTo>
              <a:arcTo wR="1715729" hR="1715729" stAng="20616300" swAng="1967401"/>
            </a:path>
          </a:pathLst>
        </a:custGeom>
        <a:no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0AD3698-FD66-3F4B-823B-657D8EAEEAFD}">
      <dsp:nvSpPr>
        <dsp:cNvPr id="0" name=""/>
        <dsp:cNvSpPr/>
      </dsp:nvSpPr>
      <dsp:spPr>
        <a:xfrm>
          <a:off x="6695617" y="2574791"/>
          <a:ext cx="1438873" cy="728243"/>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Arial" panose="020B0604020202020204" pitchFamily="34" charset="0"/>
              <a:cs typeface="Arial" panose="020B0604020202020204" pitchFamily="34" charset="0"/>
            </a:rPr>
            <a:t>Appréhension</a:t>
          </a:r>
          <a:r>
            <a:rPr lang="en-US" sz="1400" kern="1200" dirty="0">
              <a:latin typeface="Arial" panose="020B0604020202020204" pitchFamily="34" charset="0"/>
              <a:cs typeface="Arial" panose="020B0604020202020204" pitchFamily="34" charset="0"/>
            </a:rPr>
            <a:t> au sommeil</a:t>
          </a:r>
        </a:p>
      </dsp:txBody>
      <dsp:txXfrm>
        <a:off x="6731167" y="2610341"/>
        <a:ext cx="1367773" cy="657143"/>
      </dsp:txXfrm>
    </dsp:sp>
    <dsp:sp modelId="{3E268F08-B8AD-B64A-99C9-09AAF1064DDC}">
      <dsp:nvSpPr>
        <dsp:cNvPr id="0" name=""/>
        <dsp:cNvSpPr/>
      </dsp:nvSpPr>
      <dsp:spPr>
        <a:xfrm>
          <a:off x="4213458" y="365318"/>
          <a:ext cx="3431459" cy="3431459"/>
        </a:xfrm>
        <a:custGeom>
          <a:avLst/>
          <a:gdLst/>
          <a:ahLst/>
          <a:cxnLst/>
          <a:rect l="0" t="0" r="0" b="0"/>
          <a:pathLst>
            <a:path>
              <a:moveTo>
                <a:pt x="2916773" y="2940974"/>
              </a:moveTo>
              <a:arcTo wR="1715729" hR="1715729" stAng="2734288" swAng="915445"/>
            </a:path>
          </a:pathLst>
        </a:custGeom>
        <a:no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CF53C1B7-56C2-3641-AF0D-F359EB1008AD}">
      <dsp:nvSpPr>
        <dsp:cNvPr id="0" name=""/>
        <dsp:cNvSpPr/>
      </dsp:nvSpPr>
      <dsp:spPr>
        <a:xfrm>
          <a:off x="5096968" y="3432656"/>
          <a:ext cx="1664438" cy="728243"/>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err="1">
              <a:latin typeface="Arial" panose="020B0604020202020204" pitchFamily="34" charset="0"/>
              <a:cs typeface="Arial" panose="020B0604020202020204" pitchFamily="34" charset="0"/>
            </a:rPr>
            <a:t>Difficultés</a:t>
          </a:r>
          <a:r>
            <a:rPr lang="en-US" sz="1400" kern="1200">
              <a:latin typeface="Arial" panose="020B0604020202020204" pitchFamily="34" charset="0"/>
              <a:cs typeface="Arial" panose="020B0604020202020204" pitchFamily="34" charset="0"/>
            </a:rPr>
            <a:t> </a:t>
          </a:r>
          <a:r>
            <a:rPr lang="en-US" sz="1400" kern="1200" err="1">
              <a:latin typeface="Arial" panose="020B0604020202020204" pitchFamily="34" charset="0"/>
              <a:cs typeface="Arial" panose="020B0604020202020204" pitchFamily="34" charset="0"/>
            </a:rPr>
            <a:t>d’endormissement</a:t>
          </a:r>
          <a:endParaRPr lang="en-US" sz="1400" kern="1200">
            <a:latin typeface="Arial" panose="020B0604020202020204" pitchFamily="34" charset="0"/>
            <a:cs typeface="Arial" panose="020B0604020202020204" pitchFamily="34" charset="0"/>
          </a:endParaRPr>
        </a:p>
      </dsp:txBody>
      <dsp:txXfrm>
        <a:off x="5132518" y="3468206"/>
        <a:ext cx="1593338" cy="657143"/>
      </dsp:txXfrm>
    </dsp:sp>
    <dsp:sp modelId="{53C880BF-8CDA-014C-BE3C-3464556DEE15}">
      <dsp:nvSpPr>
        <dsp:cNvPr id="0" name=""/>
        <dsp:cNvSpPr/>
      </dsp:nvSpPr>
      <dsp:spPr>
        <a:xfrm>
          <a:off x="4130028" y="321987"/>
          <a:ext cx="3431459" cy="3431459"/>
        </a:xfrm>
        <a:custGeom>
          <a:avLst/>
          <a:gdLst/>
          <a:ahLst/>
          <a:cxnLst/>
          <a:rect l="0" t="0" r="0" b="0"/>
          <a:pathLst>
            <a:path>
              <a:moveTo>
                <a:pt x="962967" y="3257507"/>
              </a:moveTo>
              <a:arcTo wR="1715729" hR="1715729" stAng="6961417" swAng="870022"/>
            </a:path>
          </a:pathLst>
        </a:custGeom>
        <a:no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1D58B130-12E1-F145-9EC6-6977DB98FDB2}">
      <dsp:nvSpPr>
        <dsp:cNvPr id="0" name=""/>
        <dsp:cNvSpPr/>
      </dsp:nvSpPr>
      <dsp:spPr>
        <a:xfrm>
          <a:off x="3546336" y="2401748"/>
          <a:ext cx="1665178" cy="937277"/>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err="1">
              <a:latin typeface="Arial" panose="020B0604020202020204" pitchFamily="34" charset="0"/>
              <a:cs typeface="Arial" panose="020B0604020202020204" pitchFamily="34" charset="0"/>
            </a:rPr>
            <a:t>Renforcement</a:t>
          </a:r>
          <a:r>
            <a:rPr lang="en-US" sz="1400" kern="1200">
              <a:latin typeface="Arial" panose="020B0604020202020204" pitchFamily="34" charset="0"/>
              <a:cs typeface="Arial" panose="020B0604020202020204" pitchFamily="34" charset="0"/>
            </a:rPr>
            <a:t> de la </a:t>
          </a:r>
          <a:r>
            <a:rPr lang="en-US" sz="1400" kern="1200" err="1">
              <a:latin typeface="Arial" panose="020B0604020202020204" pitchFamily="34" charset="0"/>
              <a:cs typeface="Arial" panose="020B0604020202020204" pitchFamily="34" charset="0"/>
            </a:rPr>
            <a:t>crainte</a:t>
          </a:r>
          <a:r>
            <a:rPr lang="en-US" sz="1400" kern="1200">
              <a:latin typeface="Arial" panose="020B0604020202020204" pitchFamily="34" charset="0"/>
              <a:cs typeface="Arial" panose="020B0604020202020204" pitchFamily="34" charset="0"/>
            </a:rPr>
            <a:t> et des </a:t>
          </a:r>
          <a:r>
            <a:rPr lang="en-US" sz="1400" kern="1200" err="1">
              <a:latin typeface="Arial" panose="020B0604020202020204" pitchFamily="34" charset="0"/>
              <a:cs typeface="Arial" panose="020B0604020202020204" pitchFamily="34" charset="0"/>
            </a:rPr>
            <a:t>comportements</a:t>
          </a:r>
          <a:r>
            <a:rPr lang="en-US" sz="1400" kern="1200">
              <a:latin typeface="Arial" panose="020B0604020202020204" pitchFamily="34" charset="0"/>
              <a:cs typeface="Arial" panose="020B0604020202020204" pitchFamily="34" charset="0"/>
            </a:rPr>
            <a:t> </a:t>
          </a:r>
          <a:r>
            <a:rPr lang="en-US" sz="1400" kern="1200" err="1">
              <a:latin typeface="Arial" panose="020B0604020202020204" pitchFamily="34" charset="0"/>
              <a:cs typeface="Arial" panose="020B0604020202020204" pitchFamily="34" charset="0"/>
            </a:rPr>
            <a:t>inadaptés</a:t>
          </a:r>
          <a:endParaRPr lang="en-US" sz="1400" kern="1200">
            <a:latin typeface="Arial" panose="020B0604020202020204" pitchFamily="34" charset="0"/>
            <a:cs typeface="Arial" panose="020B0604020202020204" pitchFamily="34" charset="0"/>
          </a:endParaRPr>
        </a:p>
      </dsp:txBody>
      <dsp:txXfrm>
        <a:off x="3592090" y="2447502"/>
        <a:ext cx="1573670" cy="845769"/>
      </dsp:txXfrm>
    </dsp:sp>
    <dsp:sp modelId="{BB6726E4-C281-B34B-A407-C9EB586FEF8E}">
      <dsp:nvSpPr>
        <dsp:cNvPr id="0" name=""/>
        <dsp:cNvSpPr/>
      </dsp:nvSpPr>
      <dsp:spPr>
        <a:xfrm>
          <a:off x="4197779" y="414770"/>
          <a:ext cx="3431459" cy="3431459"/>
        </a:xfrm>
        <a:custGeom>
          <a:avLst/>
          <a:gdLst/>
          <a:ahLst/>
          <a:cxnLst/>
          <a:rect l="0" t="0" r="0" b="0"/>
          <a:pathLst>
            <a:path>
              <a:moveTo>
                <a:pt x="20304" y="1978906"/>
              </a:moveTo>
              <a:arcTo wR="1715729" hR="1715729" stAng="10270593" swAng="1620471"/>
            </a:path>
          </a:pathLst>
        </a:custGeom>
        <a:no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A5EBDA86-1F6D-F640-8384-2612E1BDC1DC}">
      <dsp:nvSpPr>
        <dsp:cNvPr id="0" name=""/>
        <dsp:cNvSpPr/>
      </dsp:nvSpPr>
      <dsp:spPr>
        <a:xfrm>
          <a:off x="3682515" y="859061"/>
          <a:ext cx="1521613" cy="728243"/>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Aggravation de </a:t>
          </a:r>
          <a:r>
            <a:rPr lang="en-US" sz="1400" kern="1200" err="1">
              <a:latin typeface="Arial" panose="020B0604020202020204" pitchFamily="34" charset="0"/>
              <a:cs typeface="Arial" panose="020B0604020202020204" pitchFamily="34" charset="0"/>
            </a:rPr>
            <a:t>l’insomnie</a:t>
          </a:r>
          <a:r>
            <a:rPr lang="en-US" sz="1400" kern="1200">
              <a:latin typeface="Arial" panose="020B0604020202020204" pitchFamily="34" charset="0"/>
              <a:cs typeface="Arial" panose="020B0604020202020204" pitchFamily="34" charset="0"/>
            </a:rPr>
            <a:t>…</a:t>
          </a:r>
        </a:p>
      </dsp:txBody>
      <dsp:txXfrm>
        <a:off x="3718065" y="894611"/>
        <a:ext cx="1450513" cy="657143"/>
      </dsp:txXfrm>
    </dsp:sp>
    <dsp:sp modelId="{71228B9C-EC44-CF45-B1A3-BC5EA20BE8A2}">
      <dsp:nvSpPr>
        <dsp:cNvPr id="0" name=""/>
        <dsp:cNvSpPr/>
      </dsp:nvSpPr>
      <dsp:spPr>
        <a:xfrm>
          <a:off x="4213458" y="365318"/>
          <a:ext cx="3431459" cy="3431459"/>
        </a:xfrm>
        <a:custGeom>
          <a:avLst/>
          <a:gdLst/>
          <a:ahLst/>
          <a:cxnLst/>
          <a:rect l="0" t="0" r="0" b="0"/>
          <a:pathLst>
            <a:path>
              <a:moveTo>
                <a:pt x="515845" y="489350"/>
              </a:moveTo>
              <a:arcTo wR="1715729" hR="1715729" stAng="13537540" swAng="1238379"/>
            </a:path>
          </a:pathLst>
        </a:custGeom>
        <a:no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4A7536-4DEF-B042-B441-C4269DF817DB}">
      <dsp:nvSpPr>
        <dsp:cNvPr id="0" name=""/>
        <dsp:cNvSpPr/>
      </dsp:nvSpPr>
      <dsp:spPr>
        <a:xfrm>
          <a:off x="3877" y="1277242"/>
          <a:ext cx="1889564" cy="1199873"/>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14072E-1425-CB49-B667-F7315D94DD5A}">
      <dsp:nvSpPr>
        <dsp:cNvPr id="0" name=""/>
        <dsp:cNvSpPr/>
      </dsp:nvSpPr>
      <dsp:spPr>
        <a:xfrm>
          <a:off x="213829" y="1476696"/>
          <a:ext cx="1889564" cy="11998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Calibri" panose="020F0502020204030204"/>
              <a:ea typeface="+mn-ea"/>
              <a:cs typeface="+mn-cs"/>
            </a:rPr>
            <a:t>Agenda du sommeil</a:t>
          </a:r>
        </a:p>
      </dsp:txBody>
      <dsp:txXfrm>
        <a:off x="248972" y="1511839"/>
        <a:ext cx="1819278" cy="1129587"/>
      </dsp:txXfrm>
    </dsp:sp>
    <dsp:sp modelId="{9491657B-F9B4-1844-BDAD-B8324ABA7191}">
      <dsp:nvSpPr>
        <dsp:cNvPr id="0" name=""/>
        <dsp:cNvSpPr/>
      </dsp:nvSpPr>
      <dsp:spPr>
        <a:xfrm>
          <a:off x="2313345" y="1277242"/>
          <a:ext cx="1889564" cy="1199873"/>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B0A7AE-6E7F-564F-931F-8660DB758F3B}">
      <dsp:nvSpPr>
        <dsp:cNvPr id="0" name=""/>
        <dsp:cNvSpPr/>
      </dsp:nvSpPr>
      <dsp:spPr>
        <a:xfrm>
          <a:off x="2523297" y="1476696"/>
          <a:ext cx="1889564" cy="11998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en-US" altLang="fr-FR" sz="1400" b="1" kern="1200" dirty="0" err="1">
              <a:solidFill>
                <a:srgbClr val="575757"/>
              </a:solidFill>
            </a:rPr>
            <a:t>Hygiène</a:t>
          </a:r>
          <a:r>
            <a:rPr lang="en-US" altLang="fr-FR" sz="1400" b="1" kern="1200" dirty="0">
              <a:solidFill>
                <a:srgbClr val="575757"/>
              </a:solidFill>
            </a:rPr>
            <a:t> du sommeil</a:t>
          </a:r>
          <a:endParaRPr lang="en-US" sz="1400" b="1" kern="1200" dirty="0">
            <a:solidFill>
              <a:srgbClr val="575757"/>
            </a:solidFill>
            <a:latin typeface="Arial" panose="020B0604020202020204" pitchFamily="34" charset="0"/>
            <a:cs typeface="Arial" panose="020B0604020202020204" pitchFamily="34" charset="0"/>
          </a:endParaRPr>
        </a:p>
      </dsp:txBody>
      <dsp:txXfrm>
        <a:off x="2558440" y="1511839"/>
        <a:ext cx="1819278" cy="1129587"/>
      </dsp:txXfrm>
    </dsp:sp>
    <dsp:sp modelId="{7BFD3384-254B-6B46-A204-67057ECA0AD4}">
      <dsp:nvSpPr>
        <dsp:cNvPr id="0" name=""/>
        <dsp:cNvSpPr/>
      </dsp:nvSpPr>
      <dsp:spPr>
        <a:xfrm>
          <a:off x="4622814" y="1277242"/>
          <a:ext cx="1889564" cy="1199873"/>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B061E-4AC0-C344-B612-DAD3F7CB75EC}">
      <dsp:nvSpPr>
        <dsp:cNvPr id="0" name=""/>
        <dsp:cNvSpPr/>
      </dsp:nvSpPr>
      <dsp:spPr>
        <a:xfrm>
          <a:off x="4832765" y="1476696"/>
          <a:ext cx="1889564" cy="11998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altLang="fr-FR" sz="1400" b="1" kern="1200">
              <a:solidFill>
                <a:srgbClr val="575757"/>
              </a:solidFill>
            </a:rPr>
            <a:t>Contrôle du stimulus</a:t>
          </a:r>
          <a:endParaRPr lang="en-US" sz="1400" b="1" kern="1200">
            <a:solidFill>
              <a:srgbClr val="575757"/>
            </a:solidFill>
            <a:latin typeface="Arial" panose="020B0604020202020204" pitchFamily="34" charset="0"/>
            <a:cs typeface="Arial" panose="020B0604020202020204" pitchFamily="34" charset="0"/>
          </a:endParaRPr>
        </a:p>
      </dsp:txBody>
      <dsp:txXfrm>
        <a:off x="4867908" y="1511839"/>
        <a:ext cx="1819278" cy="1129587"/>
      </dsp:txXfrm>
    </dsp:sp>
    <dsp:sp modelId="{0921998D-4940-624E-BB46-EC0E15FA28CA}">
      <dsp:nvSpPr>
        <dsp:cNvPr id="0" name=""/>
        <dsp:cNvSpPr/>
      </dsp:nvSpPr>
      <dsp:spPr>
        <a:xfrm>
          <a:off x="6932282" y="1277242"/>
          <a:ext cx="1889564" cy="1199873"/>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23A1A-CBFC-4540-8B87-517A22CF53F9}">
      <dsp:nvSpPr>
        <dsp:cNvPr id="0" name=""/>
        <dsp:cNvSpPr/>
      </dsp:nvSpPr>
      <dsp:spPr>
        <a:xfrm>
          <a:off x="7142234" y="1476696"/>
          <a:ext cx="1889564" cy="11998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altLang="fr-FR" sz="1400" b="1" kern="1200">
              <a:solidFill>
                <a:srgbClr val="575757"/>
              </a:solidFill>
            </a:rPr>
            <a:t>Réduction du temps passé au lit</a:t>
          </a:r>
          <a:endParaRPr lang="en-US" sz="1400" b="1" kern="1200">
            <a:solidFill>
              <a:srgbClr val="575757"/>
            </a:solidFill>
            <a:latin typeface="Arial" panose="020B0604020202020204" pitchFamily="34" charset="0"/>
            <a:cs typeface="Arial" panose="020B0604020202020204" pitchFamily="34" charset="0"/>
          </a:endParaRPr>
        </a:p>
      </dsp:txBody>
      <dsp:txXfrm>
        <a:off x="7177377" y="1511839"/>
        <a:ext cx="1819278" cy="1129587"/>
      </dsp:txXfrm>
    </dsp:sp>
    <dsp:sp modelId="{F7CB11B7-D457-9649-BD17-960A74618E54}">
      <dsp:nvSpPr>
        <dsp:cNvPr id="0" name=""/>
        <dsp:cNvSpPr/>
      </dsp:nvSpPr>
      <dsp:spPr>
        <a:xfrm>
          <a:off x="9241750" y="1277242"/>
          <a:ext cx="1889564" cy="1199873"/>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FA8CB-FA8D-EF46-A453-4FDB2623AC97}">
      <dsp:nvSpPr>
        <dsp:cNvPr id="0" name=""/>
        <dsp:cNvSpPr/>
      </dsp:nvSpPr>
      <dsp:spPr>
        <a:xfrm>
          <a:off x="9451702" y="1476696"/>
          <a:ext cx="1889564" cy="11998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altLang="fr-FR" sz="1400" b="1" kern="1200">
              <a:solidFill>
                <a:srgbClr val="575757"/>
              </a:solidFill>
            </a:rPr>
            <a:t>Intention paradoxale</a:t>
          </a:r>
          <a:endParaRPr lang="en-US" sz="1400" b="1" kern="1200">
            <a:solidFill>
              <a:srgbClr val="575757"/>
            </a:solidFill>
            <a:latin typeface="Arial" panose="020B0604020202020204" pitchFamily="34" charset="0"/>
            <a:cs typeface="Arial" panose="020B0604020202020204" pitchFamily="34" charset="0"/>
          </a:endParaRPr>
        </a:p>
      </dsp:txBody>
      <dsp:txXfrm>
        <a:off x="9486845" y="1511839"/>
        <a:ext cx="1819278" cy="11295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EA4D0-AF29-B249-AEE2-206026983450}">
      <dsp:nvSpPr>
        <dsp:cNvPr id="0" name=""/>
        <dsp:cNvSpPr/>
      </dsp:nvSpPr>
      <dsp:spPr>
        <a:xfrm>
          <a:off x="1894581" y="389"/>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ts val="0"/>
            </a:spcAft>
            <a:buNone/>
          </a:pPr>
          <a:r>
            <a:rPr lang="en-US" altLang="fr-FR" sz="1600" b="1" kern="1200" dirty="0">
              <a:solidFill>
                <a:prstClr val="white"/>
              </a:solidFill>
              <a:latin typeface="Arial" panose="020B0604020202020204" pitchFamily="34" charset="0"/>
              <a:ea typeface="+mn-ea"/>
              <a:cs typeface="Arial" panose="020B0604020202020204" pitchFamily="34" charset="0"/>
            </a:rPr>
            <a:t>TCC de </a:t>
          </a:r>
          <a:r>
            <a:rPr lang="en-US" altLang="fr-FR" sz="1600" b="1" kern="1200" dirty="0" err="1">
              <a:solidFill>
                <a:prstClr val="white"/>
              </a:solidFill>
              <a:latin typeface="Arial" panose="020B0604020202020204" pitchFamily="34" charset="0"/>
              <a:ea typeface="+mn-ea"/>
              <a:cs typeface="Arial" panose="020B0604020202020204" pitchFamily="34" charset="0"/>
            </a:rPr>
            <a:t>l'insomnie</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dirty="0" err="1">
              <a:solidFill>
                <a:prstClr val="white"/>
              </a:solidFill>
              <a:latin typeface="Arial" panose="020B0604020202020204" pitchFamily="34" charset="0"/>
              <a:ea typeface="+mn-ea"/>
              <a:cs typeface="Arial" panose="020B0604020202020204" pitchFamily="34" charset="0"/>
            </a:rPr>
            <a:t>efficace</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dirty="0" err="1">
              <a:solidFill>
                <a:prstClr val="white"/>
              </a:solidFill>
              <a:latin typeface="Arial" panose="020B0604020202020204" pitchFamily="34" charset="0"/>
              <a:ea typeface="+mn-ea"/>
              <a:cs typeface="Arial" panose="020B0604020202020204" pitchFamily="34" charset="0"/>
            </a:rPr>
            <a:t>en</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dirty="0" err="1">
              <a:solidFill>
                <a:prstClr val="white"/>
              </a:solidFill>
              <a:latin typeface="Arial" panose="020B0604020202020204" pitchFamily="34" charset="0"/>
              <a:ea typeface="+mn-ea"/>
              <a:cs typeface="Arial" panose="020B0604020202020204" pitchFamily="34" charset="0"/>
            </a:rPr>
            <a:t>thérapie</a:t>
          </a:r>
          <a:r>
            <a:rPr lang="en-US" altLang="fr-FR" sz="1600" b="1" kern="1200" dirty="0">
              <a:solidFill>
                <a:prstClr val="white"/>
              </a:solidFill>
              <a:latin typeface="Arial" panose="020B0604020202020204" pitchFamily="34" charset="0"/>
              <a:ea typeface="+mn-ea"/>
              <a:cs typeface="Arial" panose="020B0604020202020204" pitchFamily="34" charset="0"/>
            </a:rPr>
            <a:t> de </a:t>
          </a:r>
          <a:r>
            <a:rPr lang="en-US" altLang="fr-FR" sz="1600" b="1" kern="1200" dirty="0" err="1">
              <a:solidFill>
                <a:prstClr val="white"/>
              </a:solidFill>
              <a:latin typeface="Arial" panose="020B0604020202020204" pitchFamily="34" charset="0"/>
              <a:ea typeface="+mn-ea"/>
              <a:cs typeface="Arial" panose="020B0604020202020204" pitchFamily="34" charset="0"/>
            </a:rPr>
            <a:t>groupe</a:t>
          </a:r>
          <a:r>
            <a:rPr lang="en-US" altLang="fr-FR" sz="1600" b="1" kern="1200" dirty="0">
              <a:solidFill>
                <a:prstClr val="white"/>
              </a:solidFill>
              <a:latin typeface="Arial" panose="020B0604020202020204" pitchFamily="34" charset="0"/>
              <a:ea typeface="+mn-ea"/>
              <a:cs typeface="Arial" panose="020B0604020202020204" pitchFamily="34" charset="0"/>
            </a:rPr>
            <a:t> </a:t>
          </a:r>
          <a:r>
            <a:rPr lang="en-US" altLang="fr-FR" sz="1600" b="1" kern="1200" baseline="30000" dirty="0">
              <a:solidFill>
                <a:prstClr val="white"/>
              </a:solidFill>
              <a:latin typeface="Arial" panose="020B0604020202020204" pitchFamily="34" charset="0"/>
              <a:ea typeface="+mn-ea"/>
              <a:cs typeface="Arial" panose="020B0604020202020204" pitchFamily="34" charset="0"/>
            </a:rPr>
            <a:t>1</a:t>
          </a:r>
          <a:endParaRPr lang="en-US" sz="1600" b="1" kern="1200" baseline="30000" dirty="0">
            <a:solidFill>
              <a:prstClr val="white"/>
            </a:solidFill>
            <a:latin typeface="Arial" panose="020B0604020202020204" pitchFamily="34" charset="0"/>
            <a:ea typeface="+mn-ea"/>
            <a:cs typeface="Arial" panose="020B0604020202020204" pitchFamily="34" charset="0"/>
          </a:endParaRPr>
        </a:p>
      </dsp:txBody>
      <dsp:txXfrm>
        <a:off x="1925094" y="30902"/>
        <a:ext cx="7004846" cy="564043"/>
      </dsp:txXfrm>
    </dsp:sp>
    <dsp:sp modelId="{60ED28AA-4072-FD41-BE3F-2DEDFD681F82}">
      <dsp:nvSpPr>
        <dsp:cNvPr id="0" name=""/>
        <dsp:cNvSpPr/>
      </dsp:nvSpPr>
      <dsp:spPr>
        <a:xfrm>
          <a:off x="1894581" y="656712"/>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altLang="fr-FR" sz="1600" b="1" kern="1200" err="1">
              <a:latin typeface="Arial" panose="020B0604020202020204" pitchFamily="34" charset="0"/>
              <a:cs typeface="Arial" panose="020B0604020202020204" pitchFamily="34" charset="0"/>
            </a:rPr>
            <a:t>Favorise</a:t>
          </a:r>
          <a:r>
            <a:rPr lang="en-US" altLang="fr-FR" sz="1600" b="1" kern="1200">
              <a:latin typeface="Arial" panose="020B0604020202020204" pitchFamily="34" charset="0"/>
              <a:cs typeface="Arial" panose="020B0604020202020204" pitchFamily="34" charset="0"/>
            </a:rPr>
            <a:t> </a:t>
          </a:r>
          <a:r>
            <a:rPr lang="en-US" altLang="fr-FR" sz="1600" b="1" kern="1200" err="1">
              <a:latin typeface="Arial" panose="020B0604020202020204" pitchFamily="34" charset="0"/>
              <a:cs typeface="Arial" panose="020B0604020202020204" pitchFamily="34" charset="0"/>
            </a:rPr>
            <a:t>l'accès</a:t>
          </a:r>
          <a:r>
            <a:rPr lang="en-US" altLang="fr-FR" sz="1600" b="1" kern="1200">
              <a:latin typeface="Arial" panose="020B0604020202020204" pitchFamily="34" charset="0"/>
              <a:cs typeface="Arial" panose="020B0604020202020204" pitchFamily="34" charset="0"/>
            </a:rPr>
            <a:t> </a:t>
          </a:r>
          <a:r>
            <a:rPr lang="en-US" altLang="fr-FR" sz="1600" b="1" kern="1200" err="1">
              <a:latin typeface="Arial" panose="020B0604020202020204" pitchFamily="34" charset="0"/>
              <a:cs typeface="Arial" panose="020B0604020202020204" pitchFamily="34" charset="0"/>
            </a:rPr>
            <a:t>à</a:t>
          </a:r>
          <a:r>
            <a:rPr lang="en-US" altLang="fr-FR" sz="1600" b="1" kern="1200">
              <a:latin typeface="Arial" panose="020B0604020202020204" pitchFamily="34" charset="0"/>
              <a:cs typeface="Arial" panose="020B0604020202020204" pitchFamily="34" charset="0"/>
            </a:rPr>
            <a:t> la </a:t>
          </a:r>
          <a:r>
            <a:rPr lang="en-US" altLang="fr-FR" sz="1600" b="1" kern="1200" err="1">
              <a:latin typeface="Arial" panose="020B0604020202020204" pitchFamily="34" charset="0"/>
              <a:cs typeface="Arial" panose="020B0604020202020204" pitchFamily="34" charset="0"/>
            </a:rPr>
            <a:t>méthode</a:t>
          </a:r>
          <a:endParaRPr lang="en-US" sz="1600" b="1" kern="1200">
            <a:latin typeface="Arial" panose="020B0604020202020204" pitchFamily="34" charset="0"/>
            <a:cs typeface="Arial" panose="020B0604020202020204" pitchFamily="34" charset="0"/>
          </a:endParaRPr>
        </a:p>
      </dsp:txBody>
      <dsp:txXfrm>
        <a:off x="1925094" y="687225"/>
        <a:ext cx="7004846" cy="564043"/>
      </dsp:txXfrm>
    </dsp:sp>
    <dsp:sp modelId="{BA3E551E-095B-2845-8FE7-C6E60C6CA15A}">
      <dsp:nvSpPr>
        <dsp:cNvPr id="0" name=""/>
        <dsp:cNvSpPr/>
      </dsp:nvSpPr>
      <dsp:spPr>
        <a:xfrm>
          <a:off x="1894581" y="1313035"/>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altLang="fr-FR" sz="1600" b="1" kern="1200" err="1">
              <a:latin typeface="Arial" panose="020B0604020202020204" pitchFamily="34" charset="0"/>
              <a:cs typeface="Arial" panose="020B0604020202020204" pitchFamily="34" charset="0"/>
            </a:rPr>
            <a:t>Coût</a:t>
          </a:r>
          <a:r>
            <a:rPr lang="en-US" altLang="fr-FR" sz="1600" b="1" kern="1200">
              <a:latin typeface="Arial" panose="020B0604020202020204" pitchFamily="34" charset="0"/>
              <a:cs typeface="Arial" panose="020B0604020202020204" pitchFamily="34" charset="0"/>
            </a:rPr>
            <a:t> global </a:t>
          </a:r>
          <a:r>
            <a:rPr lang="en-US" altLang="fr-FR" sz="1600" b="1" kern="1200" err="1">
              <a:latin typeface="Arial" panose="020B0604020202020204" pitchFamily="34" charset="0"/>
              <a:cs typeface="Arial" panose="020B0604020202020204" pitchFamily="34" charset="0"/>
            </a:rPr>
            <a:t>moindre</a:t>
          </a:r>
          <a:endParaRPr lang="en-US" sz="1600" b="1" kern="1200">
            <a:latin typeface="Arial" panose="020B0604020202020204" pitchFamily="34" charset="0"/>
            <a:cs typeface="Arial" panose="020B0604020202020204" pitchFamily="34" charset="0"/>
          </a:endParaRPr>
        </a:p>
      </dsp:txBody>
      <dsp:txXfrm>
        <a:off x="1925094" y="1343548"/>
        <a:ext cx="7004846" cy="564043"/>
      </dsp:txXfrm>
    </dsp:sp>
    <dsp:sp modelId="{E8E781C9-B685-B84C-A899-424CBEED62CC}">
      <dsp:nvSpPr>
        <dsp:cNvPr id="0" name=""/>
        <dsp:cNvSpPr/>
      </dsp:nvSpPr>
      <dsp:spPr>
        <a:xfrm>
          <a:off x="1894581" y="1969358"/>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altLang="fr-FR" sz="1600" b="1" kern="1200" err="1">
              <a:latin typeface="Arial" panose="020B0604020202020204" pitchFamily="34" charset="0"/>
              <a:cs typeface="Arial" panose="020B0604020202020204" pitchFamily="34" charset="0"/>
            </a:rPr>
            <a:t>Rompre</a:t>
          </a:r>
          <a:r>
            <a:rPr lang="en-US" altLang="fr-FR" sz="1600" b="1" kern="1200">
              <a:latin typeface="Arial" panose="020B0604020202020204" pitchFamily="34" charset="0"/>
              <a:cs typeface="Arial" panose="020B0604020202020204" pitchFamily="34" charset="0"/>
            </a:rPr>
            <a:t> le sentiment de solitude de </a:t>
          </a:r>
          <a:r>
            <a:rPr lang="en-US" altLang="fr-FR" sz="1600" b="1" kern="1200" err="1">
              <a:latin typeface="Arial" panose="020B0604020202020204" pitchFamily="34" charset="0"/>
              <a:cs typeface="Arial" panose="020B0604020202020204" pitchFamily="34" charset="0"/>
            </a:rPr>
            <a:t>l'insomniaque</a:t>
          </a:r>
          <a:endParaRPr lang="en-US" sz="1600" b="1" kern="1200">
            <a:latin typeface="Arial" panose="020B0604020202020204" pitchFamily="34" charset="0"/>
            <a:cs typeface="Arial" panose="020B0604020202020204" pitchFamily="34" charset="0"/>
          </a:endParaRPr>
        </a:p>
      </dsp:txBody>
      <dsp:txXfrm>
        <a:off x="1925094" y="1999871"/>
        <a:ext cx="7004846" cy="564043"/>
      </dsp:txXfrm>
    </dsp:sp>
    <dsp:sp modelId="{7E826CEF-BE6E-FD4E-83EA-634E9240E03D}">
      <dsp:nvSpPr>
        <dsp:cNvPr id="0" name=""/>
        <dsp:cNvSpPr/>
      </dsp:nvSpPr>
      <dsp:spPr>
        <a:xfrm>
          <a:off x="1894581" y="2625681"/>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altLang="fr-FR" sz="1600" b="1" kern="1200" err="1">
              <a:latin typeface="Arial" panose="020B0604020202020204" pitchFamily="34" charset="0"/>
              <a:cs typeface="Arial" panose="020B0604020202020204" pitchFamily="34" charset="0"/>
            </a:rPr>
            <a:t>Effet</a:t>
          </a:r>
          <a:r>
            <a:rPr lang="en-US" altLang="fr-FR" sz="1600" b="1" kern="1200">
              <a:latin typeface="Arial" panose="020B0604020202020204" pitchFamily="34" charset="0"/>
              <a:cs typeface="Arial" panose="020B0604020202020204" pitchFamily="34" charset="0"/>
            </a:rPr>
            <a:t> </a:t>
          </a:r>
          <a:r>
            <a:rPr lang="en-US" altLang="fr-FR" sz="1600" b="1" kern="1200" err="1">
              <a:latin typeface="Arial" panose="020B0604020202020204" pitchFamily="34" charset="0"/>
              <a:cs typeface="Arial" panose="020B0604020202020204" pitchFamily="34" charset="0"/>
            </a:rPr>
            <a:t>synergique</a:t>
          </a:r>
          <a:r>
            <a:rPr lang="en-US" altLang="fr-FR" sz="1600" b="1" kern="1200">
              <a:latin typeface="Arial" panose="020B0604020202020204" pitchFamily="34" charset="0"/>
              <a:cs typeface="Arial" panose="020B0604020202020204" pitchFamily="34" charset="0"/>
            </a:rPr>
            <a:t> de </a:t>
          </a:r>
          <a:r>
            <a:rPr lang="en-US" altLang="fr-FR" sz="1600" b="1" kern="1200" err="1">
              <a:latin typeface="Arial" panose="020B0604020202020204" pitchFamily="34" charset="0"/>
              <a:cs typeface="Arial" panose="020B0604020202020204" pitchFamily="34" charset="0"/>
            </a:rPr>
            <a:t>groupe</a:t>
          </a:r>
          <a:endParaRPr lang="en-US" sz="1600" b="1" kern="1200">
            <a:latin typeface="Arial" panose="020B0604020202020204" pitchFamily="34" charset="0"/>
            <a:cs typeface="Arial" panose="020B0604020202020204" pitchFamily="34" charset="0"/>
          </a:endParaRPr>
        </a:p>
      </dsp:txBody>
      <dsp:txXfrm>
        <a:off x="1925094" y="2656194"/>
        <a:ext cx="7004846" cy="564043"/>
      </dsp:txXfrm>
    </dsp:sp>
    <dsp:sp modelId="{AF73C2E2-670D-2A4F-98F9-7B5F207D22CD}">
      <dsp:nvSpPr>
        <dsp:cNvPr id="0" name=""/>
        <dsp:cNvSpPr/>
      </dsp:nvSpPr>
      <dsp:spPr>
        <a:xfrm>
          <a:off x="1894581" y="3282004"/>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ts val="0"/>
            </a:spcAft>
            <a:buNone/>
          </a:pPr>
          <a:r>
            <a:rPr lang="en-US" altLang="fr-FR" sz="1600" b="1" kern="1200" dirty="0" err="1">
              <a:latin typeface="Arial" panose="020B0604020202020204" pitchFamily="34" charset="0"/>
              <a:cs typeface="Arial" panose="020B0604020202020204" pitchFamily="34" charset="0"/>
            </a:rPr>
            <a:t>Thérapie</a:t>
          </a:r>
          <a:r>
            <a:rPr lang="en-US" altLang="fr-FR" sz="1600" b="1" kern="1200" dirty="0">
              <a:latin typeface="Arial" panose="020B0604020202020204" pitchFamily="34" charset="0"/>
              <a:cs typeface="Arial" panose="020B0604020202020204" pitchFamily="34" charset="0"/>
            </a:rPr>
            <a:t> </a:t>
          </a:r>
          <a:r>
            <a:rPr lang="en-US" altLang="fr-FR" sz="1600" b="1" kern="1200" dirty="0" err="1">
              <a:latin typeface="Arial" panose="020B0604020202020204" pitchFamily="34" charset="0"/>
              <a:cs typeface="Arial" panose="020B0604020202020204" pitchFamily="34" charset="0"/>
            </a:rPr>
            <a:t>restant</a:t>
          </a:r>
          <a:r>
            <a:rPr lang="en-US" altLang="fr-FR" sz="1600" b="1" kern="1200" dirty="0">
              <a:latin typeface="Arial" panose="020B0604020202020204" pitchFamily="34" charset="0"/>
              <a:cs typeface="Arial" panose="020B0604020202020204" pitchFamily="34" charset="0"/>
            </a:rPr>
            <a:t> </a:t>
          </a:r>
          <a:r>
            <a:rPr lang="en-US" altLang="fr-FR" sz="1600" b="1" kern="1200" dirty="0" err="1">
              <a:latin typeface="Arial" panose="020B0604020202020204" pitchFamily="34" charset="0"/>
              <a:cs typeface="Arial" panose="020B0604020202020204" pitchFamily="34" charset="0"/>
            </a:rPr>
            <a:t>focalisée</a:t>
          </a:r>
          <a:r>
            <a:rPr lang="en-US" altLang="fr-FR" sz="1600" b="1" kern="1200" dirty="0">
              <a:latin typeface="Arial" panose="020B0604020202020204" pitchFamily="34" charset="0"/>
              <a:cs typeface="Arial" panose="020B0604020202020204" pitchFamily="34" charset="0"/>
            </a:rPr>
            <a:t> sur le sommeil</a:t>
          </a:r>
          <a:endParaRPr lang="en-US" sz="1600" b="1" kern="1200" dirty="0">
            <a:latin typeface="Arial" panose="020B0604020202020204" pitchFamily="34" charset="0"/>
            <a:cs typeface="Arial" panose="020B0604020202020204" pitchFamily="34" charset="0"/>
          </a:endParaRPr>
        </a:p>
      </dsp:txBody>
      <dsp:txXfrm>
        <a:off x="1925094" y="3312517"/>
        <a:ext cx="7004846" cy="564043"/>
      </dsp:txXfrm>
    </dsp:sp>
    <dsp:sp modelId="{7862A0AB-E449-2E4F-ADD7-22B5A9889F4D}">
      <dsp:nvSpPr>
        <dsp:cNvPr id="0" name=""/>
        <dsp:cNvSpPr/>
      </dsp:nvSpPr>
      <dsp:spPr>
        <a:xfrm>
          <a:off x="1894581" y="3938327"/>
          <a:ext cx="7065872" cy="625069"/>
        </a:xfrm>
        <a:prstGeom prst="roundRect">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altLang="fr-FR" sz="1600" b="1" kern="1200" dirty="0" err="1">
              <a:latin typeface="Arial" panose="020B0604020202020204" pitchFamily="34" charset="0"/>
              <a:cs typeface="Arial" panose="020B0604020202020204" pitchFamily="34" charset="0"/>
            </a:rPr>
            <a:t>Prise</a:t>
          </a:r>
          <a:r>
            <a:rPr lang="en-US" altLang="fr-FR" sz="1600" b="1" kern="1200" dirty="0">
              <a:latin typeface="Arial" panose="020B0604020202020204" pitchFamily="34" charset="0"/>
              <a:cs typeface="Arial" panose="020B0604020202020204" pitchFamily="34" charset="0"/>
            </a:rPr>
            <a:t> </a:t>
          </a:r>
          <a:r>
            <a:rPr lang="en-US" altLang="fr-FR" sz="1600" b="1" kern="1200" dirty="0" err="1">
              <a:latin typeface="Arial" panose="020B0604020202020204" pitchFamily="34" charset="0"/>
              <a:cs typeface="Arial" panose="020B0604020202020204" pitchFamily="34" charset="0"/>
            </a:rPr>
            <a:t>en</a:t>
          </a:r>
          <a:r>
            <a:rPr lang="en-US" altLang="fr-FR" sz="1600" b="1" kern="1200" dirty="0">
              <a:latin typeface="Arial" panose="020B0604020202020204" pitchFamily="34" charset="0"/>
              <a:cs typeface="Arial" panose="020B0604020202020204" pitchFamily="34" charset="0"/>
            </a:rPr>
            <a:t> charge intensive (au </a:t>
          </a:r>
          <a:r>
            <a:rPr lang="en-US" altLang="fr-FR" sz="1600" b="1" kern="1200" dirty="0" err="1">
              <a:latin typeface="Arial" panose="020B0604020202020204" pitchFamily="34" charset="0"/>
              <a:cs typeface="Arial" panose="020B0604020202020204" pitchFamily="34" charset="0"/>
            </a:rPr>
            <a:t>moins</a:t>
          </a:r>
          <a:r>
            <a:rPr lang="en-US" altLang="fr-FR" sz="1600" b="1" kern="1200" dirty="0">
              <a:latin typeface="Arial" panose="020B0604020202020204" pitchFamily="34" charset="0"/>
              <a:cs typeface="Arial" panose="020B0604020202020204" pitchFamily="34" charset="0"/>
            </a:rPr>
            <a:t> 3 à 4 séances de 90 à 180 min)</a:t>
          </a:r>
          <a:endParaRPr lang="en-US" sz="1600" b="1" kern="1200" dirty="0">
            <a:latin typeface="Arial" panose="020B0604020202020204" pitchFamily="34" charset="0"/>
            <a:cs typeface="Arial" panose="020B0604020202020204" pitchFamily="34" charset="0"/>
          </a:endParaRPr>
        </a:p>
      </dsp:txBody>
      <dsp:txXfrm>
        <a:off x="1925094" y="3968840"/>
        <a:ext cx="7004846" cy="5640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1657B-F9B4-1844-BDAD-B8324ABA7191}">
      <dsp:nvSpPr>
        <dsp:cNvPr id="0" name=""/>
        <dsp:cNvSpPr/>
      </dsp:nvSpPr>
      <dsp:spPr>
        <a:xfrm>
          <a:off x="1316175" y="260"/>
          <a:ext cx="1646669" cy="104563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B0A7AE-6E7F-564F-931F-8660DB758F3B}">
      <dsp:nvSpPr>
        <dsp:cNvPr id="0" name=""/>
        <dsp:cNvSpPr/>
      </dsp:nvSpPr>
      <dsp:spPr>
        <a:xfrm>
          <a:off x="1499138" y="174075"/>
          <a:ext cx="1646669" cy="10456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Régule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les émotions</a:t>
          </a:r>
          <a:endParaRPr lang="en-US" sz="1400" b="1" kern="1200">
            <a:solidFill>
              <a:srgbClr val="575757"/>
            </a:solidFill>
          </a:endParaRPr>
        </a:p>
      </dsp:txBody>
      <dsp:txXfrm>
        <a:off x="1529764" y="204701"/>
        <a:ext cx="1585417" cy="984383"/>
      </dsp:txXfrm>
    </dsp:sp>
    <dsp:sp modelId="{06D2E568-0C50-4BDD-B2CE-4B4399D41321}">
      <dsp:nvSpPr>
        <dsp:cNvPr id="0" name=""/>
        <dsp:cNvSpPr/>
      </dsp:nvSpPr>
      <dsp:spPr>
        <a:xfrm>
          <a:off x="3328771" y="260"/>
          <a:ext cx="1646669" cy="104563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97024C-6A87-4094-A6AC-310D9621A4AC}">
      <dsp:nvSpPr>
        <dsp:cNvPr id="0" name=""/>
        <dsp:cNvSpPr/>
      </dsp:nvSpPr>
      <dsp:spPr>
        <a:xfrm>
          <a:off x="3511735" y="174075"/>
          <a:ext cx="1646669" cy="10456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fr-FR" sz="1400" b="1" kern="1200">
              <a:solidFill>
                <a:srgbClr val="575757"/>
              </a:solidFill>
              <a:latin typeface="Arial" charset="0"/>
              <a:cs typeface="Arial" charset="0"/>
            </a:rPr>
            <a:t>Répare </a:t>
          </a:r>
        </a:p>
        <a:p>
          <a:pPr marL="0" lvl="0" indent="0" algn="ctr" defTabSz="622300">
            <a:lnSpc>
              <a:spcPct val="90000"/>
            </a:lnSpc>
            <a:spcBef>
              <a:spcPct val="0"/>
            </a:spcBef>
            <a:spcAft>
              <a:spcPts val="0"/>
            </a:spcAft>
            <a:buNone/>
          </a:pPr>
          <a:r>
            <a:rPr lang="fr-FR" sz="1400" b="1" kern="1200">
              <a:solidFill>
                <a:srgbClr val="575757"/>
              </a:solidFill>
              <a:latin typeface="Arial" charset="0"/>
              <a:cs typeface="Arial" charset="0"/>
            </a:rPr>
            <a:t>le stress</a:t>
          </a:r>
          <a:endParaRPr lang="en-US" sz="1400" b="1" kern="1200">
            <a:solidFill>
              <a:srgbClr val="575757"/>
            </a:solidFill>
          </a:endParaRPr>
        </a:p>
      </dsp:txBody>
      <dsp:txXfrm>
        <a:off x="3542361" y="204701"/>
        <a:ext cx="1585417" cy="984383"/>
      </dsp:txXfrm>
    </dsp:sp>
    <dsp:sp modelId="{7BFD3384-254B-6B46-A204-67057ECA0AD4}">
      <dsp:nvSpPr>
        <dsp:cNvPr id="0" name=""/>
        <dsp:cNvSpPr/>
      </dsp:nvSpPr>
      <dsp:spPr>
        <a:xfrm>
          <a:off x="5341368" y="260"/>
          <a:ext cx="1646669" cy="104563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B061E-4AC0-C344-B612-DAD3F7CB75EC}">
      <dsp:nvSpPr>
        <dsp:cNvPr id="0" name=""/>
        <dsp:cNvSpPr/>
      </dsp:nvSpPr>
      <dsp:spPr>
        <a:xfrm>
          <a:off x="5524331" y="174075"/>
          <a:ext cx="1646669" cy="10456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Favorise </a:t>
          </a:r>
        </a:p>
        <a:p>
          <a:pPr marL="0" lvl="0" indent="0" algn="ctr" defTabSz="622300">
            <a:lnSpc>
              <a:spcPct val="100000"/>
            </a:lnSpc>
            <a:spcBef>
              <a:spcPct val="0"/>
            </a:spcBef>
            <a:spcAft>
              <a:spcPts val="0"/>
            </a:spcAft>
            <a:buNone/>
          </a:pPr>
          <a:r>
            <a:rPr lang="fr-FR" sz="1400" b="1" kern="1200">
              <a:solidFill>
                <a:srgbClr val="575757"/>
              </a:solidFill>
              <a:latin typeface="Arial" charset="0"/>
              <a:cs typeface="Arial" charset="0"/>
            </a:rPr>
            <a:t>la mémoire</a:t>
          </a:r>
          <a:endParaRPr lang="en-US" sz="1400" b="1" kern="1200">
            <a:solidFill>
              <a:srgbClr val="575757"/>
            </a:solidFill>
          </a:endParaRPr>
        </a:p>
      </dsp:txBody>
      <dsp:txXfrm>
        <a:off x="5554957" y="204701"/>
        <a:ext cx="1585417" cy="9843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1657B-F9B4-1844-BDAD-B8324ABA7191}">
      <dsp:nvSpPr>
        <dsp:cNvPr id="0" name=""/>
        <dsp:cNvSpPr/>
      </dsp:nvSpPr>
      <dsp:spPr>
        <a:xfrm>
          <a:off x="3591"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B0A7AE-6E7F-564F-931F-8660DB758F3B}">
      <dsp:nvSpPr>
        <dsp:cNvPr id="0" name=""/>
        <dsp:cNvSpPr/>
      </dsp:nvSpPr>
      <dsp:spPr>
        <a:xfrm>
          <a:off x="198052"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dirty="0">
              <a:solidFill>
                <a:srgbClr val="575757"/>
              </a:solidFill>
              <a:latin typeface="Arial" panose="020B0604020202020204" pitchFamily="34" charset="0"/>
              <a:cs typeface="Arial" panose="020B0604020202020204" pitchFamily="34" charset="0"/>
            </a:rPr>
            <a:t>Conduit </a:t>
          </a:r>
        </a:p>
        <a:p>
          <a:pPr marL="0" lvl="0" indent="0" algn="ctr" defTabSz="622300">
            <a:lnSpc>
              <a:spcPct val="100000"/>
            </a:lnSpc>
            <a:spcBef>
              <a:spcPct val="0"/>
            </a:spcBef>
            <a:spcAft>
              <a:spcPts val="0"/>
            </a:spcAft>
            <a:buNone/>
          </a:pPr>
          <a:r>
            <a:rPr lang="fr-FR" sz="1400" b="1" kern="1200" dirty="0">
              <a:solidFill>
                <a:srgbClr val="575757"/>
              </a:solidFill>
              <a:latin typeface="Arial" panose="020B0604020202020204" pitchFamily="34" charset="0"/>
              <a:cs typeface="Arial" panose="020B0604020202020204" pitchFamily="34" charset="0"/>
            </a:rPr>
            <a:t>au sommeil réparateur</a:t>
          </a:r>
          <a:r>
            <a:rPr lang="fr-FR" sz="1400" b="1" kern="1200" baseline="30000" dirty="0">
              <a:solidFill>
                <a:srgbClr val="575757"/>
              </a:solidFill>
              <a:latin typeface="Arial" panose="020B0604020202020204" pitchFamily="34" charset="0"/>
              <a:cs typeface="Arial" panose="020B0604020202020204" pitchFamily="34" charset="0"/>
            </a:rPr>
            <a:t>1</a:t>
          </a:r>
          <a:endParaRPr lang="en-US" sz="1400" b="1" kern="1200" baseline="30000" dirty="0">
            <a:solidFill>
              <a:srgbClr val="575757"/>
            </a:solidFill>
            <a:latin typeface="Arial" panose="020B0604020202020204" pitchFamily="34" charset="0"/>
            <a:cs typeface="Arial" panose="020B0604020202020204" pitchFamily="34" charset="0"/>
          </a:endParaRPr>
        </a:p>
      </dsp:txBody>
      <dsp:txXfrm>
        <a:off x="230602" y="652659"/>
        <a:ext cx="1685050" cy="1046245"/>
      </dsp:txXfrm>
    </dsp:sp>
    <dsp:sp modelId="{7BFD3384-254B-6B46-A204-67057ECA0AD4}">
      <dsp:nvSpPr>
        <dsp:cNvPr id="0" name=""/>
        <dsp:cNvSpPr/>
      </dsp:nvSpPr>
      <dsp:spPr>
        <a:xfrm>
          <a:off x="2142664"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B061E-4AC0-C344-B612-DAD3F7CB75EC}">
      <dsp:nvSpPr>
        <dsp:cNvPr id="0" name=""/>
        <dsp:cNvSpPr/>
      </dsp:nvSpPr>
      <dsp:spPr>
        <a:xfrm>
          <a:off x="2337125"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dirty="0">
              <a:solidFill>
                <a:srgbClr val="575757"/>
              </a:solidFill>
              <a:latin typeface="Arial" panose="020B0604020202020204" pitchFamily="34" charset="0"/>
              <a:cs typeface="Arial" panose="020B0604020202020204" pitchFamily="34" charset="0"/>
            </a:rPr>
            <a:t>Permet au corps d’entrer dans un </a:t>
          </a:r>
          <a:br>
            <a:rPr lang="fr-FR" sz="1400" b="1" kern="1200" dirty="0">
              <a:solidFill>
                <a:srgbClr val="575757"/>
              </a:solidFill>
              <a:latin typeface="Arial" panose="020B0604020202020204" pitchFamily="34" charset="0"/>
              <a:cs typeface="Arial" panose="020B0604020202020204" pitchFamily="34" charset="0"/>
            </a:rPr>
          </a:br>
          <a:r>
            <a:rPr lang="fr-FR" sz="1400" b="1" kern="1200" dirty="0">
              <a:solidFill>
                <a:srgbClr val="575757"/>
              </a:solidFill>
              <a:latin typeface="Arial" panose="020B0604020202020204" pitchFamily="34" charset="0"/>
              <a:cs typeface="Arial" panose="020B0604020202020204" pitchFamily="34" charset="0"/>
            </a:rPr>
            <a:t>état de relaxation</a:t>
          </a:r>
          <a:r>
            <a:rPr lang="fr-FR" sz="1400" b="1" kern="1200" baseline="30000" dirty="0">
              <a:solidFill>
                <a:srgbClr val="575757"/>
              </a:solidFill>
              <a:latin typeface="Arial" panose="020B0604020202020204" pitchFamily="34" charset="0"/>
              <a:cs typeface="Arial" panose="020B0604020202020204" pitchFamily="34" charset="0"/>
            </a:rPr>
            <a:t>2</a:t>
          </a:r>
          <a:endParaRPr lang="en-US" sz="1400" b="1" kern="1200" baseline="30000" dirty="0">
            <a:solidFill>
              <a:srgbClr val="575757"/>
            </a:solidFill>
            <a:latin typeface="Arial" panose="020B0604020202020204" pitchFamily="34" charset="0"/>
            <a:cs typeface="Arial" panose="020B0604020202020204" pitchFamily="34" charset="0"/>
          </a:endParaRPr>
        </a:p>
      </dsp:txBody>
      <dsp:txXfrm>
        <a:off x="2369675" y="652659"/>
        <a:ext cx="1685050" cy="1046245"/>
      </dsp:txXfrm>
    </dsp:sp>
    <dsp:sp modelId="{0921998D-4940-624E-BB46-EC0E15FA28CA}">
      <dsp:nvSpPr>
        <dsp:cNvPr id="0" name=""/>
        <dsp:cNvSpPr/>
      </dsp:nvSpPr>
      <dsp:spPr>
        <a:xfrm>
          <a:off x="4281737"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23A1A-CBFC-4540-8B87-517A22CF53F9}">
      <dsp:nvSpPr>
        <dsp:cNvPr id="0" name=""/>
        <dsp:cNvSpPr/>
      </dsp:nvSpPr>
      <dsp:spPr>
        <a:xfrm>
          <a:off x="4476198"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dirty="0">
              <a:solidFill>
                <a:srgbClr val="575757"/>
              </a:solidFill>
              <a:latin typeface="Arial" panose="020B0604020202020204" pitchFamily="34" charset="0"/>
              <a:cs typeface="Arial" panose="020B0604020202020204" pitchFamily="34" charset="0"/>
            </a:rPr>
            <a:t>Diminue la </a:t>
          </a:r>
        </a:p>
        <a:p>
          <a:pPr marL="0" lvl="0" indent="0" algn="ctr" defTabSz="622300">
            <a:lnSpc>
              <a:spcPct val="100000"/>
            </a:lnSpc>
            <a:spcBef>
              <a:spcPct val="0"/>
            </a:spcBef>
            <a:spcAft>
              <a:spcPts val="0"/>
            </a:spcAft>
            <a:buNone/>
          </a:pPr>
          <a:r>
            <a:rPr lang="fr-FR" sz="1400" b="1" kern="1200" dirty="0">
              <a:solidFill>
                <a:srgbClr val="575757"/>
              </a:solidFill>
              <a:latin typeface="Arial" panose="020B0604020202020204" pitchFamily="34" charset="0"/>
              <a:cs typeface="Arial" panose="020B0604020202020204" pitchFamily="34" charset="0"/>
            </a:rPr>
            <a:t>charge mentale</a:t>
          </a:r>
          <a:r>
            <a:rPr lang="fr-FR" sz="1400" b="1" kern="1200" baseline="30000" dirty="0">
              <a:solidFill>
                <a:srgbClr val="575757"/>
              </a:solidFill>
              <a:latin typeface="Arial" panose="020B0604020202020204" pitchFamily="34" charset="0"/>
              <a:cs typeface="Arial" panose="020B0604020202020204" pitchFamily="34" charset="0"/>
            </a:rPr>
            <a:t>2</a:t>
          </a:r>
          <a:endParaRPr lang="en-US" sz="1400" b="1" kern="1200" baseline="30000" dirty="0">
            <a:solidFill>
              <a:srgbClr val="575757"/>
            </a:solidFill>
            <a:latin typeface="Arial" panose="020B0604020202020204" pitchFamily="34" charset="0"/>
            <a:cs typeface="Arial" panose="020B0604020202020204" pitchFamily="34" charset="0"/>
          </a:endParaRPr>
        </a:p>
      </dsp:txBody>
      <dsp:txXfrm>
        <a:off x="4508748" y="652659"/>
        <a:ext cx="1685050" cy="1046245"/>
      </dsp:txXfrm>
    </dsp:sp>
    <dsp:sp modelId="{F7CB11B7-D457-9649-BD17-960A74618E54}">
      <dsp:nvSpPr>
        <dsp:cNvPr id="0" name=""/>
        <dsp:cNvSpPr/>
      </dsp:nvSpPr>
      <dsp:spPr>
        <a:xfrm>
          <a:off x="6420810"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FA8CB-FA8D-EF46-A453-4FDB2623AC97}">
      <dsp:nvSpPr>
        <dsp:cNvPr id="0" name=""/>
        <dsp:cNvSpPr/>
      </dsp:nvSpPr>
      <dsp:spPr>
        <a:xfrm>
          <a:off x="6615271"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dirty="0">
              <a:solidFill>
                <a:srgbClr val="575757"/>
              </a:solidFill>
              <a:latin typeface="Arial" panose="020B0604020202020204" pitchFamily="34" charset="0"/>
              <a:cs typeface="Arial" panose="020B0604020202020204" pitchFamily="34" charset="0"/>
            </a:rPr>
            <a:t>Comporte une activité mentale persistante </a:t>
          </a:r>
          <a:r>
            <a:rPr lang="fr-FR" sz="1400" b="0" kern="1200" dirty="0">
              <a:solidFill>
                <a:srgbClr val="575757"/>
              </a:solidFill>
              <a:latin typeface="Arial" panose="020B0604020202020204" pitchFamily="34" charset="0"/>
              <a:cs typeface="Arial" panose="020B0604020202020204" pitchFamily="34" charset="0"/>
            </a:rPr>
            <a:t>(imagerie et pensées)</a:t>
          </a:r>
          <a:r>
            <a:rPr lang="fr-FR" sz="1400" b="0" kern="1200" baseline="30000" dirty="0">
              <a:solidFill>
                <a:srgbClr val="575757"/>
              </a:solidFill>
              <a:latin typeface="Arial" panose="020B0604020202020204" pitchFamily="34" charset="0"/>
              <a:cs typeface="Arial" panose="020B0604020202020204" pitchFamily="34" charset="0"/>
            </a:rPr>
            <a:t>2</a:t>
          </a:r>
          <a:endParaRPr lang="en-US" sz="1400" b="0" kern="1200" baseline="30000" dirty="0">
            <a:solidFill>
              <a:srgbClr val="575757"/>
            </a:solidFill>
            <a:latin typeface="Arial" panose="020B0604020202020204" pitchFamily="34" charset="0"/>
            <a:cs typeface="Arial" panose="020B0604020202020204" pitchFamily="34" charset="0"/>
          </a:endParaRPr>
        </a:p>
      </dsp:txBody>
      <dsp:txXfrm>
        <a:off x="6647821" y="652659"/>
        <a:ext cx="1685050" cy="1046245"/>
      </dsp:txXfrm>
    </dsp:sp>
    <dsp:sp modelId="{D3E1E7D0-07BD-214A-B1E1-FB14736F3DEF}">
      <dsp:nvSpPr>
        <dsp:cNvPr id="0" name=""/>
        <dsp:cNvSpPr/>
      </dsp:nvSpPr>
      <dsp:spPr>
        <a:xfrm>
          <a:off x="8559883" y="435371"/>
          <a:ext cx="1750150" cy="111134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6C7525-779F-9F48-A09D-F3F7138A11C3}">
      <dsp:nvSpPr>
        <dsp:cNvPr id="0" name=""/>
        <dsp:cNvSpPr/>
      </dsp:nvSpPr>
      <dsp:spPr>
        <a:xfrm>
          <a:off x="8754344" y="620109"/>
          <a:ext cx="1750150" cy="11113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dirty="0">
              <a:solidFill>
                <a:srgbClr val="575757"/>
              </a:solidFill>
              <a:latin typeface="Arial" panose="020B0604020202020204" pitchFamily="34" charset="0"/>
              <a:cs typeface="Arial" panose="020B0604020202020204" pitchFamily="34" charset="0"/>
            </a:rPr>
            <a:t>Représente </a:t>
          </a:r>
        </a:p>
        <a:p>
          <a:pPr marL="0" lvl="0" indent="0" algn="ctr" defTabSz="622300">
            <a:lnSpc>
              <a:spcPct val="100000"/>
            </a:lnSpc>
            <a:spcBef>
              <a:spcPct val="0"/>
            </a:spcBef>
            <a:spcAft>
              <a:spcPts val="0"/>
            </a:spcAft>
            <a:buNone/>
          </a:pPr>
          <a:r>
            <a:rPr lang="fr-FR" sz="1400" b="1" kern="1200" dirty="0">
              <a:solidFill>
                <a:srgbClr val="575757"/>
              </a:solidFill>
              <a:latin typeface="Arial" panose="020B0604020202020204" pitchFamily="34" charset="0"/>
              <a:cs typeface="Arial" panose="020B0604020202020204" pitchFamily="34" charset="0"/>
            </a:rPr>
            <a:t>le sommeil des siestes courtes</a:t>
          </a:r>
          <a:r>
            <a:rPr lang="fr-FR" sz="1400" b="1" kern="1200" baseline="30000" dirty="0">
              <a:solidFill>
                <a:srgbClr val="575757"/>
              </a:solidFill>
              <a:latin typeface="Arial" panose="020B0604020202020204" pitchFamily="34" charset="0"/>
              <a:cs typeface="Arial" panose="020B0604020202020204" pitchFamily="34" charset="0"/>
            </a:rPr>
            <a:t>3</a:t>
          </a:r>
          <a:endParaRPr lang="en-US" sz="1400" b="1" kern="1200" baseline="30000" dirty="0">
            <a:solidFill>
              <a:srgbClr val="575757"/>
            </a:solidFill>
            <a:latin typeface="Arial" panose="020B0604020202020204" pitchFamily="34" charset="0"/>
            <a:cs typeface="Arial" panose="020B0604020202020204" pitchFamily="34" charset="0"/>
          </a:endParaRPr>
        </a:p>
      </dsp:txBody>
      <dsp:txXfrm>
        <a:off x="8786894" y="652659"/>
        <a:ext cx="1685050" cy="10462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A0693-DD6C-494C-A021-FBFF02F713F7}">
      <dsp:nvSpPr>
        <dsp:cNvPr id="0" name=""/>
        <dsp:cNvSpPr/>
      </dsp:nvSpPr>
      <dsp:spPr>
        <a:xfrm>
          <a:off x="0"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262753-66CD-B64B-8243-2C747AA0B7A1}">
      <dsp:nvSpPr>
        <dsp:cNvPr id="0" name=""/>
        <dsp:cNvSpPr/>
      </dsp:nvSpPr>
      <dsp:spPr>
        <a:xfrm>
          <a:off x="336073"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cs typeface="Arial" charset="0"/>
            </a:rPr>
            <a:t>Interaction bidirectionnelle </a:t>
          </a:r>
        </a:p>
        <a:p>
          <a:pPr marL="0" lvl="0" indent="0" algn="ctr" defTabSz="622300">
            <a:lnSpc>
              <a:spcPct val="90000"/>
            </a:lnSpc>
            <a:spcBef>
              <a:spcPct val="0"/>
            </a:spcBef>
            <a:spcAft>
              <a:spcPct val="35000"/>
            </a:spcAft>
            <a:buNone/>
          </a:pPr>
          <a:r>
            <a:rPr lang="fr-FR" sz="1400" b="0" kern="1200">
              <a:solidFill>
                <a:srgbClr val="575757"/>
              </a:solidFill>
              <a:latin typeface="Arial" charset="0"/>
              <a:cs typeface="Arial" charset="0"/>
            </a:rPr>
            <a:t>entre l</a:t>
          </a:r>
          <a:r>
            <a:rPr lang="fr-FR" sz="1400" b="1" kern="1200">
              <a:solidFill>
                <a:srgbClr val="575757"/>
              </a:solidFill>
              <a:latin typeface="Arial" charset="0"/>
              <a:cs typeface="Arial" charset="0"/>
            </a:rPr>
            <a:t>’insomnie</a:t>
          </a:r>
          <a:r>
            <a:rPr lang="fr-FR" sz="1400" b="0" kern="1200">
              <a:solidFill>
                <a:srgbClr val="575757"/>
              </a:solidFill>
              <a:latin typeface="Arial" charset="0"/>
              <a:cs typeface="Arial" charset="0"/>
            </a:rPr>
            <a:t> et </a:t>
          </a:r>
        </a:p>
        <a:p>
          <a:pPr marL="0" lvl="0" indent="0" algn="ctr" defTabSz="622300">
            <a:lnSpc>
              <a:spcPct val="90000"/>
            </a:lnSpc>
            <a:spcBef>
              <a:spcPct val="0"/>
            </a:spcBef>
            <a:spcAft>
              <a:spcPct val="35000"/>
            </a:spcAft>
            <a:buNone/>
          </a:pPr>
          <a:r>
            <a:rPr lang="fr-FR" sz="1400" b="0" kern="1200">
              <a:solidFill>
                <a:srgbClr val="575757"/>
              </a:solidFill>
              <a:latin typeface="Arial" charset="0"/>
              <a:cs typeface="Arial" charset="0"/>
            </a:rPr>
            <a:t>les </a:t>
          </a:r>
          <a:r>
            <a:rPr lang="fr-FR" sz="1400" b="1" kern="1200">
              <a:solidFill>
                <a:srgbClr val="575757"/>
              </a:solidFill>
              <a:latin typeface="Arial" charset="0"/>
              <a:cs typeface="Arial" charset="0"/>
            </a:rPr>
            <a:t>troubles psychiatriques</a:t>
          </a:r>
          <a:endParaRPr lang="en-US" sz="1400" b="0" kern="1200">
            <a:solidFill>
              <a:srgbClr val="575757"/>
            </a:solidFill>
          </a:endParaRPr>
        </a:p>
      </dsp:txBody>
      <dsp:txXfrm>
        <a:off x="392327" y="1349629"/>
        <a:ext cx="2912155" cy="1808153"/>
      </dsp:txXfrm>
    </dsp:sp>
    <dsp:sp modelId="{A239BE22-4A6A-FD40-8B77-C7EBC6D2AA2A}">
      <dsp:nvSpPr>
        <dsp:cNvPr id="0" name=""/>
        <dsp:cNvSpPr/>
      </dsp:nvSpPr>
      <dsp:spPr>
        <a:xfrm>
          <a:off x="3696811"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0D67B-CC39-524A-AC9D-33A4C2E78D64}">
      <dsp:nvSpPr>
        <dsp:cNvPr id="0" name=""/>
        <dsp:cNvSpPr/>
      </dsp:nvSpPr>
      <dsp:spPr>
        <a:xfrm>
          <a:off x="4032885"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0" kern="1200">
              <a:solidFill>
                <a:srgbClr val="575757"/>
              </a:solidFill>
              <a:latin typeface="Arial" charset="0"/>
              <a:cs typeface="Arial" charset="0"/>
            </a:rPr>
            <a:t>L'insomnie peut jouer </a:t>
          </a:r>
          <a:r>
            <a:rPr lang="fr-FR" sz="1400" b="1" kern="1200">
              <a:solidFill>
                <a:srgbClr val="575757"/>
              </a:solidFill>
              <a:latin typeface="Arial" charset="0"/>
              <a:cs typeface="Arial" charset="0"/>
            </a:rPr>
            <a:t>un rôle important </a:t>
          </a:r>
          <a:r>
            <a:rPr lang="fr-FR" sz="1400" b="0" kern="1200">
              <a:solidFill>
                <a:srgbClr val="575757"/>
              </a:solidFill>
              <a:latin typeface="Arial" charset="0"/>
              <a:cs typeface="Arial" charset="0"/>
            </a:rPr>
            <a:t>en tant que </a:t>
          </a:r>
          <a:r>
            <a:rPr lang="fr-FR" sz="1400" b="1" kern="1200">
              <a:solidFill>
                <a:srgbClr val="575757"/>
              </a:solidFill>
              <a:latin typeface="Arial" charset="0"/>
              <a:cs typeface="Arial" charset="0"/>
            </a:rPr>
            <a:t>facteur    de risque</a:t>
          </a:r>
          <a:r>
            <a:rPr lang="fr-FR" sz="1400" b="0" kern="1200">
              <a:solidFill>
                <a:srgbClr val="575757"/>
              </a:solidFill>
              <a:latin typeface="Arial" charset="0"/>
              <a:cs typeface="Arial" charset="0"/>
            </a:rPr>
            <a:t>, </a:t>
          </a:r>
          <a:r>
            <a:rPr lang="fr-FR" sz="1400" b="1" kern="1200">
              <a:solidFill>
                <a:srgbClr val="575757"/>
              </a:solidFill>
              <a:latin typeface="Arial" charset="0"/>
              <a:cs typeface="Arial" charset="0"/>
            </a:rPr>
            <a:t>condition comorbide </a:t>
          </a:r>
          <a:r>
            <a:rPr lang="fr-FR" sz="1400" b="0" kern="1200">
              <a:solidFill>
                <a:srgbClr val="575757"/>
              </a:solidFill>
              <a:latin typeface="Arial" charset="0"/>
              <a:cs typeface="Arial" charset="0"/>
            </a:rPr>
            <a:t>et </a:t>
          </a:r>
          <a:r>
            <a:rPr lang="fr-FR" sz="1400" b="1" kern="1200">
              <a:solidFill>
                <a:srgbClr val="575757"/>
              </a:solidFill>
              <a:latin typeface="Arial" charset="0"/>
              <a:cs typeface="Arial" charset="0"/>
            </a:rPr>
            <a:t>symptôme </a:t>
          </a:r>
          <a:r>
            <a:rPr lang="fr-FR" sz="1400" b="1" kern="1200" err="1">
              <a:solidFill>
                <a:srgbClr val="575757"/>
              </a:solidFill>
              <a:latin typeface="Arial" charset="0"/>
              <a:cs typeface="Arial" charset="0"/>
            </a:rPr>
            <a:t>transdiagnostique</a:t>
          </a:r>
          <a:r>
            <a:rPr lang="fr-FR" sz="1400" b="1" kern="1200">
              <a:solidFill>
                <a:srgbClr val="575757"/>
              </a:solidFill>
              <a:latin typeface="Arial" charset="0"/>
              <a:cs typeface="Arial" charset="0"/>
            </a:rPr>
            <a:t> </a:t>
          </a:r>
          <a:r>
            <a:rPr lang="fr-FR" sz="1400" b="0" kern="1200">
              <a:solidFill>
                <a:srgbClr val="575757"/>
              </a:solidFill>
              <a:latin typeface="Arial" charset="0"/>
              <a:cs typeface="Arial" charset="0"/>
            </a:rPr>
            <a:t>pour de nombreux troubles mentaux, notamment </a:t>
          </a:r>
          <a:r>
            <a:rPr lang="fr-FR" sz="1400" b="1" kern="1200">
              <a:solidFill>
                <a:srgbClr val="575757"/>
              </a:solidFill>
              <a:latin typeface="Arial" charset="0"/>
              <a:cs typeface="Arial" charset="0"/>
            </a:rPr>
            <a:t>les troubles de l'humeur / anxiété</a:t>
          </a:r>
          <a:br>
            <a:rPr lang="fr-FR" sz="1400" b="1" kern="1200">
              <a:solidFill>
                <a:srgbClr val="575757"/>
              </a:solidFill>
              <a:latin typeface="Arial" charset="0"/>
              <a:cs typeface="Arial" charset="0"/>
            </a:rPr>
          </a:br>
          <a:r>
            <a:rPr lang="fr-FR" sz="1400" b="1" kern="1200">
              <a:solidFill>
                <a:srgbClr val="575757"/>
              </a:solidFill>
              <a:latin typeface="Arial" charset="0"/>
              <a:cs typeface="Arial" charset="0"/>
            </a:rPr>
            <a:t> et la schizophrénie</a:t>
          </a:r>
          <a:endParaRPr lang="en-US" sz="1400" b="0" kern="1200">
            <a:solidFill>
              <a:srgbClr val="575757"/>
            </a:solidFill>
          </a:endParaRPr>
        </a:p>
      </dsp:txBody>
      <dsp:txXfrm>
        <a:off x="4089139" y="1349629"/>
        <a:ext cx="2912155" cy="1808153"/>
      </dsp:txXfrm>
    </dsp:sp>
    <dsp:sp modelId="{C2EF74C3-7F4F-E443-9680-48ADF461387B}">
      <dsp:nvSpPr>
        <dsp:cNvPr id="0" name=""/>
        <dsp:cNvSpPr/>
      </dsp:nvSpPr>
      <dsp:spPr>
        <a:xfrm>
          <a:off x="7393622"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B160E-ACF8-C047-9C6A-603A7686F074}">
      <dsp:nvSpPr>
        <dsp:cNvPr id="0" name=""/>
        <dsp:cNvSpPr/>
      </dsp:nvSpPr>
      <dsp:spPr>
        <a:xfrm>
          <a:off x="7729696"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cs typeface="Arial" charset="0"/>
            </a:rPr>
            <a:t>Taux élevé de comorbidités psychiatriques </a:t>
          </a:r>
          <a:br>
            <a:rPr lang="fr-FR" sz="1400" b="0" kern="1200">
              <a:solidFill>
                <a:srgbClr val="575757"/>
              </a:solidFill>
              <a:latin typeface="Arial" charset="0"/>
              <a:cs typeface="Arial" charset="0"/>
            </a:rPr>
          </a:br>
          <a:r>
            <a:rPr lang="fr-FR" sz="1400" b="0" kern="1200">
              <a:solidFill>
                <a:srgbClr val="575757"/>
              </a:solidFill>
              <a:latin typeface="Arial" charset="0"/>
              <a:cs typeface="Arial" charset="0"/>
            </a:rPr>
            <a:t>chez les patients souffrant d'insomnie chronique</a:t>
          </a:r>
          <a:endParaRPr lang="en-US" sz="1400" b="0" kern="1200">
            <a:solidFill>
              <a:srgbClr val="575757"/>
            </a:solidFill>
          </a:endParaRPr>
        </a:p>
      </dsp:txBody>
      <dsp:txXfrm>
        <a:off x="7785950" y="1349629"/>
        <a:ext cx="2912155" cy="18081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010D3-473C-47C7-914F-7FD2E1D12638}">
      <dsp:nvSpPr>
        <dsp:cNvPr id="0" name=""/>
        <dsp:cNvSpPr/>
      </dsp:nvSpPr>
      <dsp:spPr>
        <a:xfrm>
          <a:off x="0" y="94866"/>
          <a:ext cx="2990955" cy="1794573"/>
        </a:xfrm>
        <a:prstGeom prst="rect">
          <a:avLst/>
        </a:prstGeom>
        <a:solidFill>
          <a:srgbClr val="E5007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ts val="0"/>
            </a:spcAft>
            <a:buNone/>
          </a:pPr>
          <a:r>
            <a:rPr lang="fr-FR" sz="1600" b="1" kern="1200" dirty="0">
              <a:latin typeface="Arial" panose="020B0604020202020204" pitchFamily="34" charset="0"/>
              <a:cs typeface="Arial" panose="020B0604020202020204" pitchFamily="34" charset="0"/>
            </a:rPr>
            <a:t>40 % de tous les patients souffrant d’insomnie chronique ont </a:t>
          </a:r>
        </a:p>
        <a:p>
          <a:pPr marL="0" lvl="0" indent="0" algn="ctr" defTabSz="711200">
            <a:lnSpc>
              <a:spcPct val="100000"/>
            </a:lnSpc>
            <a:spcBef>
              <a:spcPct val="0"/>
            </a:spcBef>
            <a:spcAft>
              <a:spcPts val="0"/>
            </a:spcAft>
            <a:buNone/>
          </a:pPr>
          <a:r>
            <a:rPr lang="fr-FR" sz="1600" b="1" kern="1200" dirty="0">
              <a:latin typeface="Arial" panose="020B0604020202020204" pitchFamily="34" charset="0"/>
              <a:cs typeface="Arial" panose="020B0604020202020204" pitchFamily="34" charset="0"/>
            </a:rPr>
            <a:t>une condition psychiatrique </a:t>
          </a:r>
        </a:p>
        <a:p>
          <a:pPr marL="0" lvl="0" indent="0" algn="ctr" defTabSz="711200">
            <a:lnSpc>
              <a:spcPct val="100000"/>
            </a:lnSpc>
            <a:spcBef>
              <a:spcPct val="0"/>
            </a:spcBef>
            <a:spcAft>
              <a:spcPts val="0"/>
            </a:spcAft>
            <a:buNone/>
          </a:pPr>
          <a:r>
            <a:rPr lang="fr-FR" sz="1600" b="1" kern="1200" dirty="0" err="1">
              <a:latin typeface="Arial" panose="020B0604020202020204" pitchFamily="34" charset="0"/>
              <a:cs typeface="Arial" panose="020B0604020202020204" pitchFamily="34" charset="0"/>
            </a:rPr>
            <a:t>co-existante</a:t>
          </a:r>
          <a:endParaRPr lang="en-US" sz="1600" b="1" kern="1200" dirty="0">
            <a:latin typeface="Arial" panose="020B0604020202020204" pitchFamily="34" charset="0"/>
            <a:cs typeface="Arial" panose="020B0604020202020204" pitchFamily="34" charset="0"/>
          </a:endParaRPr>
        </a:p>
      </dsp:txBody>
      <dsp:txXfrm>
        <a:off x="0" y="94866"/>
        <a:ext cx="2990955" cy="1794573"/>
      </dsp:txXfrm>
    </dsp:sp>
    <dsp:sp modelId="{1E1D5908-E95B-45C2-ABDA-42A0C71E97E5}">
      <dsp:nvSpPr>
        <dsp:cNvPr id="0" name=""/>
        <dsp:cNvSpPr/>
      </dsp:nvSpPr>
      <dsp:spPr>
        <a:xfrm>
          <a:off x="3290051" y="106620"/>
          <a:ext cx="2990955" cy="1794573"/>
        </a:xfrm>
        <a:prstGeom prst="rect">
          <a:avLst/>
        </a:prstGeom>
        <a:solidFill>
          <a:srgbClr val="E5007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Arial" panose="020B0604020202020204" pitchFamily="34" charset="0"/>
              <a:cs typeface="Arial" panose="020B0604020202020204" pitchFamily="34" charset="0"/>
            </a:rPr>
            <a:t>L’insomnie chronique est un symptôme caractéristique des troubles dépressifs et anxieux</a:t>
          </a:r>
          <a:endParaRPr lang="en-US" sz="1600" b="1" kern="1200" dirty="0">
            <a:latin typeface="Arial" panose="020B0604020202020204" pitchFamily="34" charset="0"/>
            <a:cs typeface="Arial" panose="020B0604020202020204" pitchFamily="34" charset="0"/>
          </a:endParaRPr>
        </a:p>
      </dsp:txBody>
      <dsp:txXfrm>
        <a:off x="3290051" y="106620"/>
        <a:ext cx="2990955" cy="1794573"/>
      </dsp:txXfrm>
    </dsp:sp>
    <dsp:sp modelId="{705EA01E-1A55-4D28-90A9-7D3CE53A344E}">
      <dsp:nvSpPr>
        <dsp:cNvPr id="0" name=""/>
        <dsp:cNvSpPr/>
      </dsp:nvSpPr>
      <dsp:spPr>
        <a:xfrm>
          <a:off x="6580103" y="106620"/>
          <a:ext cx="2990955" cy="1794573"/>
        </a:xfrm>
        <a:prstGeom prst="rect">
          <a:avLst/>
        </a:prstGeom>
        <a:solidFill>
          <a:srgbClr val="E5007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Arial" panose="020B0604020202020204" pitchFamily="34" charset="0"/>
              <a:cs typeface="Arial" panose="020B0604020202020204" pitchFamily="34" charset="0"/>
            </a:rPr>
            <a:t>Les personnes souffrant d’insomnie chronique sont deux fois plus susceptibles de développer une dépression que les personnes qui n’ont pas de troubles du sommeil</a:t>
          </a:r>
          <a:endParaRPr lang="en-US" sz="1600" b="1" kern="1200" dirty="0">
            <a:latin typeface="Arial" panose="020B0604020202020204" pitchFamily="34" charset="0"/>
            <a:cs typeface="Arial" panose="020B0604020202020204" pitchFamily="34" charset="0"/>
          </a:endParaRPr>
        </a:p>
      </dsp:txBody>
      <dsp:txXfrm>
        <a:off x="6580103" y="106620"/>
        <a:ext cx="2990955" cy="1794573"/>
      </dsp:txXfrm>
    </dsp:sp>
    <dsp:sp modelId="{4A42E70D-B114-471D-A7E4-A4C38CED94E7}">
      <dsp:nvSpPr>
        <dsp:cNvPr id="0" name=""/>
        <dsp:cNvSpPr/>
      </dsp:nvSpPr>
      <dsp:spPr>
        <a:xfrm>
          <a:off x="0" y="2200289"/>
          <a:ext cx="2990955" cy="1794573"/>
        </a:xfrm>
        <a:prstGeom prst="rect">
          <a:avLst/>
        </a:prstGeom>
        <a:solidFill>
          <a:srgbClr val="E5007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fr-FR" sz="1600" b="1" kern="1200">
              <a:latin typeface="Arial" panose="020B0604020202020204" pitchFamily="34" charset="0"/>
              <a:cs typeface="Arial" panose="020B0604020202020204" pitchFamily="34" charset="0"/>
            </a:rPr>
            <a:t>Parmi les personnes atteintes de schizophrénie, une mauvaise qualité </a:t>
          </a:r>
        </a:p>
        <a:p>
          <a:pPr marL="0" lvl="0" indent="0" algn="ctr" defTabSz="711200">
            <a:lnSpc>
              <a:spcPct val="90000"/>
            </a:lnSpc>
            <a:spcBef>
              <a:spcPct val="0"/>
            </a:spcBef>
            <a:spcAft>
              <a:spcPts val="0"/>
            </a:spcAft>
            <a:buNone/>
          </a:pPr>
          <a:r>
            <a:rPr lang="fr-FR" sz="1600" b="1" kern="1200">
              <a:latin typeface="Arial" panose="020B0604020202020204" pitchFamily="34" charset="0"/>
              <a:cs typeface="Arial" panose="020B0604020202020204" pitchFamily="34" charset="0"/>
            </a:rPr>
            <a:t>de sommeil a été observée chez la majorité des patients</a:t>
          </a:r>
          <a:endParaRPr lang="en-US" sz="1600" b="1" kern="1200">
            <a:latin typeface="Arial" panose="020B0604020202020204" pitchFamily="34" charset="0"/>
            <a:cs typeface="Arial" panose="020B0604020202020204" pitchFamily="34" charset="0"/>
          </a:endParaRPr>
        </a:p>
      </dsp:txBody>
      <dsp:txXfrm>
        <a:off x="0" y="2200289"/>
        <a:ext cx="2990955" cy="1794573"/>
      </dsp:txXfrm>
    </dsp:sp>
    <dsp:sp modelId="{9218E7CD-8339-40C8-93BB-DDDA6B8252C7}">
      <dsp:nvSpPr>
        <dsp:cNvPr id="0" name=""/>
        <dsp:cNvSpPr/>
      </dsp:nvSpPr>
      <dsp:spPr>
        <a:xfrm>
          <a:off x="3290051" y="2200289"/>
          <a:ext cx="2990955" cy="1794573"/>
        </a:xfrm>
        <a:prstGeom prst="rect">
          <a:avLst/>
        </a:prstGeom>
        <a:solidFill>
          <a:srgbClr val="E5007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a:latin typeface="Arial" panose="020B0604020202020204" pitchFamily="34" charset="0"/>
              <a:cs typeface="Arial" panose="020B0604020202020204" pitchFamily="34" charset="0"/>
            </a:rPr>
            <a:t>69 % à 99 % des personnes atteintes de troubles bipolaires ont des troubles du sommeil avant un épisode maniaque</a:t>
          </a:r>
          <a:endParaRPr lang="en-US" sz="1600" b="1" kern="1200">
            <a:latin typeface="Arial" panose="020B0604020202020204" pitchFamily="34" charset="0"/>
            <a:cs typeface="Arial" panose="020B0604020202020204" pitchFamily="34" charset="0"/>
          </a:endParaRPr>
        </a:p>
      </dsp:txBody>
      <dsp:txXfrm>
        <a:off x="3290051" y="2200289"/>
        <a:ext cx="2990955" cy="1794573"/>
      </dsp:txXfrm>
    </dsp:sp>
    <dsp:sp modelId="{3B8C395E-BF28-4138-AA13-01925614F7DD}">
      <dsp:nvSpPr>
        <dsp:cNvPr id="0" name=""/>
        <dsp:cNvSpPr/>
      </dsp:nvSpPr>
      <dsp:spPr>
        <a:xfrm>
          <a:off x="6580103" y="2200289"/>
          <a:ext cx="2990955" cy="1794573"/>
        </a:xfrm>
        <a:prstGeom prst="rect">
          <a:avLst/>
        </a:prstGeom>
        <a:solidFill>
          <a:srgbClr val="E5007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fr-FR" sz="1600" b="1" kern="1200">
              <a:latin typeface="Arial" panose="020B0604020202020204" pitchFamily="34" charset="0"/>
              <a:cs typeface="Arial" panose="020B0604020202020204" pitchFamily="34" charset="0"/>
            </a:rPr>
            <a:t>Les personnes qui ont </a:t>
          </a:r>
        </a:p>
        <a:p>
          <a:pPr marL="0" lvl="0" indent="0" algn="ctr" defTabSz="711200">
            <a:lnSpc>
              <a:spcPct val="90000"/>
            </a:lnSpc>
            <a:spcBef>
              <a:spcPct val="0"/>
            </a:spcBef>
            <a:spcAft>
              <a:spcPts val="0"/>
            </a:spcAft>
            <a:buNone/>
          </a:pPr>
          <a:r>
            <a:rPr lang="fr-FR" sz="1600" b="1" kern="1200">
              <a:latin typeface="Arial" panose="020B0604020202020204" pitchFamily="34" charset="0"/>
              <a:cs typeface="Arial" panose="020B0604020202020204" pitchFamily="34" charset="0"/>
            </a:rPr>
            <a:t>de la difficulté à dormir </a:t>
          </a:r>
        </a:p>
        <a:p>
          <a:pPr marL="0" lvl="0" indent="0" algn="ctr" defTabSz="711200">
            <a:lnSpc>
              <a:spcPct val="90000"/>
            </a:lnSpc>
            <a:spcBef>
              <a:spcPct val="0"/>
            </a:spcBef>
            <a:spcAft>
              <a:spcPts val="0"/>
            </a:spcAft>
            <a:buNone/>
          </a:pPr>
          <a:r>
            <a:rPr lang="fr-FR" sz="1600" b="1" kern="1200">
              <a:latin typeface="Arial" panose="020B0604020202020204" pitchFamily="34" charset="0"/>
              <a:cs typeface="Arial" panose="020B0604020202020204" pitchFamily="34" charset="0"/>
            </a:rPr>
            <a:t>sont plus susceptibles </a:t>
          </a:r>
        </a:p>
        <a:p>
          <a:pPr marL="0" lvl="0" indent="0" algn="ctr" defTabSz="711200">
            <a:lnSpc>
              <a:spcPct val="90000"/>
            </a:lnSpc>
            <a:spcBef>
              <a:spcPct val="0"/>
            </a:spcBef>
            <a:spcAft>
              <a:spcPts val="0"/>
            </a:spcAft>
            <a:buNone/>
          </a:pPr>
          <a:r>
            <a:rPr lang="fr-FR" sz="1600" b="1" kern="1200">
              <a:latin typeface="Arial" panose="020B0604020202020204" pitchFamily="34" charset="0"/>
              <a:cs typeface="Arial" panose="020B0604020202020204" pitchFamily="34" charset="0"/>
            </a:rPr>
            <a:t>de développer un TSPT lorsqu’elles sont placées dans des situations stressantes</a:t>
          </a:r>
          <a:endParaRPr lang="en-US" sz="1600" b="1" kern="1200">
            <a:latin typeface="Arial" panose="020B0604020202020204" pitchFamily="34" charset="0"/>
            <a:cs typeface="Arial" panose="020B0604020202020204" pitchFamily="34" charset="0"/>
          </a:endParaRPr>
        </a:p>
      </dsp:txBody>
      <dsp:txXfrm>
        <a:off x="6580103" y="2200289"/>
        <a:ext cx="2990955" cy="17945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71773-A56F-E948-9782-1FF330281777}">
      <dsp:nvSpPr>
        <dsp:cNvPr id="0" name=""/>
        <dsp:cNvSpPr/>
      </dsp:nvSpPr>
      <dsp:spPr>
        <a:xfrm>
          <a:off x="3866" y="1396380"/>
          <a:ext cx="1884237" cy="1196490"/>
        </a:xfrm>
        <a:prstGeom prst="roundRect">
          <a:avLst>
            <a:gd name="adj" fmla="val 10000"/>
          </a:avLst>
        </a:prstGeom>
        <a:solidFill>
          <a:srgbClr val="E5007D"/>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F97D7C-6ABF-BE41-9E3A-645A120D756F}">
      <dsp:nvSpPr>
        <dsp:cNvPr id="0" name=""/>
        <dsp:cNvSpPr/>
      </dsp:nvSpPr>
      <dsp:spPr>
        <a:xfrm>
          <a:off x="213226" y="1595271"/>
          <a:ext cx="1884237" cy="1196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ea typeface="+mn-ea"/>
              <a:cs typeface="Arial" charset="0"/>
            </a:rPr>
            <a:t>Le syndrome métabolique</a:t>
          </a:r>
        </a:p>
      </dsp:txBody>
      <dsp:txXfrm>
        <a:off x="248270" y="1630315"/>
        <a:ext cx="1814149" cy="1126402"/>
      </dsp:txXfrm>
    </dsp:sp>
    <dsp:sp modelId="{A239BE22-4A6A-FD40-8B77-C7EBC6D2AA2A}">
      <dsp:nvSpPr>
        <dsp:cNvPr id="0" name=""/>
        <dsp:cNvSpPr/>
      </dsp:nvSpPr>
      <dsp:spPr>
        <a:xfrm>
          <a:off x="2306824" y="1396380"/>
          <a:ext cx="1884237" cy="1196490"/>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0D67B-CC39-524A-AC9D-33A4C2E78D64}">
      <dsp:nvSpPr>
        <dsp:cNvPr id="0" name=""/>
        <dsp:cNvSpPr/>
      </dsp:nvSpPr>
      <dsp:spPr>
        <a:xfrm>
          <a:off x="2516183" y="1595271"/>
          <a:ext cx="1884237" cy="1196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ea typeface="+mn-ea"/>
              <a:cs typeface="Arial" charset="0"/>
            </a:rPr>
            <a:t>L’HTA</a:t>
          </a:r>
          <a:endParaRPr lang="en-US" sz="1400" b="1" kern="1200">
            <a:solidFill>
              <a:srgbClr val="575757"/>
            </a:solidFill>
            <a:latin typeface="Arial" charset="0"/>
            <a:ea typeface="+mn-ea"/>
            <a:cs typeface="Arial" charset="0"/>
          </a:endParaRPr>
        </a:p>
      </dsp:txBody>
      <dsp:txXfrm>
        <a:off x="2551227" y="1630315"/>
        <a:ext cx="1814149" cy="1126402"/>
      </dsp:txXfrm>
    </dsp:sp>
    <dsp:sp modelId="{C2EF74C3-7F4F-E443-9680-48ADF461387B}">
      <dsp:nvSpPr>
        <dsp:cNvPr id="0" name=""/>
        <dsp:cNvSpPr/>
      </dsp:nvSpPr>
      <dsp:spPr>
        <a:xfrm>
          <a:off x="4609781" y="1396380"/>
          <a:ext cx="1884237" cy="1196490"/>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B160E-ACF8-C047-9C6A-603A7686F074}">
      <dsp:nvSpPr>
        <dsp:cNvPr id="0" name=""/>
        <dsp:cNvSpPr/>
      </dsp:nvSpPr>
      <dsp:spPr>
        <a:xfrm>
          <a:off x="4819141" y="1595271"/>
          <a:ext cx="1884237" cy="1196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cs typeface="Arial" charset="0"/>
            </a:rPr>
            <a:t>Les atteintes coronariennes</a:t>
          </a:r>
          <a:endParaRPr lang="en-US" sz="1400" b="0" kern="1200">
            <a:solidFill>
              <a:srgbClr val="575757"/>
            </a:solidFill>
          </a:endParaRPr>
        </a:p>
      </dsp:txBody>
      <dsp:txXfrm>
        <a:off x="4854185" y="1630315"/>
        <a:ext cx="1814149" cy="1126402"/>
      </dsp:txXfrm>
    </dsp:sp>
    <dsp:sp modelId="{460A0693-DD6C-494C-A021-FBFF02F713F7}">
      <dsp:nvSpPr>
        <dsp:cNvPr id="0" name=""/>
        <dsp:cNvSpPr/>
      </dsp:nvSpPr>
      <dsp:spPr>
        <a:xfrm>
          <a:off x="6912738" y="1396380"/>
          <a:ext cx="1884237" cy="1196490"/>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262753-66CD-B64B-8243-2C747AA0B7A1}">
      <dsp:nvSpPr>
        <dsp:cNvPr id="0" name=""/>
        <dsp:cNvSpPr/>
      </dsp:nvSpPr>
      <dsp:spPr>
        <a:xfrm>
          <a:off x="7122098" y="1595271"/>
          <a:ext cx="1884237" cy="1196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err="1">
              <a:solidFill>
                <a:srgbClr val="575757"/>
              </a:solidFill>
              <a:latin typeface="Arial" charset="0"/>
              <a:ea typeface="+mn-ea"/>
              <a:cs typeface="Arial" charset="0"/>
            </a:rPr>
            <a:t>L’équilibre</a:t>
          </a:r>
          <a:r>
            <a:rPr lang="en-US" sz="1400" b="1" kern="1200">
              <a:solidFill>
                <a:srgbClr val="575757"/>
              </a:solidFill>
              <a:latin typeface="Arial" charset="0"/>
              <a:ea typeface="+mn-ea"/>
              <a:cs typeface="Arial" charset="0"/>
            </a:rPr>
            <a:t> du </a:t>
          </a:r>
          <a:r>
            <a:rPr lang="en-US" sz="1400" b="1" kern="1200" err="1">
              <a:solidFill>
                <a:srgbClr val="575757"/>
              </a:solidFill>
              <a:latin typeface="Arial" charset="0"/>
              <a:ea typeface="+mn-ea"/>
              <a:cs typeface="Arial" charset="0"/>
            </a:rPr>
            <a:t>diabète</a:t>
          </a:r>
          <a:endParaRPr lang="en-US" sz="1400" b="1" kern="1200">
            <a:solidFill>
              <a:srgbClr val="575757"/>
            </a:solidFill>
            <a:latin typeface="Arial" charset="0"/>
            <a:ea typeface="+mn-ea"/>
            <a:cs typeface="Arial" charset="0"/>
          </a:endParaRPr>
        </a:p>
      </dsp:txBody>
      <dsp:txXfrm>
        <a:off x="7157142" y="1630315"/>
        <a:ext cx="1814149" cy="1126402"/>
      </dsp:txXfrm>
    </dsp:sp>
    <dsp:sp modelId="{25A32F12-AA4B-9849-AFE7-C35843E4EEDE}">
      <dsp:nvSpPr>
        <dsp:cNvPr id="0" name=""/>
        <dsp:cNvSpPr/>
      </dsp:nvSpPr>
      <dsp:spPr>
        <a:xfrm>
          <a:off x="9215695" y="1396380"/>
          <a:ext cx="1884237" cy="1196490"/>
        </a:xfrm>
        <a:prstGeom prst="roundRect">
          <a:avLst>
            <a:gd name="adj" fmla="val 10000"/>
          </a:avLst>
        </a:prstGeom>
        <a:solidFill>
          <a:srgbClr val="E5007D"/>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371CF5-C1E5-6A4C-8901-DCE3A8554A03}">
      <dsp:nvSpPr>
        <dsp:cNvPr id="0" name=""/>
        <dsp:cNvSpPr/>
      </dsp:nvSpPr>
      <dsp:spPr>
        <a:xfrm>
          <a:off x="9425055" y="1595271"/>
          <a:ext cx="1884237" cy="11964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solidFill>
                <a:srgbClr val="575757"/>
              </a:solidFill>
              <a:latin typeface="Arial" charset="0"/>
              <a:ea typeface="+mn-ea"/>
              <a:cs typeface="Arial" charset="0"/>
            </a:rPr>
            <a:t>L'inflammation</a:t>
          </a:r>
        </a:p>
      </dsp:txBody>
      <dsp:txXfrm>
        <a:off x="9460099" y="1630315"/>
        <a:ext cx="1814149" cy="11264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A0693-DD6C-494C-A021-FBFF02F713F7}">
      <dsp:nvSpPr>
        <dsp:cNvPr id="0" name=""/>
        <dsp:cNvSpPr/>
      </dsp:nvSpPr>
      <dsp:spPr>
        <a:xfrm>
          <a:off x="0"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262753-66CD-B64B-8243-2C747AA0B7A1}">
      <dsp:nvSpPr>
        <dsp:cNvPr id="0" name=""/>
        <dsp:cNvSpPr/>
      </dsp:nvSpPr>
      <dsp:spPr>
        <a:xfrm>
          <a:off x="336073"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0" rIns="53340" bIns="53340" numCol="1" spcCol="1270" anchor="ctr" anchorCtr="0">
          <a:noAutofit/>
        </a:bodyPr>
        <a:lstStyle/>
        <a:p>
          <a:pPr marL="0" lvl="0" indent="0" algn="ctr" defTabSz="622300">
            <a:lnSpc>
              <a:spcPct val="9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Diminution de l'optimisme </a:t>
          </a:r>
          <a:r>
            <a:rPr lang="fr-FR" sz="1400" b="0" kern="1200">
              <a:solidFill>
                <a:srgbClr val="575757"/>
              </a:solidFill>
              <a:latin typeface="Arial" panose="020B0604020202020204" pitchFamily="34" charset="0"/>
              <a:cs typeface="Arial" panose="020B0604020202020204" pitchFamily="34" charset="0"/>
            </a:rPr>
            <a:t>et </a:t>
          </a:r>
          <a:r>
            <a:rPr lang="fr-FR" sz="1400" b="1" kern="1200">
              <a:solidFill>
                <a:srgbClr val="575757"/>
              </a:solidFill>
              <a:latin typeface="Arial" panose="020B0604020202020204" pitchFamily="34" charset="0"/>
              <a:cs typeface="Arial" panose="020B0604020202020204" pitchFamily="34" charset="0"/>
            </a:rPr>
            <a:t>d'estime de soi </a:t>
          </a:r>
          <a:r>
            <a:rPr lang="fr-FR" sz="1400" b="0" kern="1200">
              <a:solidFill>
                <a:srgbClr val="575757"/>
              </a:solidFill>
              <a:latin typeface="Arial" panose="020B0604020202020204" pitchFamily="34" charset="0"/>
              <a:cs typeface="Arial" panose="020B0604020202020204" pitchFamily="34" charset="0"/>
            </a:rPr>
            <a:t>chez les individus présentant des symptômes d’insomnie, indépendamment </a:t>
          </a:r>
          <a:br>
            <a:rPr lang="fr-FR" sz="1400" b="0" kern="1200">
              <a:solidFill>
                <a:srgbClr val="575757"/>
              </a:solidFill>
              <a:latin typeface="Arial" panose="020B0604020202020204" pitchFamily="34" charset="0"/>
              <a:cs typeface="Arial" panose="020B0604020202020204" pitchFamily="34" charset="0"/>
            </a:rPr>
          </a:br>
          <a:r>
            <a:rPr lang="fr-FR" sz="1400" b="0" kern="1200">
              <a:solidFill>
                <a:srgbClr val="575757"/>
              </a:solidFill>
              <a:latin typeface="Arial" panose="020B0604020202020204" pitchFamily="34" charset="0"/>
              <a:cs typeface="Arial" panose="020B0604020202020204" pitchFamily="34" charset="0"/>
            </a:rPr>
            <a:t>de l'âge et du sexe, </a:t>
          </a:r>
          <a:r>
            <a:rPr lang="fr-FR" sz="1400" b="1" kern="1200">
              <a:solidFill>
                <a:srgbClr val="575757"/>
              </a:solidFill>
              <a:latin typeface="Arial" panose="020B0604020202020204" pitchFamily="34" charset="0"/>
              <a:cs typeface="Arial" panose="020B0604020202020204" pitchFamily="34" charset="0"/>
            </a:rPr>
            <a:t>en tenant compte  des symptômes </a:t>
          </a:r>
        </a:p>
        <a:p>
          <a:pPr marL="0" lvl="0" indent="0" algn="ctr" defTabSz="622300">
            <a:lnSpc>
              <a:spcPct val="9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de dépression et la durée </a:t>
          </a:r>
        </a:p>
        <a:p>
          <a:pPr marL="0" lvl="0" indent="0" algn="ctr" defTabSz="622300">
            <a:lnSpc>
              <a:spcPct val="9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du sommeil</a:t>
          </a:r>
          <a:endParaRPr lang="en-US" sz="1400" b="1" kern="1200">
            <a:solidFill>
              <a:srgbClr val="575757"/>
            </a:solidFill>
            <a:latin typeface="Arial" panose="020B0604020202020204" pitchFamily="34" charset="0"/>
            <a:cs typeface="Arial" panose="020B0604020202020204" pitchFamily="34" charset="0"/>
          </a:endParaRPr>
        </a:p>
      </dsp:txBody>
      <dsp:txXfrm>
        <a:off x="392327" y="1349629"/>
        <a:ext cx="2912155" cy="1808153"/>
      </dsp:txXfrm>
    </dsp:sp>
    <dsp:sp modelId="{A239BE22-4A6A-FD40-8B77-C7EBC6D2AA2A}">
      <dsp:nvSpPr>
        <dsp:cNvPr id="0" name=""/>
        <dsp:cNvSpPr/>
      </dsp:nvSpPr>
      <dsp:spPr>
        <a:xfrm>
          <a:off x="3696811"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0D67B-CC39-524A-AC9D-33A4C2E78D64}">
      <dsp:nvSpPr>
        <dsp:cNvPr id="0" name=""/>
        <dsp:cNvSpPr/>
      </dsp:nvSpPr>
      <dsp:spPr>
        <a:xfrm>
          <a:off x="4032885"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Les individus présentant </a:t>
          </a:r>
        </a:p>
        <a:p>
          <a:pPr marL="0" lvl="0" indent="0" algn="ctr" defTabSz="622300">
            <a:lnSpc>
              <a:spcPct val="9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des symptômes d'insomnie sont plus susceptibles </a:t>
          </a:r>
          <a:r>
            <a:rPr lang="fr-FR" sz="1400" b="1" kern="1200">
              <a:solidFill>
                <a:srgbClr val="575757"/>
              </a:solidFill>
              <a:latin typeface="Arial" panose="020B0604020202020204" pitchFamily="34" charset="0"/>
              <a:cs typeface="Arial" panose="020B0604020202020204" pitchFamily="34" charset="0"/>
            </a:rPr>
            <a:t>d'utiliser </a:t>
          </a:r>
        </a:p>
        <a:p>
          <a:pPr marL="0" lvl="0" indent="0" algn="ctr" defTabSz="622300">
            <a:lnSpc>
              <a:spcPct val="9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des stratégies inadaptées face au stress</a:t>
          </a:r>
          <a:r>
            <a:rPr lang="fr-FR" sz="1400" b="0" kern="1200">
              <a:solidFill>
                <a:srgbClr val="575757"/>
              </a:solidFill>
              <a:latin typeface="Arial" panose="020B0604020202020204" pitchFamily="34" charset="0"/>
              <a:cs typeface="Arial" panose="020B0604020202020204" pitchFamily="34" charset="0"/>
            </a:rPr>
            <a:t> que les individus </a:t>
          </a:r>
        </a:p>
        <a:p>
          <a:pPr marL="0" lvl="0" indent="0" algn="ctr" defTabSz="622300">
            <a:lnSpc>
              <a:spcPct val="9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ne présentant pas de symptômes</a:t>
          </a:r>
          <a:endParaRPr lang="en-US" sz="1400" b="1" kern="1200">
            <a:solidFill>
              <a:srgbClr val="575757"/>
            </a:solidFill>
            <a:latin typeface="Arial" panose="020B0604020202020204" pitchFamily="34" charset="0"/>
            <a:cs typeface="Arial" panose="020B0604020202020204" pitchFamily="34" charset="0"/>
          </a:endParaRPr>
        </a:p>
      </dsp:txBody>
      <dsp:txXfrm>
        <a:off x="4089139" y="1349629"/>
        <a:ext cx="2912155" cy="1808153"/>
      </dsp:txXfrm>
    </dsp:sp>
    <dsp:sp modelId="{C2EF74C3-7F4F-E443-9680-48ADF461387B}">
      <dsp:nvSpPr>
        <dsp:cNvPr id="0" name=""/>
        <dsp:cNvSpPr/>
      </dsp:nvSpPr>
      <dsp:spPr>
        <a:xfrm>
          <a:off x="7393622"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B160E-ACF8-C047-9C6A-603A7686F074}">
      <dsp:nvSpPr>
        <dsp:cNvPr id="0" name=""/>
        <dsp:cNvSpPr/>
      </dsp:nvSpPr>
      <dsp:spPr>
        <a:xfrm>
          <a:off x="7729696"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0" rIns="53340" bIns="53340" numCol="1" spcCol="1270" anchor="ctr" anchorCtr="0">
          <a:noAutofit/>
        </a:bodyPr>
        <a:lstStyle/>
        <a:p>
          <a:pPr marL="0" lvl="0" indent="0" algn="ctr" defTabSz="622300">
            <a:lnSpc>
              <a:spcPct val="9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Des stratégies d'adaptation défaillantes, telles que la </a:t>
          </a:r>
          <a:r>
            <a:rPr lang="fr-FR" sz="1400" b="1" kern="1200">
              <a:solidFill>
                <a:srgbClr val="575757"/>
              </a:solidFill>
              <a:latin typeface="Arial" panose="020B0604020202020204" pitchFamily="34" charset="0"/>
              <a:cs typeface="Arial" panose="020B0604020202020204" pitchFamily="34" charset="0"/>
            </a:rPr>
            <a:t>consommation de substances, </a:t>
          </a:r>
          <a:br>
            <a:rPr lang="fr-FR" sz="1400" b="1" kern="1200">
              <a:solidFill>
                <a:srgbClr val="575757"/>
              </a:solidFill>
              <a:latin typeface="Arial" panose="020B0604020202020204" pitchFamily="34" charset="0"/>
              <a:cs typeface="Arial" panose="020B0604020202020204" pitchFamily="34" charset="0"/>
            </a:rPr>
          </a:br>
          <a:r>
            <a:rPr lang="fr-FR" sz="1400" b="1" kern="1200">
              <a:solidFill>
                <a:srgbClr val="575757"/>
              </a:solidFill>
              <a:latin typeface="Arial" panose="020B0604020202020204" pitchFamily="34" charset="0"/>
              <a:cs typeface="Arial" panose="020B0604020202020204" pitchFamily="34" charset="0"/>
            </a:rPr>
            <a:t>le désengagement comportemental et l'auto-accusation</a:t>
          </a:r>
          <a:r>
            <a:rPr lang="fr-FR" sz="1400" b="0" kern="1200">
              <a:solidFill>
                <a:srgbClr val="575757"/>
              </a:solidFill>
              <a:latin typeface="Arial" panose="020B0604020202020204" pitchFamily="34" charset="0"/>
              <a:cs typeface="Arial" panose="020B0604020202020204" pitchFamily="34" charset="0"/>
            </a:rPr>
            <a:t>, sont positivement </a:t>
          </a:r>
          <a:r>
            <a:rPr lang="fr-FR" sz="1400" b="1" kern="1200">
              <a:solidFill>
                <a:srgbClr val="575757"/>
              </a:solidFill>
              <a:latin typeface="Arial" panose="020B0604020202020204" pitchFamily="34" charset="0"/>
              <a:cs typeface="Arial" panose="020B0604020202020204" pitchFamily="34" charset="0"/>
            </a:rPr>
            <a:t>associées à la gravité</a:t>
          </a:r>
          <a:r>
            <a:rPr lang="fr-FR" sz="1400" b="0" kern="1200">
              <a:solidFill>
                <a:srgbClr val="575757"/>
              </a:solidFill>
              <a:latin typeface="Arial" panose="020B0604020202020204" pitchFamily="34" charset="0"/>
              <a:cs typeface="Arial" panose="020B0604020202020204" pitchFamily="34" charset="0"/>
            </a:rPr>
            <a:t> </a:t>
          </a:r>
        </a:p>
        <a:p>
          <a:pPr marL="0" lvl="0" indent="0" algn="ctr" defTabSz="622300">
            <a:lnSpc>
              <a:spcPct val="9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de l'insomnie</a:t>
          </a:r>
          <a:endParaRPr lang="en-US" sz="1400" b="0" kern="1200">
            <a:solidFill>
              <a:srgbClr val="575757"/>
            </a:solidFill>
            <a:latin typeface="Arial" panose="020B0604020202020204" pitchFamily="34" charset="0"/>
            <a:cs typeface="Arial" panose="020B0604020202020204" pitchFamily="34" charset="0"/>
          </a:endParaRPr>
        </a:p>
      </dsp:txBody>
      <dsp:txXfrm>
        <a:off x="7785950" y="1349629"/>
        <a:ext cx="2912155" cy="18081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A0693-DD6C-494C-A021-FBFF02F713F7}">
      <dsp:nvSpPr>
        <dsp:cNvPr id="0" name=""/>
        <dsp:cNvSpPr/>
      </dsp:nvSpPr>
      <dsp:spPr>
        <a:xfrm>
          <a:off x="0"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262753-66CD-B64B-8243-2C747AA0B7A1}">
      <dsp:nvSpPr>
        <dsp:cNvPr id="0" name=""/>
        <dsp:cNvSpPr/>
      </dsp:nvSpPr>
      <dsp:spPr>
        <a:xfrm>
          <a:off x="336073"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fr-FR" sz="1400" b="0" kern="1200">
              <a:solidFill>
                <a:srgbClr val="575757"/>
              </a:solidFill>
              <a:latin typeface="Arial" charset="0"/>
              <a:cs typeface="Arial" charset="0"/>
            </a:rPr>
            <a:t>L'insomnie peut </a:t>
          </a:r>
          <a:r>
            <a:rPr lang="fr-FR" sz="1400" b="1" kern="1200">
              <a:solidFill>
                <a:srgbClr val="575757"/>
              </a:solidFill>
              <a:latin typeface="Arial" charset="0"/>
              <a:cs typeface="Arial" charset="0"/>
            </a:rPr>
            <a:t>réduire </a:t>
          </a:r>
        </a:p>
        <a:p>
          <a:pPr marL="0" lvl="0" indent="0" algn="ctr" defTabSz="622300">
            <a:lnSpc>
              <a:spcPct val="90000"/>
            </a:lnSpc>
            <a:spcBef>
              <a:spcPct val="0"/>
            </a:spcBef>
            <a:spcAft>
              <a:spcPts val="0"/>
            </a:spcAft>
            <a:buNone/>
          </a:pPr>
          <a:r>
            <a:rPr lang="fr-FR" sz="1400" b="1" kern="1200">
              <a:solidFill>
                <a:srgbClr val="575757"/>
              </a:solidFill>
              <a:latin typeface="Arial" charset="0"/>
              <a:cs typeface="Arial" charset="0"/>
            </a:rPr>
            <a:t>la capacité </a:t>
          </a:r>
          <a:r>
            <a:rPr lang="fr-FR" sz="1400" b="0" kern="1200">
              <a:solidFill>
                <a:srgbClr val="575757"/>
              </a:solidFill>
              <a:latin typeface="Arial" charset="0"/>
              <a:cs typeface="Arial" charset="0"/>
            </a:rPr>
            <a:t>à utiliser des </a:t>
          </a:r>
          <a:r>
            <a:rPr lang="fr-FR" sz="1400" b="1" kern="1200">
              <a:solidFill>
                <a:srgbClr val="575757"/>
              </a:solidFill>
              <a:latin typeface="Arial" charset="0"/>
              <a:cs typeface="Arial" charset="0"/>
            </a:rPr>
            <a:t>compétences interpersonnelles </a:t>
          </a:r>
          <a:r>
            <a:rPr lang="fr-FR" sz="1400" b="0" kern="1200">
              <a:solidFill>
                <a:srgbClr val="575757"/>
              </a:solidFill>
              <a:latin typeface="Arial" charset="0"/>
              <a:cs typeface="Arial" charset="0"/>
            </a:rPr>
            <a:t>efficaces et à établir des liens significatifs</a:t>
          </a:r>
          <a:endParaRPr lang="en-US" sz="1400" b="0" kern="1200">
            <a:solidFill>
              <a:srgbClr val="575757"/>
            </a:solidFill>
          </a:endParaRPr>
        </a:p>
      </dsp:txBody>
      <dsp:txXfrm>
        <a:off x="392327" y="1349629"/>
        <a:ext cx="2912155" cy="1808153"/>
      </dsp:txXfrm>
    </dsp:sp>
    <dsp:sp modelId="{A239BE22-4A6A-FD40-8B77-C7EBC6D2AA2A}">
      <dsp:nvSpPr>
        <dsp:cNvPr id="0" name=""/>
        <dsp:cNvSpPr/>
      </dsp:nvSpPr>
      <dsp:spPr>
        <a:xfrm>
          <a:off x="3696811"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0D67B-CC39-524A-AC9D-33A4C2E78D64}">
      <dsp:nvSpPr>
        <dsp:cNvPr id="0" name=""/>
        <dsp:cNvSpPr/>
      </dsp:nvSpPr>
      <dsp:spPr>
        <a:xfrm>
          <a:off x="4032885"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0" kern="1200">
              <a:solidFill>
                <a:srgbClr val="575757"/>
              </a:solidFill>
              <a:latin typeface="Arial" charset="0"/>
              <a:cs typeface="Arial" charset="0"/>
            </a:rPr>
            <a:t>Les individus souffrant d'insomnie plus sévère </a:t>
          </a:r>
          <a:r>
            <a:rPr lang="fr-FR" sz="1400" b="1" kern="1200">
              <a:solidFill>
                <a:srgbClr val="575757"/>
              </a:solidFill>
              <a:latin typeface="Arial" charset="0"/>
              <a:cs typeface="Arial" charset="0"/>
            </a:rPr>
            <a:t>sont moins demandeurs de soutien émotionnel </a:t>
          </a:r>
          <a:r>
            <a:rPr lang="fr-FR" sz="1400" b="0" kern="1200">
              <a:solidFill>
                <a:srgbClr val="575757"/>
              </a:solidFill>
              <a:latin typeface="Arial" charset="0"/>
              <a:cs typeface="Arial" charset="0"/>
            </a:rPr>
            <a:t>face </a:t>
          </a:r>
          <a:br>
            <a:rPr lang="fr-FR" sz="1400" b="0" kern="1200">
              <a:solidFill>
                <a:srgbClr val="575757"/>
              </a:solidFill>
              <a:latin typeface="Arial" charset="0"/>
              <a:cs typeface="Arial" charset="0"/>
            </a:rPr>
          </a:br>
          <a:r>
            <a:rPr lang="fr-FR" sz="1400" b="0" kern="1200">
              <a:solidFill>
                <a:srgbClr val="575757"/>
              </a:solidFill>
              <a:latin typeface="Arial" charset="0"/>
              <a:cs typeface="Arial" charset="0"/>
            </a:rPr>
            <a:t>à une exclusion sociale</a:t>
          </a:r>
          <a:endParaRPr lang="en-US" sz="1400" b="0" kern="1200">
            <a:solidFill>
              <a:srgbClr val="575757"/>
            </a:solidFill>
          </a:endParaRPr>
        </a:p>
      </dsp:txBody>
      <dsp:txXfrm>
        <a:off x="4089139" y="1349629"/>
        <a:ext cx="2912155" cy="1808153"/>
      </dsp:txXfrm>
    </dsp:sp>
    <dsp:sp modelId="{C2EF74C3-7F4F-E443-9680-48ADF461387B}">
      <dsp:nvSpPr>
        <dsp:cNvPr id="0" name=""/>
        <dsp:cNvSpPr/>
      </dsp:nvSpPr>
      <dsp:spPr>
        <a:xfrm>
          <a:off x="7393622" y="974105"/>
          <a:ext cx="3024663" cy="1920661"/>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9B160E-ACF8-C047-9C6A-603A7686F074}">
      <dsp:nvSpPr>
        <dsp:cNvPr id="0" name=""/>
        <dsp:cNvSpPr/>
      </dsp:nvSpPr>
      <dsp:spPr>
        <a:xfrm>
          <a:off x="7729696" y="1293375"/>
          <a:ext cx="3024663" cy="19206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fr-FR" sz="1400" b="0" kern="1200">
              <a:solidFill>
                <a:srgbClr val="575757"/>
              </a:solidFill>
              <a:latin typeface="Arial" charset="0"/>
              <a:cs typeface="Arial" charset="0"/>
            </a:rPr>
            <a:t>Les personnes insomniaques peuvent ne </a:t>
          </a:r>
          <a:r>
            <a:rPr lang="fr-FR" sz="1400" b="1" kern="1200">
              <a:solidFill>
                <a:srgbClr val="575757"/>
              </a:solidFill>
              <a:latin typeface="Arial" charset="0"/>
              <a:cs typeface="Arial" charset="0"/>
            </a:rPr>
            <a:t>trouver aucune valeur au soutien social </a:t>
          </a:r>
          <a:r>
            <a:rPr lang="fr-FR" sz="1400" b="0" kern="1200">
              <a:solidFill>
                <a:srgbClr val="575757"/>
              </a:solidFill>
              <a:latin typeface="Arial" charset="0"/>
              <a:cs typeface="Arial" charset="0"/>
            </a:rPr>
            <a:t>et peuvent avoir un </a:t>
          </a:r>
          <a:r>
            <a:rPr lang="fr-FR" sz="1400" b="1" kern="1200">
              <a:solidFill>
                <a:srgbClr val="575757"/>
              </a:solidFill>
              <a:latin typeface="Arial" charset="0"/>
              <a:cs typeface="Arial" charset="0"/>
            </a:rPr>
            <a:t>désir réduit </a:t>
          </a:r>
          <a:r>
            <a:rPr lang="fr-FR" sz="1400" b="0" kern="1200">
              <a:solidFill>
                <a:srgbClr val="575757"/>
              </a:solidFill>
              <a:latin typeface="Arial" charset="0"/>
              <a:cs typeface="Arial" charset="0"/>
            </a:rPr>
            <a:t>de rechercher </a:t>
          </a:r>
        </a:p>
        <a:p>
          <a:pPr marL="0" lvl="0" indent="0" algn="ctr" defTabSz="622300">
            <a:lnSpc>
              <a:spcPct val="90000"/>
            </a:lnSpc>
            <a:spcBef>
              <a:spcPct val="0"/>
            </a:spcBef>
            <a:spcAft>
              <a:spcPts val="0"/>
            </a:spcAft>
            <a:buNone/>
          </a:pPr>
          <a:r>
            <a:rPr lang="fr-FR" sz="1400" b="0" kern="1200">
              <a:solidFill>
                <a:srgbClr val="575757"/>
              </a:solidFill>
              <a:latin typeface="Arial" charset="0"/>
              <a:cs typeface="Arial" charset="0"/>
            </a:rPr>
            <a:t>des liens sociaux</a:t>
          </a:r>
          <a:endParaRPr lang="en-US" sz="1400" b="0" kern="1200">
            <a:solidFill>
              <a:srgbClr val="575757"/>
            </a:solidFill>
          </a:endParaRPr>
        </a:p>
      </dsp:txBody>
      <dsp:txXfrm>
        <a:off x="7785950" y="1349629"/>
        <a:ext cx="2912155" cy="180815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1657B-F9B4-1844-BDAD-B8324ABA7191}">
      <dsp:nvSpPr>
        <dsp:cNvPr id="0" name=""/>
        <dsp:cNvSpPr/>
      </dsp:nvSpPr>
      <dsp:spPr>
        <a:xfrm>
          <a:off x="3323" y="1098172"/>
          <a:ext cx="2373173" cy="150696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B0A7AE-6E7F-564F-931F-8660DB758F3B}">
      <dsp:nvSpPr>
        <dsp:cNvPr id="0" name=""/>
        <dsp:cNvSpPr/>
      </dsp:nvSpPr>
      <dsp:spPr>
        <a:xfrm>
          <a:off x="267009" y="1348674"/>
          <a:ext cx="2373173" cy="15069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Augmentation </a:t>
          </a:r>
        </a:p>
        <a:p>
          <a:pPr marL="0" lvl="0" indent="0" algn="ctr" defTabSz="622300">
            <a:lnSpc>
              <a:spcPct val="10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de l’absentéisme </a:t>
          </a:r>
          <a:r>
            <a:rPr lang="fr-FR" sz="1400" b="0" kern="1200">
              <a:solidFill>
                <a:srgbClr val="575757"/>
              </a:solidFill>
              <a:latin typeface="Arial" panose="020B0604020202020204" pitchFamily="34" charset="0"/>
              <a:cs typeface="Arial" panose="020B0604020202020204" pitchFamily="34" charset="0"/>
            </a:rPr>
            <a:t>chez </a:t>
          </a:r>
        </a:p>
        <a:p>
          <a:pPr marL="0" lvl="0" indent="0" algn="ctr" defTabSz="622300">
            <a:lnSpc>
              <a:spcPct val="10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les insomniaques </a:t>
          </a:r>
          <a:r>
            <a:rPr lang="fr-FR" sz="1400" b="0" i="0" kern="1200">
              <a:solidFill>
                <a:srgbClr val="575757"/>
              </a:solidFill>
              <a:latin typeface="Arial" panose="020B0604020202020204" pitchFamily="34" charset="0"/>
              <a:cs typeface="Arial" panose="020B0604020202020204" pitchFamily="34" charset="0"/>
            </a:rPr>
            <a:t>par rapport aux</a:t>
          </a:r>
          <a:r>
            <a:rPr lang="fr-FR" sz="1400" b="0" kern="1200">
              <a:solidFill>
                <a:srgbClr val="575757"/>
              </a:solidFill>
              <a:latin typeface="Arial" panose="020B0604020202020204" pitchFamily="34" charset="0"/>
              <a:cs typeface="Arial" panose="020B0604020202020204" pitchFamily="34" charset="0"/>
            </a:rPr>
            <a:t> bons dormeurs</a:t>
          </a:r>
          <a:endParaRPr lang="en-US" sz="1400" b="0" kern="1200">
            <a:solidFill>
              <a:srgbClr val="575757"/>
            </a:solidFill>
            <a:latin typeface="Arial" panose="020B0604020202020204" pitchFamily="34" charset="0"/>
            <a:cs typeface="Arial" panose="020B0604020202020204" pitchFamily="34" charset="0"/>
          </a:endParaRPr>
        </a:p>
      </dsp:txBody>
      <dsp:txXfrm>
        <a:off x="311146" y="1392811"/>
        <a:ext cx="2284899" cy="1418691"/>
      </dsp:txXfrm>
    </dsp:sp>
    <dsp:sp modelId="{7BFD3384-254B-6B46-A204-67057ECA0AD4}">
      <dsp:nvSpPr>
        <dsp:cNvPr id="0" name=""/>
        <dsp:cNvSpPr/>
      </dsp:nvSpPr>
      <dsp:spPr>
        <a:xfrm>
          <a:off x="2903869" y="1098172"/>
          <a:ext cx="2373173" cy="150696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B061E-4AC0-C344-B612-DAD3F7CB75EC}">
      <dsp:nvSpPr>
        <dsp:cNvPr id="0" name=""/>
        <dsp:cNvSpPr/>
      </dsp:nvSpPr>
      <dsp:spPr>
        <a:xfrm>
          <a:off x="3167555" y="1348674"/>
          <a:ext cx="2373173" cy="15069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Moindre satisfaction </a:t>
          </a:r>
        </a:p>
        <a:p>
          <a:pPr marL="0" lvl="0" indent="0" algn="ctr" defTabSz="622300">
            <a:lnSpc>
              <a:spcPct val="10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au travail </a:t>
          </a:r>
          <a:r>
            <a:rPr lang="fr-FR" sz="1400" b="0" kern="1200">
              <a:solidFill>
                <a:srgbClr val="575757"/>
              </a:solidFill>
              <a:latin typeface="Arial" panose="020B0604020202020204" pitchFamily="34" charset="0"/>
              <a:cs typeface="Arial" panose="020B0604020202020204" pitchFamily="34" charset="0"/>
            </a:rPr>
            <a:t>par rapport </a:t>
          </a:r>
        </a:p>
        <a:p>
          <a:pPr marL="0" lvl="0" indent="0" algn="ctr" defTabSz="622300">
            <a:lnSpc>
              <a:spcPct val="10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aux bons dormeurs </a:t>
          </a:r>
          <a:endParaRPr lang="en-US" sz="1400" b="0" kern="1200">
            <a:solidFill>
              <a:srgbClr val="575757"/>
            </a:solidFill>
            <a:latin typeface="Arial" panose="020B0604020202020204" pitchFamily="34" charset="0"/>
            <a:cs typeface="Arial" panose="020B0604020202020204" pitchFamily="34" charset="0"/>
          </a:endParaRPr>
        </a:p>
      </dsp:txBody>
      <dsp:txXfrm>
        <a:off x="3211692" y="1392811"/>
        <a:ext cx="2284899" cy="1418691"/>
      </dsp:txXfrm>
    </dsp:sp>
    <dsp:sp modelId="{0921998D-4940-624E-BB46-EC0E15FA28CA}">
      <dsp:nvSpPr>
        <dsp:cNvPr id="0" name=""/>
        <dsp:cNvSpPr/>
      </dsp:nvSpPr>
      <dsp:spPr>
        <a:xfrm>
          <a:off x="5804415" y="1098172"/>
          <a:ext cx="2373173" cy="150696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B23A1A-CBFC-4540-8B87-517A22CF53F9}">
      <dsp:nvSpPr>
        <dsp:cNvPr id="0" name=""/>
        <dsp:cNvSpPr/>
      </dsp:nvSpPr>
      <dsp:spPr>
        <a:xfrm>
          <a:off x="6068101" y="1348674"/>
          <a:ext cx="2373173" cy="15069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Les insomniaques </a:t>
          </a:r>
        </a:p>
        <a:p>
          <a:pPr marL="0" lvl="0" indent="0" algn="ctr" defTabSz="622300">
            <a:lnSpc>
              <a:spcPct val="100000"/>
            </a:lnSpc>
            <a:spcBef>
              <a:spcPct val="0"/>
            </a:spcBef>
            <a:spcAft>
              <a:spcPts val="0"/>
            </a:spcAft>
            <a:buNone/>
          </a:pPr>
          <a:r>
            <a:rPr lang="fr-FR" sz="1400" b="0" kern="1200">
              <a:solidFill>
                <a:srgbClr val="575757"/>
              </a:solidFill>
              <a:latin typeface="Arial" panose="020B0604020202020204" pitchFamily="34" charset="0"/>
              <a:cs typeface="Arial" panose="020B0604020202020204" pitchFamily="34" charset="0"/>
            </a:rPr>
            <a:t>se plaignaient du </a:t>
          </a:r>
          <a:r>
            <a:rPr lang="fr-FR" sz="1400" b="1" kern="1200">
              <a:solidFill>
                <a:srgbClr val="575757"/>
              </a:solidFill>
              <a:latin typeface="Arial" panose="020B0604020202020204" pitchFamily="34" charset="0"/>
              <a:cs typeface="Arial" panose="020B0604020202020204" pitchFamily="34" charset="0"/>
            </a:rPr>
            <a:t>manque </a:t>
          </a:r>
        </a:p>
        <a:p>
          <a:pPr marL="0" lvl="0" indent="0" algn="ctr" defTabSz="622300">
            <a:lnSpc>
              <a:spcPct val="10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de considération </a:t>
          </a:r>
        </a:p>
        <a:p>
          <a:pPr marL="0" lvl="0" indent="0" algn="ctr" defTabSz="622300">
            <a:lnSpc>
              <a:spcPct val="100000"/>
            </a:lnSpc>
            <a:spcBef>
              <a:spcPct val="0"/>
            </a:spcBef>
            <a:spcAft>
              <a:spcPts val="0"/>
            </a:spcAft>
            <a:buNone/>
          </a:pPr>
          <a:r>
            <a:rPr lang="fr-FR" sz="1400" b="1" kern="1200">
              <a:solidFill>
                <a:srgbClr val="575757"/>
              </a:solidFill>
              <a:latin typeface="Arial" panose="020B0604020202020204" pitchFamily="34" charset="0"/>
              <a:cs typeface="Arial" panose="020B0604020202020204" pitchFamily="34" charset="0"/>
            </a:rPr>
            <a:t>au travai</a:t>
          </a:r>
          <a:r>
            <a:rPr lang="fr-FR" sz="1400" b="0" kern="1200">
              <a:solidFill>
                <a:srgbClr val="575757"/>
              </a:solidFill>
              <a:latin typeface="Arial" panose="020B0604020202020204" pitchFamily="34" charset="0"/>
              <a:cs typeface="Arial" panose="020B0604020202020204" pitchFamily="34" charset="0"/>
            </a:rPr>
            <a:t>l et du </a:t>
          </a:r>
          <a:r>
            <a:rPr lang="fr-FR" sz="1400" b="1" kern="1200">
              <a:solidFill>
                <a:srgbClr val="575757"/>
              </a:solidFill>
              <a:latin typeface="Arial" panose="020B0604020202020204" pitchFamily="34" charset="0"/>
              <a:cs typeface="Arial" panose="020B0604020202020204" pitchFamily="34" charset="0"/>
            </a:rPr>
            <a:t>manque d’avancement </a:t>
          </a:r>
          <a:br>
            <a:rPr lang="fr-FR" sz="1400" b="1" kern="1200">
              <a:solidFill>
                <a:srgbClr val="575757"/>
              </a:solidFill>
              <a:latin typeface="Arial" panose="020B0604020202020204" pitchFamily="34" charset="0"/>
              <a:cs typeface="Arial" panose="020B0604020202020204" pitchFamily="34" charset="0"/>
            </a:rPr>
          </a:br>
          <a:r>
            <a:rPr lang="fr-FR" sz="1400" b="1" kern="1200">
              <a:solidFill>
                <a:srgbClr val="575757"/>
              </a:solidFill>
              <a:latin typeface="Arial" panose="020B0604020202020204" pitchFamily="34" charset="0"/>
              <a:cs typeface="Arial" panose="020B0604020202020204" pitchFamily="34" charset="0"/>
            </a:rPr>
            <a:t>dans leur carrière</a:t>
          </a:r>
          <a:endParaRPr lang="en-US" sz="1400" b="0" kern="1200">
            <a:solidFill>
              <a:srgbClr val="575757"/>
            </a:solidFill>
            <a:latin typeface="Arial" panose="020B0604020202020204" pitchFamily="34" charset="0"/>
            <a:cs typeface="Arial" panose="020B0604020202020204" pitchFamily="34" charset="0"/>
          </a:endParaRPr>
        </a:p>
      </dsp:txBody>
      <dsp:txXfrm>
        <a:off x="6112238" y="1392811"/>
        <a:ext cx="2284899" cy="1418691"/>
      </dsp:txXfrm>
    </dsp:sp>
    <dsp:sp modelId="{F7CB11B7-D457-9649-BD17-960A74618E54}">
      <dsp:nvSpPr>
        <dsp:cNvPr id="0" name=""/>
        <dsp:cNvSpPr/>
      </dsp:nvSpPr>
      <dsp:spPr>
        <a:xfrm>
          <a:off x="8704961" y="1098172"/>
          <a:ext cx="2373173" cy="1506965"/>
        </a:xfrm>
        <a:prstGeom prst="roundRect">
          <a:avLst>
            <a:gd name="adj" fmla="val 10000"/>
          </a:avLst>
        </a:prstGeom>
        <a:solidFill>
          <a:srgbClr val="E500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FA8CB-FA8D-EF46-A453-4FDB2623AC97}">
      <dsp:nvSpPr>
        <dsp:cNvPr id="0" name=""/>
        <dsp:cNvSpPr/>
      </dsp:nvSpPr>
      <dsp:spPr>
        <a:xfrm>
          <a:off x="8968647" y="1348674"/>
          <a:ext cx="2373173" cy="15069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fr-FR" sz="1400" b="1" kern="1200">
              <a:solidFill>
                <a:srgbClr val="575757"/>
              </a:solidFill>
              <a:latin typeface="Arial" panose="020B0604020202020204" pitchFamily="34" charset="0"/>
              <a:cs typeface="Arial" panose="020B0604020202020204" pitchFamily="34" charset="0"/>
            </a:rPr>
            <a:t>Diminution de la productivité au travail </a:t>
          </a:r>
          <a:r>
            <a:rPr lang="fr-FR" sz="1400" b="0" kern="1200">
              <a:solidFill>
                <a:srgbClr val="575757"/>
              </a:solidFill>
              <a:latin typeface="Arial" panose="020B0604020202020204" pitchFamily="34" charset="0"/>
              <a:cs typeface="Arial" panose="020B0604020202020204" pitchFamily="34" charset="0"/>
            </a:rPr>
            <a:t>chez les insomniaques</a:t>
          </a:r>
          <a:endParaRPr lang="en-US" sz="1400" b="0" kern="1200">
            <a:solidFill>
              <a:srgbClr val="575757"/>
            </a:solidFill>
            <a:latin typeface="Arial" panose="020B0604020202020204" pitchFamily="34" charset="0"/>
            <a:cs typeface="Arial" panose="020B0604020202020204" pitchFamily="34" charset="0"/>
          </a:endParaRPr>
        </a:p>
      </dsp:txBody>
      <dsp:txXfrm>
        <a:off x="9012784" y="1392811"/>
        <a:ext cx="2284899" cy="14186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E88F1699-3EB5-D443-9E67-99394FFA3C04}" type="datetimeFigureOut">
              <a:rPr lang="fr-FR" smtClean="0"/>
              <a:t>05/12/2025</a:t>
            </a:fld>
            <a:endParaRPr lang="fr-FR"/>
          </a:p>
        </p:txBody>
      </p:sp>
      <p:sp>
        <p:nvSpPr>
          <p:cNvPr id="4" name="Espace réservé de l'image des diapositives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51219"/>
            <a:ext cx="5438140" cy="3887361"/>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B0D5CC82-F832-714A-B47A-250B2C146379}" type="slidenum">
              <a:rPr lang="fr-FR" smtClean="0"/>
              <a:t>‹N°›</a:t>
            </a:fld>
            <a:endParaRPr lang="fr-FR"/>
          </a:p>
        </p:txBody>
      </p:sp>
    </p:spTree>
    <p:extLst>
      <p:ext uri="{BB962C8B-B14F-4D97-AF65-F5344CB8AC3E}">
        <p14:creationId xmlns:p14="http://schemas.microsoft.com/office/powerpoint/2010/main" val="800595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a:t>
            </a:fld>
            <a:endParaRPr lang="fr-FR"/>
          </a:p>
        </p:txBody>
      </p:sp>
    </p:spTree>
    <p:extLst>
      <p:ext uri="{BB962C8B-B14F-4D97-AF65-F5344CB8AC3E}">
        <p14:creationId xmlns:p14="http://schemas.microsoft.com/office/powerpoint/2010/main" val="1389858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15</a:t>
            </a:fld>
            <a:endParaRPr lang="fr-FR"/>
          </a:p>
        </p:txBody>
      </p:sp>
    </p:spTree>
    <p:extLst>
      <p:ext uri="{BB962C8B-B14F-4D97-AF65-F5344CB8AC3E}">
        <p14:creationId xmlns:p14="http://schemas.microsoft.com/office/powerpoint/2010/main" val="1914544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16</a:t>
            </a:fld>
            <a:endParaRPr lang="fr-FR"/>
          </a:p>
        </p:txBody>
      </p:sp>
    </p:spTree>
    <p:extLst>
      <p:ext uri="{BB962C8B-B14F-4D97-AF65-F5344CB8AC3E}">
        <p14:creationId xmlns:p14="http://schemas.microsoft.com/office/powerpoint/2010/main" val="3740482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17</a:t>
            </a:fld>
            <a:endParaRPr lang="fr-FR"/>
          </a:p>
        </p:txBody>
      </p:sp>
    </p:spTree>
    <p:extLst>
      <p:ext uri="{BB962C8B-B14F-4D97-AF65-F5344CB8AC3E}">
        <p14:creationId xmlns:p14="http://schemas.microsoft.com/office/powerpoint/2010/main" val="3263136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19</a:t>
            </a:fld>
            <a:endParaRPr lang="fr-FR"/>
          </a:p>
        </p:txBody>
      </p:sp>
    </p:spTree>
    <p:extLst>
      <p:ext uri="{BB962C8B-B14F-4D97-AF65-F5344CB8AC3E}">
        <p14:creationId xmlns:p14="http://schemas.microsoft.com/office/powerpoint/2010/main" val="2245377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21</a:t>
            </a:fld>
            <a:endParaRPr lang="fr-FR"/>
          </a:p>
        </p:txBody>
      </p:sp>
    </p:spTree>
    <p:extLst>
      <p:ext uri="{BB962C8B-B14F-4D97-AF65-F5344CB8AC3E}">
        <p14:creationId xmlns:p14="http://schemas.microsoft.com/office/powerpoint/2010/main" val="1196191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23</a:t>
            </a:fld>
            <a:endParaRPr lang="fr-FR"/>
          </a:p>
        </p:txBody>
      </p:sp>
    </p:spTree>
    <p:extLst>
      <p:ext uri="{BB962C8B-B14F-4D97-AF65-F5344CB8AC3E}">
        <p14:creationId xmlns:p14="http://schemas.microsoft.com/office/powerpoint/2010/main" val="1901616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24</a:t>
            </a:fld>
            <a:endParaRPr lang="fr-FR"/>
          </a:p>
        </p:txBody>
      </p:sp>
    </p:spTree>
    <p:extLst>
      <p:ext uri="{BB962C8B-B14F-4D97-AF65-F5344CB8AC3E}">
        <p14:creationId xmlns:p14="http://schemas.microsoft.com/office/powerpoint/2010/main" val="2798581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27</a:t>
            </a:fld>
            <a:endParaRPr lang="fr-FR"/>
          </a:p>
        </p:txBody>
      </p:sp>
    </p:spTree>
    <p:extLst>
      <p:ext uri="{BB962C8B-B14F-4D97-AF65-F5344CB8AC3E}">
        <p14:creationId xmlns:p14="http://schemas.microsoft.com/office/powerpoint/2010/main" val="1440120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28</a:t>
            </a:fld>
            <a:endParaRPr lang="fr-FR"/>
          </a:p>
        </p:txBody>
      </p:sp>
    </p:spTree>
    <p:extLst>
      <p:ext uri="{BB962C8B-B14F-4D97-AF65-F5344CB8AC3E}">
        <p14:creationId xmlns:p14="http://schemas.microsoft.com/office/powerpoint/2010/main" val="2081686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29</a:t>
            </a:fld>
            <a:endParaRPr lang="fr-FR"/>
          </a:p>
        </p:txBody>
      </p:sp>
    </p:spTree>
    <p:extLst>
      <p:ext uri="{BB962C8B-B14F-4D97-AF65-F5344CB8AC3E}">
        <p14:creationId xmlns:p14="http://schemas.microsoft.com/office/powerpoint/2010/main" val="2903669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3</a:t>
            </a:fld>
            <a:endParaRPr lang="fr-FR"/>
          </a:p>
        </p:txBody>
      </p:sp>
    </p:spTree>
    <p:extLst>
      <p:ext uri="{BB962C8B-B14F-4D97-AF65-F5344CB8AC3E}">
        <p14:creationId xmlns:p14="http://schemas.microsoft.com/office/powerpoint/2010/main" val="3431875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32</a:t>
            </a:fld>
            <a:endParaRPr lang="fr-FR"/>
          </a:p>
        </p:txBody>
      </p:sp>
    </p:spTree>
    <p:extLst>
      <p:ext uri="{BB962C8B-B14F-4D97-AF65-F5344CB8AC3E}">
        <p14:creationId xmlns:p14="http://schemas.microsoft.com/office/powerpoint/2010/main" val="738850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39</a:t>
            </a:fld>
            <a:endParaRPr lang="fr-FR"/>
          </a:p>
        </p:txBody>
      </p:sp>
    </p:spTree>
    <p:extLst>
      <p:ext uri="{BB962C8B-B14F-4D97-AF65-F5344CB8AC3E}">
        <p14:creationId xmlns:p14="http://schemas.microsoft.com/office/powerpoint/2010/main" val="1677417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40</a:t>
            </a:fld>
            <a:endParaRPr lang="fr-FR"/>
          </a:p>
        </p:txBody>
      </p:sp>
    </p:spTree>
    <p:extLst>
      <p:ext uri="{BB962C8B-B14F-4D97-AF65-F5344CB8AC3E}">
        <p14:creationId xmlns:p14="http://schemas.microsoft.com/office/powerpoint/2010/main" val="2112018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41</a:t>
            </a:fld>
            <a:endParaRPr lang="fr-FR"/>
          </a:p>
        </p:txBody>
      </p:sp>
    </p:spTree>
    <p:extLst>
      <p:ext uri="{BB962C8B-B14F-4D97-AF65-F5344CB8AC3E}">
        <p14:creationId xmlns:p14="http://schemas.microsoft.com/office/powerpoint/2010/main" val="198587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43</a:t>
            </a:fld>
            <a:endParaRPr lang="fr-FR"/>
          </a:p>
        </p:txBody>
      </p:sp>
    </p:spTree>
    <p:extLst>
      <p:ext uri="{BB962C8B-B14F-4D97-AF65-F5344CB8AC3E}">
        <p14:creationId xmlns:p14="http://schemas.microsoft.com/office/powerpoint/2010/main" val="1777751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45</a:t>
            </a:fld>
            <a:endParaRPr lang="fr-FR"/>
          </a:p>
        </p:txBody>
      </p:sp>
    </p:spTree>
    <p:extLst>
      <p:ext uri="{BB962C8B-B14F-4D97-AF65-F5344CB8AC3E}">
        <p14:creationId xmlns:p14="http://schemas.microsoft.com/office/powerpoint/2010/main" val="3714374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46</a:t>
            </a:fld>
            <a:endParaRPr lang="fr-FR"/>
          </a:p>
        </p:txBody>
      </p:sp>
    </p:spTree>
    <p:extLst>
      <p:ext uri="{BB962C8B-B14F-4D97-AF65-F5344CB8AC3E}">
        <p14:creationId xmlns:p14="http://schemas.microsoft.com/office/powerpoint/2010/main" val="452278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48</a:t>
            </a:fld>
            <a:endParaRPr lang="fr-FR"/>
          </a:p>
        </p:txBody>
      </p:sp>
    </p:spTree>
    <p:extLst>
      <p:ext uri="{BB962C8B-B14F-4D97-AF65-F5344CB8AC3E}">
        <p14:creationId xmlns:p14="http://schemas.microsoft.com/office/powerpoint/2010/main" val="2223676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51</a:t>
            </a:fld>
            <a:endParaRPr lang="fr-FR"/>
          </a:p>
        </p:txBody>
      </p:sp>
    </p:spTree>
    <p:extLst>
      <p:ext uri="{BB962C8B-B14F-4D97-AF65-F5344CB8AC3E}">
        <p14:creationId xmlns:p14="http://schemas.microsoft.com/office/powerpoint/2010/main" val="2326519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52</a:t>
            </a:fld>
            <a:endParaRPr lang="fr-FR"/>
          </a:p>
        </p:txBody>
      </p:sp>
    </p:spTree>
    <p:extLst>
      <p:ext uri="{BB962C8B-B14F-4D97-AF65-F5344CB8AC3E}">
        <p14:creationId xmlns:p14="http://schemas.microsoft.com/office/powerpoint/2010/main" val="771622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4</a:t>
            </a:fld>
            <a:endParaRPr lang="fr-FR"/>
          </a:p>
        </p:txBody>
      </p:sp>
    </p:spTree>
    <p:extLst>
      <p:ext uri="{BB962C8B-B14F-4D97-AF65-F5344CB8AC3E}">
        <p14:creationId xmlns:p14="http://schemas.microsoft.com/office/powerpoint/2010/main" val="1692247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54</a:t>
            </a:fld>
            <a:endParaRPr lang="fr-FR"/>
          </a:p>
        </p:txBody>
      </p:sp>
    </p:spTree>
    <p:extLst>
      <p:ext uri="{BB962C8B-B14F-4D97-AF65-F5344CB8AC3E}">
        <p14:creationId xmlns:p14="http://schemas.microsoft.com/office/powerpoint/2010/main" val="1485358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57</a:t>
            </a:fld>
            <a:endParaRPr lang="fr-FR"/>
          </a:p>
        </p:txBody>
      </p:sp>
    </p:spTree>
    <p:extLst>
      <p:ext uri="{BB962C8B-B14F-4D97-AF65-F5344CB8AC3E}">
        <p14:creationId xmlns:p14="http://schemas.microsoft.com/office/powerpoint/2010/main" val="32038601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62</a:t>
            </a:fld>
            <a:endParaRPr lang="fr-FR"/>
          </a:p>
        </p:txBody>
      </p:sp>
    </p:spTree>
    <p:extLst>
      <p:ext uri="{BB962C8B-B14F-4D97-AF65-F5344CB8AC3E}">
        <p14:creationId xmlns:p14="http://schemas.microsoft.com/office/powerpoint/2010/main" val="2843501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64</a:t>
            </a:fld>
            <a:endParaRPr lang="fr-FR"/>
          </a:p>
        </p:txBody>
      </p:sp>
    </p:spTree>
    <p:extLst>
      <p:ext uri="{BB962C8B-B14F-4D97-AF65-F5344CB8AC3E}">
        <p14:creationId xmlns:p14="http://schemas.microsoft.com/office/powerpoint/2010/main" val="4364783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65</a:t>
            </a:fld>
            <a:endParaRPr lang="fr-FR"/>
          </a:p>
        </p:txBody>
      </p:sp>
    </p:spTree>
    <p:extLst>
      <p:ext uri="{BB962C8B-B14F-4D97-AF65-F5344CB8AC3E}">
        <p14:creationId xmlns:p14="http://schemas.microsoft.com/office/powerpoint/2010/main" val="1279508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indent="-457200" algn="just">
              <a:lnSpc>
                <a:spcPct val="150000"/>
              </a:lnSpc>
              <a:spcAft>
                <a:spcPts val="600"/>
              </a:spcAft>
              <a:buFont typeface="Arial" panose="020B0604020202020204" pitchFamily="34" charset="0"/>
              <a:buChar char="•"/>
            </a:pPr>
            <a:r>
              <a:rPr lang="fr-FR" sz="1200"/>
              <a:t>Adolescence</a:t>
            </a:r>
            <a:r>
              <a:rPr lang="fr-FR" sz="1200" b="0"/>
              <a:t> : </a:t>
            </a:r>
            <a:r>
              <a:rPr lang="fr-FR" sz="1200">
                <a:solidFill>
                  <a:srgbClr val="575757"/>
                </a:solidFill>
              </a:rPr>
              <a:t>18 % des adolescents </a:t>
            </a:r>
            <a:r>
              <a:rPr lang="fr-FR" sz="1200" b="0">
                <a:solidFill>
                  <a:srgbClr val="575757"/>
                </a:solidFill>
              </a:rPr>
              <a:t>souffrent d’insomnie (23 % de filles et 12 % de garçons). Des facteurs hormonaux, émotionnels, comportementaux et environnementaux jouent un rôle. L’insomnie est </a:t>
            </a:r>
            <a:r>
              <a:rPr lang="fr-FR" sz="1200">
                <a:solidFill>
                  <a:srgbClr val="575757"/>
                </a:solidFill>
              </a:rPr>
              <a:t>souvent associée à une dépression </a:t>
            </a:r>
            <a:r>
              <a:rPr lang="fr-FR" sz="1200" b="0">
                <a:solidFill>
                  <a:srgbClr val="575757"/>
                </a:solidFill>
              </a:rPr>
              <a:t>et représente un </a:t>
            </a:r>
            <a:r>
              <a:rPr lang="fr-FR" sz="1200">
                <a:solidFill>
                  <a:srgbClr val="575757"/>
                </a:solidFill>
              </a:rPr>
              <a:t>facteur de risque indépendant pour conduite suicidaire et addictive</a:t>
            </a:r>
            <a:endParaRPr lang="fr-FR" sz="1200" b="0">
              <a:solidFill>
                <a:srgbClr val="575757"/>
              </a:solidFill>
            </a:endParaRPr>
          </a:p>
          <a:p>
            <a:pPr marL="457200" indent="-457200" algn="just">
              <a:lnSpc>
                <a:spcPct val="150000"/>
              </a:lnSpc>
              <a:spcAft>
                <a:spcPts val="600"/>
              </a:spcAft>
              <a:buFont typeface="Arial" panose="020B0604020202020204" pitchFamily="34" charset="0"/>
              <a:buChar char="•"/>
            </a:pPr>
            <a:r>
              <a:rPr lang="fr-FR" sz="1200"/>
              <a:t>Grossesse</a:t>
            </a:r>
            <a:r>
              <a:rPr lang="fr-FR" sz="1200" b="0"/>
              <a:t> : </a:t>
            </a:r>
            <a:r>
              <a:rPr lang="fr-FR" sz="1200">
                <a:solidFill>
                  <a:srgbClr val="575757"/>
                </a:solidFill>
              </a:rPr>
              <a:t>38 % des femmes </a:t>
            </a:r>
            <a:r>
              <a:rPr lang="fr-FR" sz="1200" b="0">
                <a:solidFill>
                  <a:srgbClr val="575757"/>
                </a:solidFill>
              </a:rPr>
              <a:t>souffrent d’insomnie lors de leur grossesse. Un mauvais sommeil augmente le risque de : </a:t>
            </a:r>
            <a:r>
              <a:rPr lang="fr-FR" sz="1200">
                <a:solidFill>
                  <a:srgbClr val="575757"/>
                </a:solidFill>
              </a:rPr>
              <a:t>naissance </a:t>
            </a:r>
            <a:r>
              <a:rPr lang="fr-FR" sz="1200" err="1">
                <a:solidFill>
                  <a:srgbClr val="575757"/>
                </a:solidFill>
              </a:rPr>
              <a:t>préterme</a:t>
            </a:r>
            <a:r>
              <a:rPr lang="fr-FR" sz="1200" b="0">
                <a:solidFill>
                  <a:srgbClr val="575757"/>
                </a:solidFill>
              </a:rPr>
              <a:t>, </a:t>
            </a:r>
            <a:r>
              <a:rPr lang="fr-FR" sz="1200">
                <a:solidFill>
                  <a:srgbClr val="575757"/>
                </a:solidFill>
              </a:rPr>
              <a:t>césarienne, accouchement prolongé</a:t>
            </a:r>
            <a:r>
              <a:rPr lang="fr-FR" sz="1200" b="0">
                <a:solidFill>
                  <a:srgbClr val="575757"/>
                </a:solidFill>
              </a:rPr>
              <a:t>, </a:t>
            </a:r>
            <a:r>
              <a:rPr lang="fr-FR" sz="1200">
                <a:solidFill>
                  <a:srgbClr val="575757"/>
                </a:solidFill>
              </a:rPr>
              <a:t>HTA et diabète gestationnel</a:t>
            </a:r>
            <a:endParaRPr lang="fr-FR" sz="1200" b="0">
              <a:solidFill>
                <a:srgbClr val="575757"/>
              </a:solidFill>
            </a:endParaRPr>
          </a:p>
          <a:p>
            <a:pPr marL="457200" indent="-457200" algn="just">
              <a:lnSpc>
                <a:spcPct val="150000"/>
              </a:lnSpc>
              <a:spcAft>
                <a:spcPts val="600"/>
              </a:spcAft>
              <a:buFont typeface="Arial" panose="020B0604020202020204" pitchFamily="34" charset="0"/>
              <a:buChar char="•"/>
            </a:pPr>
            <a:r>
              <a:rPr lang="fr-FR" sz="1200"/>
              <a:t>Ménopause</a:t>
            </a:r>
            <a:r>
              <a:rPr lang="fr-FR" sz="1200" b="0"/>
              <a:t> : </a:t>
            </a:r>
            <a:r>
              <a:rPr lang="fr-FR" sz="1200" b="0">
                <a:solidFill>
                  <a:srgbClr val="575757"/>
                </a:solidFill>
              </a:rPr>
              <a:t>plusieurs facteurs favorisant tels que les </a:t>
            </a:r>
            <a:r>
              <a:rPr lang="fr-FR" sz="1200">
                <a:solidFill>
                  <a:srgbClr val="575757"/>
                </a:solidFill>
              </a:rPr>
              <a:t>fluctuations hormonales</a:t>
            </a:r>
            <a:r>
              <a:rPr lang="fr-FR" sz="1200" b="0">
                <a:solidFill>
                  <a:srgbClr val="575757"/>
                </a:solidFill>
              </a:rPr>
              <a:t>, certains symptômes comme </a:t>
            </a:r>
            <a:r>
              <a:rPr lang="fr-FR" sz="1200">
                <a:solidFill>
                  <a:srgbClr val="575757"/>
                </a:solidFill>
              </a:rPr>
              <a:t>bouffées de chaleur</a:t>
            </a:r>
            <a:r>
              <a:rPr lang="fr-FR" sz="1200" b="0">
                <a:solidFill>
                  <a:srgbClr val="575757"/>
                </a:solidFill>
              </a:rPr>
              <a:t>, </a:t>
            </a:r>
            <a:r>
              <a:rPr lang="fr-FR" sz="1200">
                <a:solidFill>
                  <a:srgbClr val="575757"/>
                </a:solidFill>
              </a:rPr>
              <a:t>transpiration nocturne</a:t>
            </a:r>
            <a:r>
              <a:rPr lang="fr-FR" sz="1200" b="0">
                <a:solidFill>
                  <a:srgbClr val="575757"/>
                </a:solidFill>
              </a:rPr>
              <a:t>, </a:t>
            </a:r>
            <a:r>
              <a:rPr lang="fr-FR" sz="1200">
                <a:solidFill>
                  <a:srgbClr val="575757"/>
                </a:solidFill>
              </a:rPr>
              <a:t>baisse du moral</a:t>
            </a:r>
            <a:r>
              <a:rPr lang="fr-FR" sz="1200" b="0">
                <a:solidFill>
                  <a:srgbClr val="575757"/>
                </a:solidFill>
              </a:rPr>
              <a:t>, débit des problèmes somatiques ou autres troubles du sommeil</a:t>
            </a: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66</a:t>
            </a:fld>
            <a:endParaRPr lang="fr-FR"/>
          </a:p>
        </p:txBody>
      </p:sp>
    </p:spTree>
    <p:extLst>
      <p:ext uri="{BB962C8B-B14F-4D97-AF65-F5344CB8AC3E}">
        <p14:creationId xmlns:p14="http://schemas.microsoft.com/office/powerpoint/2010/main" val="13727770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67</a:t>
            </a:fld>
            <a:endParaRPr lang="fr-FR"/>
          </a:p>
        </p:txBody>
      </p:sp>
    </p:spTree>
    <p:extLst>
      <p:ext uri="{BB962C8B-B14F-4D97-AF65-F5344CB8AC3E}">
        <p14:creationId xmlns:p14="http://schemas.microsoft.com/office/powerpoint/2010/main" val="36408802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68</a:t>
            </a:fld>
            <a:endParaRPr lang="fr-FR"/>
          </a:p>
        </p:txBody>
      </p:sp>
    </p:spTree>
    <p:extLst>
      <p:ext uri="{BB962C8B-B14F-4D97-AF65-F5344CB8AC3E}">
        <p14:creationId xmlns:p14="http://schemas.microsoft.com/office/powerpoint/2010/main" val="23810058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69</a:t>
            </a:fld>
            <a:endParaRPr lang="fr-FR"/>
          </a:p>
        </p:txBody>
      </p:sp>
    </p:spTree>
    <p:extLst>
      <p:ext uri="{BB962C8B-B14F-4D97-AF65-F5344CB8AC3E}">
        <p14:creationId xmlns:p14="http://schemas.microsoft.com/office/powerpoint/2010/main" val="1543031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70</a:t>
            </a:fld>
            <a:endParaRPr lang="fr-FR"/>
          </a:p>
        </p:txBody>
      </p:sp>
    </p:spTree>
    <p:extLst>
      <p:ext uri="{BB962C8B-B14F-4D97-AF65-F5344CB8AC3E}">
        <p14:creationId xmlns:p14="http://schemas.microsoft.com/office/powerpoint/2010/main" val="4090545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a:t>
            </a:fld>
            <a:endParaRPr lang="fr-FR"/>
          </a:p>
        </p:txBody>
      </p:sp>
    </p:spTree>
    <p:extLst>
      <p:ext uri="{BB962C8B-B14F-4D97-AF65-F5344CB8AC3E}">
        <p14:creationId xmlns:p14="http://schemas.microsoft.com/office/powerpoint/2010/main" val="1403116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72</a:t>
            </a:fld>
            <a:endParaRPr lang="fr-FR"/>
          </a:p>
        </p:txBody>
      </p:sp>
    </p:spTree>
    <p:extLst>
      <p:ext uri="{BB962C8B-B14F-4D97-AF65-F5344CB8AC3E}">
        <p14:creationId xmlns:p14="http://schemas.microsoft.com/office/powerpoint/2010/main" val="16603908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73</a:t>
            </a:fld>
            <a:endParaRPr lang="fr-FR"/>
          </a:p>
        </p:txBody>
      </p:sp>
    </p:spTree>
    <p:extLst>
      <p:ext uri="{BB962C8B-B14F-4D97-AF65-F5344CB8AC3E}">
        <p14:creationId xmlns:p14="http://schemas.microsoft.com/office/powerpoint/2010/main" val="39749830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lgn="just">
              <a:lnSpc>
                <a:spcPct val="130000"/>
              </a:lnSpc>
              <a:buFont typeface="Arial" panose="020B0604020202020204" pitchFamily="34" charset="0"/>
              <a:buChar char="•"/>
            </a:pPr>
            <a:r>
              <a:rPr lang="fr-FR" sz="1200" b="0" dirty="0"/>
              <a:t>Corticoïdes</a:t>
            </a:r>
          </a:p>
          <a:p>
            <a:pPr marL="342900" indent="-342900" algn="just">
              <a:lnSpc>
                <a:spcPct val="130000"/>
              </a:lnSpc>
              <a:buFont typeface="Arial" panose="020B0604020202020204" pitchFamily="34" charset="0"/>
              <a:buChar char="•"/>
            </a:pPr>
            <a:r>
              <a:rPr lang="fr-FR" sz="1200" b="0" dirty="0"/>
              <a:t>Molécules </a:t>
            </a:r>
            <a:r>
              <a:rPr lang="fr-FR" sz="1200" b="0" dirty="0" err="1"/>
              <a:t>éveillantes</a:t>
            </a:r>
            <a:r>
              <a:rPr lang="fr-FR" sz="1200" b="0" dirty="0"/>
              <a:t> (MPH, </a:t>
            </a:r>
            <a:r>
              <a:rPr lang="fr-FR" sz="1200" b="0" dirty="0" err="1"/>
              <a:t>Pitolisant</a:t>
            </a:r>
            <a:r>
              <a:rPr lang="fr-FR" sz="1200" b="0" dirty="0"/>
              <a:t>, </a:t>
            </a:r>
            <a:r>
              <a:rPr lang="fr-FR" sz="1200" b="0" dirty="0" err="1"/>
              <a:t>Solriamfetol</a:t>
            </a:r>
            <a:r>
              <a:rPr lang="fr-FR" sz="1200" b="0" dirty="0"/>
              <a:t>, </a:t>
            </a:r>
            <a:r>
              <a:rPr lang="fr-FR" sz="1200" b="0" dirty="0" err="1"/>
              <a:t>Modafinil</a:t>
            </a:r>
            <a:r>
              <a:rPr lang="fr-FR" sz="1200" b="0" dirty="0"/>
              <a:t>…)</a:t>
            </a:r>
          </a:p>
          <a:p>
            <a:pPr marL="342900" indent="-342900" algn="just">
              <a:lnSpc>
                <a:spcPct val="130000"/>
              </a:lnSpc>
              <a:buFont typeface="Arial" panose="020B0604020202020204" pitchFamily="34" charset="0"/>
              <a:buChar char="•"/>
            </a:pPr>
            <a:r>
              <a:rPr lang="fr-FR" sz="1200" b="0" dirty="0"/>
              <a:t>Opioïdes</a:t>
            </a:r>
          </a:p>
          <a:p>
            <a:pPr marL="342900" indent="-342900" algn="just">
              <a:lnSpc>
                <a:spcPct val="130000"/>
              </a:lnSpc>
              <a:buFont typeface="Arial" panose="020B0604020202020204" pitchFamily="34" charset="0"/>
              <a:buChar char="•"/>
            </a:pPr>
            <a:r>
              <a:rPr lang="fr-FR" sz="1200" b="0" dirty="0"/>
              <a:t>Bétabloquants</a:t>
            </a:r>
          </a:p>
          <a:p>
            <a:pPr marL="342900" indent="-342900" algn="just">
              <a:lnSpc>
                <a:spcPct val="130000"/>
              </a:lnSpc>
              <a:buFont typeface="Arial" panose="020B0604020202020204" pitchFamily="34" charset="0"/>
              <a:buChar char="•"/>
            </a:pPr>
            <a:r>
              <a:rPr lang="fr-FR" sz="1200" b="0" dirty="0"/>
              <a:t>Antidépresseurs stimulants (</a:t>
            </a:r>
            <a:r>
              <a:rPr lang="fr-FR" sz="1200" b="0" dirty="0" err="1"/>
              <a:t>Fluoxetine</a:t>
            </a:r>
            <a:r>
              <a:rPr lang="fr-FR" sz="1200" b="0" dirty="0"/>
              <a:t>…)</a:t>
            </a:r>
          </a:p>
          <a:p>
            <a:pPr marL="342900" indent="-342900" algn="just">
              <a:lnSpc>
                <a:spcPct val="130000"/>
              </a:lnSpc>
              <a:buFont typeface="Arial" panose="020B0604020202020204" pitchFamily="34" charset="0"/>
              <a:buChar char="•"/>
            </a:pPr>
            <a:r>
              <a:rPr lang="fr-FR" sz="1200" b="0" dirty="0"/>
              <a:t>Antiépileptiques (</a:t>
            </a:r>
            <a:r>
              <a:rPr lang="fr-FR" sz="1200" b="0" dirty="0" err="1"/>
              <a:t>Lamotrigine</a:t>
            </a:r>
            <a:r>
              <a:rPr lang="fr-FR" sz="1200" b="0" dirty="0"/>
              <a:t>, </a:t>
            </a:r>
            <a:r>
              <a:rPr lang="fr-FR" sz="1200" b="0" dirty="0" err="1"/>
              <a:t>Felbamate</a:t>
            </a:r>
            <a:r>
              <a:rPr lang="fr-FR" sz="1200" b="0" dirty="0"/>
              <a:t>…)</a:t>
            </a:r>
          </a:p>
          <a:p>
            <a:pPr marL="342900" indent="-342900" algn="just">
              <a:lnSpc>
                <a:spcPct val="130000"/>
              </a:lnSpc>
              <a:buFont typeface="Arial" panose="020B0604020202020204" pitchFamily="34" charset="0"/>
              <a:buChar char="•"/>
            </a:pPr>
            <a:r>
              <a:rPr lang="fr-FR" sz="1200" b="0" dirty="0"/>
              <a:t>Antiparkinsoniens (L-DOPA)</a:t>
            </a:r>
          </a:p>
          <a:p>
            <a:pPr marL="342900" indent="-342900" algn="just">
              <a:lnSpc>
                <a:spcPct val="130000"/>
              </a:lnSpc>
              <a:buFont typeface="Arial" panose="020B0604020202020204" pitchFamily="34" charset="0"/>
              <a:buChar char="•"/>
            </a:pPr>
            <a:r>
              <a:rPr lang="fr-FR" sz="1200" b="0" dirty="0"/>
              <a:t>Diurétiques</a:t>
            </a:r>
          </a:p>
          <a:p>
            <a:pPr marL="342900" indent="-342900" algn="just">
              <a:lnSpc>
                <a:spcPct val="130000"/>
              </a:lnSpc>
              <a:buFont typeface="Arial" panose="020B0604020202020204" pitchFamily="34" charset="0"/>
              <a:buChar char="•"/>
            </a:pPr>
            <a:r>
              <a:rPr lang="fr-FR" sz="1200" b="0" dirty="0"/>
              <a:t>Hormones thyroïdiennes</a:t>
            </a:r>
          </a:p>
          <a:p>
            <a:pPr marL="342900" indent="-342900" algn="just">
              <a:lnSpc>
                <a:spcPct val="130000"/>
              </a:lnSpc>
              <a:buFont typeface="Arial" panose="020B0604020202020204" pitchFamily="34" charset="0"/>
              <a:buChar char="•"/>
            </a:pPr>
            <a:r>
              <a:rPr lang="fr-FR" sz="1200" b="0" dirty="0"/>
              <a:t>Alcool, nicotine, caféine, cocaïne, amphétamine, cannabis</a:t>
            </a:r>
          </a:p>
          <a:p>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74</a:t>
            </a:fld>
            <a:endParaRPr lang="fr-FR"/>
          </a:p>
        </p:txBody>
      </p:sp>
    </p:spTree>
    <p:extLst>
      <p:ext uri="{BB962C8B-B14F-4D97-AF65-F5344CB8AC3E}">
        <p14:creationId xmlns:p14="http://schemas.microsoft.com/office/powerpoint/2010/main" val="6672767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76</a:t>
            </a:fld>
            <a:endParaRPr lang="fr-FR"/>
          </a:p>
        </p:txBody>
      </p:sp>
    </p:spTree>
    <p:extLst>
      <p:ext uri="{BB962C8B-B14F-4D97-AF65-F5344CB8AC3E}">
        <p14:creationId xmlns:p14="http://schemas.microsoft.com/office/powerpoint/2010/main" val="19462148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78</a:t>
            </a:fld>
            <a:endParaRPr lang="fr-FR"/>
          </a:p>
        </p:txBody>
      </p:sp>
    </p:spTree>
    <p:extLst>
      <p:ext uri="{BB962C8B-B14F-4D97-AF65-F5344CB8AC3E}">
        <p14:creationId xmlns:p14="http://schemas.microsoft.com/office/powerpoint/2010/main" val="30925867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82</a:t>
            </a:fld>
            <a:endParaRPr lang="fr-FR"/>
          </a:p>
        </p:txBody>
      </p:sp>
    </p:spTree>
    <p:extLst>
      <p:ext uri="{BB962C8B-B14F-4D97-AF65-F5344CB8AC3E}">
        <p14:creationId xmlns:p14="http://schemas.microsoft.com/office/powerpoint/2010/main" val="109595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83</a:t>
            </a:fld>
            <a:endParaRPr lang="fr-FR"/>
          </a:p>
        </p:txBody>
      </p:sp>
    </p:spTree>
    <p:extLst>
      <p:ext uri="{BB962C8B-B14F-4D97-AF65-F5344CB8AC3E}">
        <p14:creationId xmlns:p14="http://schemas.microsoft.com/office/powerpoint/2010/main" val="31177468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27807-2D61-0627-E0AF-C59B61A91FD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5F4AA5-15A5-F0EF-7668-7358A0E33A0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F7199AD-1438-E055-520B-9EC07150FDF3}"/>
              </a:ext>
            </a:extLst>
          </p:cNvPr>
          <p:cNvSpPr>
            <a:spLocks noGrp="1"/>
          </p:cNvSpPr>
          <p:nvPr>
            <p:ph type="body" idx="1"/>
          </p:nvPr>
        </p:nvSpPr>
        <p:spPr/>
        <p:txBody>
          <a:bodyPr/>
          <a:lstStyle/>
          <a:p>
            <a:pPr algn="l"/>
            <a:endParaRPr lang="fr-FR"/>
          </a:p>
        </p:txBody>
      </p:sp>
      <p:sp>
        <p:nvSpPr>
          <p:cNvPr id="4" name="Espace réservé du numéro de diapositive 3">
            <a:extLst>
              <a:ext uri="{FF2B5EF4-FFF2-40B4-BE49-F238E27FC236}">
                <a16:creationId xmlns:a16="http://schemas.microsoft.com/office/drawing/2014/main" id="{E2DC2B6E-43DF-51BA-CE48-E9D7647D3186}"/>
              </a:ext>
            </a:extLst>
          </p:cNvPr>
          <p:cNvSpPr>
            <a:spLocks noGrp="1"/>
          </p:cNvSpPr>
          <p:nvPr>
            <p:ph type="sldNum" sz="quarter" idx="5"/>
          </p:nvPr>
        </p:nvSpPr>
        <p:spPr/>
        <p:txBody>
          <a:bodyPr/>
          <a:lstStyle/>
          <a:p>
            <a:fld id="{B0D5CC82-F832-714A-B47A-250B2C146379}" type="slidenum">
              <a:rPr lang="fr-FR" smtClean="0"/>
              <a:t>84</a:t>
            </a:fld>
            <a:endParaRPr lang="fr-FR"/>
          </a:p>
        </p:txBody>
      </p:sp>
    </p:spTree>
    <p:extLst>
      <p:ext uri="{BB962C8B-B14F-4D97-AF65-F5344CB8AC3E}">
        <p14:creationId xmlns:p14="http://schemas.microsoft.com/office/powerpoint/2010/main" val="3619814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85</a:t>
            </a:fld>
            <a:endParaRPr lang="fr-FR"/>
          </a:p>
        </p:txBody>
      </p:sp>
    </p:spTree>
    <p:extLst>
      <p:ext uri="{BB962C8B-B14F-4D97-AF65-F5344CB8AC3E}">
        <p14:creationId xmlns:p14="http://schemas.microsoft.com/office/powerpoint/2010/main" val="26689690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86</a:t>
            </a:fld>
            <a:endParaRPr lang="fr-FR"/>
          </a:p>
        </p:txBody>
      </p:sp>
    </p:spTree>
    <p:extLst>
      <p:ext uri="{BB962C8B-B14F-4D97-AF65-F5344CB8AC3E}">
        <p14:creationId xmlns:p14="http://schemas.microsoft.com/office/powerpoint/2010/main" val="3319198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8</a:t>
            </a:fld>
            <a:endParaRPr lang="fr-FR"/>
          </a:p>
        </p:txBody>
      </p:sp>
    </p:spTree>
    <p:extLst>
      <p:ext uri="{BB962C8B-B14F-4D97-AF65-F5344CB8AC3E}">
        <p14:creationId xmlns:p14="http://schemas.microsoft.com/office/powerpoint/2010/main" val="2805502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88</a:t>
            </a:fld>
            <a:endParaRPr lang="fr-FR"/>
          </a:p>
        </p:txBody>
      </p:sp>
    </p:spTree>
    <p:extLst>
      <p:ext uri="{BB962C8B-B14F-4D97-AF65-F5344CB8AC3E}">
        <p14:creationId xmlns:p14="http://schemas.microsoft.com/office/powerpoint/2010/main" val="31745775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93</a:t>
            </a:fld>
            <a:endParaRPr lang="fr-FR"/>
          </a:p>
        </p:txBody>
      </p:sp>
    </p:spTree>
    <p:extLst>
      <p:ext uri="{BB962C8B-B14F-4D97-AF65-F5344CB8AC3E}">
        <p14:creationId xmlns:p14="http://schemas.microsoft.com/office/powerpoint/2010/main" val="16167174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96</a:t>
            </a:fld>
            <a:endParaRPr lang="fr-FR"/>
          </a:p>
        </p:txBody>
      </p:sp>
    </p:spTree>
    <p:extLst>
      <p:ext uri="{BB962C8B-B14F-4D97-AF65-F5344CB8AC3E}">
        <p14:creationId xmlns:p14="http://schemas.microsoft.com/office/powerpoint/2010/main" val="18301051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03124-2984-2001-B7E6-C0EB3ECF277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066ECC-91F9-E845-394D-B6EFB4AF241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493EE14-3803-E739-5EB8-4ED3D207F41C}"/>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44DED9B-2DB9-CBFE-9399-18C91BEE5B77}"/>
              </a:ext>
            </a:extLst>
          </p:cNvPr>
          <p:cNvSpPr>
            <a:spLocks noGrp="1"/>
          </p:cNvSpPr>
          <p:nvPr>
            <p:ph type="sldNum" sz="quarter" idx="5"/>
          </p:nvPr>
        </p:nvSpPr>
        <p:spPr/>
        <p:txBody>
          <a:bodyPr/>
          <a:lstStyle/>
          <a:p>
            <a:fld id="{B0D5CC82-F832-714A-B47A-250B2C146379}" type="slidenum">
              <a:rPr lang="fr-FR" smtClean="0"/>
              <a:t>97</a:t>
            </a:fld>
            <a:endParaRPr lang="fr-FR"/>
          </a:p>
        </p:txBody>
      </p:sp>
    </p:spTree>
    <p:extLst>
      <p:ext uri="{BB962C8B-B14F-4D97-AF65-F5344CB8AC3E}">
        <p14:creationId xmlns:p14="http://schemas.microsoft.com/office/powerpoint/2010/main" val="18994228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Je n’ai pas accès au livre</a:t>
            </a: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101</a:t>
            </a:fld>
            <a:endParaRPr lang="fr-FR"/>
          </a:p>
        </p:txBody>
      </p:sp>
    </p:spTree>
    <p:extLst>
      <p:ext uri="{BB962C8B-B14F-4D97-AF65-F5344CB8AC3E}">
        <p14:creationId xmlns:p14="http://schemas.microsoft.com/office/powerpoint/2010/main" val="6061038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Je n’ai pas accès au livre</a:t>
            </a:r>
          </a:p>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102</a:t>
            </a:fld>
            <a:endParaRPr lang="fr-FR"/>
          </a:p>
        </p:txBody>
      </p:sp>
    </p:spTree>
    <p:extLst>
      <p:ext uri="{BB962C8B-B14F-4D97-AF65-F5344CB8AC3E}">
        <p14:creationId xmlns:p14="http://schemas.microsoft.com/office/powerpoint/2010/main" val="1700881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Je n’ai pas accès au livre</a:t>
            </a:r>
          </a:p>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103</a:t>
            </a:fld>
            <a:endParaRPr lang="fr-FR"/>
          </a:p>
        </p:txBody>
      </p:sp>
    </p:spTree>
    <p:extLst>
      <p:ext uri="{BB962C8B-B14F-4D97-AF65-F5344CB8AC3E}">
        <p14:creationId xmlns:p14="http://schemas.microsoft.com/office/powerpoint/2010/main" val="41760092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800" kern="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104</a:t>
            </a:fld>
            <a:endParaRPr lang="fr-FR"/>
          </a:p>
        </p:txBody>
      </p:sp>
    </p:spTree>
    <p:extLst>
      <p:ext uri="{BB962C8B-B14F-4D97-AF65-F5344CB8AC3E}">
        <p14:creationId xmlns:p14="http://schemas.microsoft.com/office/powerpoint/2010/main" val="3263828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106</a:t>
            </a:fld>
            <a:endParaRPr lang="fr-FR"/>
          </a:p>
        </p:txBody>
      </p:sp>
    </p:spTree>
    <p:extLst>
      <p:ext uri="{BB962C8B-B14F-4D97-AF65-F5344CB8AC3E}">
        <p14:creationId xmlns:p14="http://schemas.microsoft.com/office/powerpoint/2010/main" val="7144794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dirty="0"/>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113</a:t>
            </a:fld>
            <a:endParaRPr lang="fr-FR"/>
          </a:p>
        </p:txBody>
      </p:sp>
    </p:spTree>
    <p:extLst>
      <p:ext uri="{BB962C8B-B14F-4D97-AF65-F5344CB8AC3E}">
        <p14:creationId xmlns:p14="http://schemas.microsoft.com/office/powerpoint/2010/main" val="7311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9</a:t>
            </a:fld>
            <a:endParaRPr lang="fr-FR"/>
          </a:p>
        </p:txBody>
      </p:sp>
    </p:spTree>
    <p:extLst>
      <p:ext uri="{BB962C8B-B14F-4D97-AF65-F5344CB8AC3E}">
        <p14:creationId xmlns:p14="http://schemas.microsoft.com/office/powerpoint/2010/main" val="306882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10</a:t>
            </a:fld>
            <a:endParaRPr lang="fr-FR"/>
          </a:p>
        </p:txBody>
      </p:sp>
    </p:spTree>
    <p:extLst>
      <p:ext uri="{BB962C8B-B14F-4D97-AF65-F5344CB8AC3E}">
        <p14:creationId xmlns:p14="http://schemas.microsoft.com/office/powerpoint/2010/main" val="1123747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12</a:t>
            </a:fld>
            <a:endParaRPr lang="fr-FR"/>
          </a:p>
        </p:txBody>
      </p:sp>
    </p:spTree>
    <p:extLst>
      <p:ext uri="{BB962C8B-B14F-4D97-AF65-F5344CB8AC3E}">
        <p14:creationId xmlns:p14="http://schemas.microsoft.com/office/powerpoint/2010/main" val="1377273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Diagramme non retrouvé dans la publication</a:t>
            </a:r>
          </a:p>
        </p:txBody>
      </p:sp>
      <p:sp>
        <p:nvSpPr>
          <p:cNvPr id="4" name="Espace réservé du numéro de diapositive 3"/>
          <p:cNvSpPr>
            <a:spLocks noGrp="1"/>
          </p:cNvSpPr>
          <p:nvPr>
            <p:ph type="sldNum" sz="quarter" idx="5"/>
          </p:nvPr>
        </p:nvSpPr>
        <p:spPr/>
        <p:txBody>
          <a:bodyPr/>
          <a:lstStyle/>
          <a:p>
            <a:fld id="{B0D5CC82-F832-714A-B47A-250B2C146379}" type="slidenum">
              <a:rPr lang="fr-FR" smtClean="0"/>
              <a:t>13</a:t>
            </a:fld>
            <a:endParaRPr lang="fr-FR"/>
          </a:p>
        </p:txBody>
      </p:sp>
    </p:spTree>
    <p:extLst>
      <p:ext uri="{BB962C8B-B14F-4D97-AF65-F5344CB8AC3E}">
        <p14:creationId xmlns:p14="http://schemas.microsoft.com/office/powerpoint/2010/main" val="1051432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INTR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0696899-699C-5F04-CDD5-780C87C8B0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1808"/>
          </a:xfrm>
          <a:prstGeom prst="rect">
            <a:avLst/>
          </a:prstGeom>
        </p:spPr>
      </p:pic>
    </p:spTree>
    <p:extLst>
      <p:ext uri="{BB962C8B-B14F-4D97-AF65-F5344CB8AC3E}">
        <p14:creationId xmlns:p14="http://schemas.microsoft.com/office/powerpoint/2010/main" val="2917863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5" name="Image 4" descr="Une image contenant texte&#10;&#10;Description générée automatiquement">
            <a:extLst>
              <a:ext uri="{FF2B5EF4-FFF2-40B4-BE49-F238E27FC236}">
                <a16:creationId xmlns:a16="http://schemas.microsoft.com/office/drawing/2014/main" id="{17A7514D-302A-1E07-0415-C9E874B3A6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1808"/>
          </a:xfrm>
          <a:prstGeom prst="rect">
            <a:avLst/>
          </a:prstGeom>
        </p:spPr>
      </p:pic>
      <p:sp>
        <p:nvSpPr>
          <p:cNvPr id="2" name="Titre 1">
            <a:extLst>
              <a:ext uri="{FF2B5EF4-FFF2-40B4-BE49-F238E27FC236}">
                <a16:creationId xmlns:a16="http://schemas.microsoft.com/office/drawing/2014/main" id="{6A5AC9FB-92D5-FC79-6385-DFC96AD7DA03}"/>
              </a:ext>
            </a:extLst>
          </p:cNvPr>
          <p:cNvSpPr>
            <a:spLocks noGrp="1"/>
          </p:cNvSpPr>
          <p:nvPr>
            <p:ph type="ctrTitle"/>
          </p:nvPr>
        </p:nvSpPr>
        <p:spPr>
          <a:xfrm>
            <a:off x="1524000" y="2105891"/>
            <a:ext cx="9144000" cy="1404072"/>
          </a:xfrm>
        </p:spPr>
        <p:txBody>
          <a:bodyPr anchor="b">
            <a:normAutofit/>
          </a:bodyPr>
          <a:lstStyle>
            <a:lvl1pPr algn="ctr">
              <a:defRPr sz="5400"/>
            </a:lvl1pPr>
          </a:lstStyle>
          <a:p>
            <a:r>
              <a:rPr lang="fr-FR"/>
              <a:t>Modifiez le style du titre</a:t>
            </a:r>
          </a:p>
        </p:txBody>
      </p:sp>
      <p:pic>
        <p:nvPicPr>
          <p:cNvPr id="6" name="Image 5" descr="Une image contenant texte&#10;&#10;Description générée automatiquement">
            <a:extLst>
              <a:ext uri="{FF2B5EF4-FFF2-40B4-BE49-F238E27FC236}">
                <a16:creationId xmlns:a16="http://schemas.microsoft.com/office/drawing/2014/main" id="{BF89C7BF-14C2-38AD-7FF1-E9878203F1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86803" y="311759"/>
            <a:ext cx="2405741" cy="1302264"/>
          </a:xfrm>
          <a:prstGeom prst="rect">
            <a:avLst/>
          </a:prstGeom>
        </p:spPr>
      </p:pic>
    </p:spTree>
    <p:extLst>
      <p:ext uri="{BB962C8B-B14F-4D97-AF65-F5344CB8AC3E}">
        <p14:creationId xmlns:p14="http://schemas.microsoft.com/office/powerpoint/2010/main" val="1304460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e de TITRE - SOUS-TITRE">
    <p:spTree>
      <p:nvGrpSpPr>
        <p:cNvPr id="1" name=""/>
        <p:cNvGrpSpPr/>
        <p:nvPr/>
      </p:nvGrpSpPr>
      <p:grpSpPr>
        <a:xfrm>
          <a:off x="0" y="0"/>
          <a:ext cx="0" cy="0"/>
          <a:chOff x="0" y="0"/>
          <a:chExt cx="0" cy="0"/>
        </a:xfrm>
      </p:grpSpPr>
      <p:pic>
        <p:nvPicPr>
          <p:cNvPr id="5" name="Image 4" descr="Une image contenant texte&#10;&#10;Description générée automatiquement">
            <a:extLst>
              <a:ext uri="{FF2B5EF4-FFF2-40B4-BE49-F238E27FC236}">
                <a16:creationId xmlns:a16="http://schemas.microsoft.com/office/drawing/2014/main" id="{17A7514D-302A-1E07-0415-C9E874B3A6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1808"/>
          </a:xfrm>
          <a:prstGeom prst="rect">
            <a:avLst/>
          </a:prstGeom>
        </p:spPr>
      </p:pic>
      <p:sp>
        <p:nvSpPr>
          <p:cNvPr id="3" name="Sous-titre 2">
            <a:extLst>
              <a:ext uri="{FF2B5EF4-FFF2-40B4-BE49-F238E27FC236}">
                <a16:creationId xmlns:a16="http://schemas.microsoft.com/office/drawing/2014/main" id="{24292EA4-579F-4C50-47D8-02D815C89FED}"/>
              </a:ext>
            </a:extLst>
          </p:cNvPr>
          <p:cNvSpPr>
            <a:spLocks noGrp="1"/>
          </p:cNvSpPr>
          <p:nvPr>
            <p:ph type="subTitle" idx="1"/>
          </p:nvPr>
        </p:nvSpPr>
        <p:spPr>
          <a:xfrm>
            <a:off x="1524000" y="3602038"/>
            <a:ext cx="9144000" cy="822180"/>
          </a:xfrm>
        </p:spPr>
        <p:txBody>
          <a:bodyPr>
            <a:normAutofit/>
          </a:bodyPr>
          <a:lstStyle>
            <a:lvl1pPr marL="0" indent="0" algn="ctr">
              <a:buNone/>
              <a:defRPr sz="2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6" name="Image 5" descr="Une image contenant texte&#10;&#10;Description générée automatiquement">
            <a:extLst>
              <a:ext uri="{FF2B5EF4-FFF2-40B4-BE49-F238E27FC236}">
                <a16:creationId xmlns:a16="http://schemas.microsoft.com/office/drawing/2014/main" id="{3956285B-6F08-5CFC-F690-A25D8D9B33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86803" y="311759"/>
            <a:ext cx="2405741" cy="1302264"/>
          </a:xfrm>
          <a:prstGeom prst="rect">
            <a:avLst/>
          </a:prstGeom>
        </p:spPr>
      </p:pic>
      <p:sp>
        <p:nvSpPr>
          <p:cNvPr id="7" name="Titre 1">
            <a:extLst>
              <a:ext uri="{FF2B5EF4-FFF2-40B4-BE49-F238E27FC236}">
                <a16:creationId xmlns:a16="http://schemas.microsoft.com/office/drawing/2014/main" id="{8AB5B4C4-9569-8630-D4D2-2D2BC31EE6A2}"/>
              </a:ext>
            </a:extLst>
          </p:cNvPr>
          <p:cNvSpPr>
            <a:spLocks noGrp="1"/>
          </p:cNvSpPr>
          <p:nvPr>
            <p:ph type="ctrTitle"/>
          </p:nvPr>
        </p:nvSpPr>
        <p:spPr>
          <a:xfrm>
            <a:off x="1524000" y="2105891"/>
            <a:ext cx="9144000" cy="1404072"/>
          </a:xfrm>
        </p:spPr>
        <p:txBody>
          <a:bodyPr anchor="b">
            <a:normAutofit/>
          </a:bodyPr>
          <a:lstStyle>
            <a:lvl1pPr algn="ctr">
              <a:defRPr sz="5400"/>
            </a:lvl1pPr>
          </a:lstStyle>
          <a:p>
            <a:r>
              <a:rPr lang="fr-FR"/>
              <a:t>Modifiez le style du titre</a:t>
            </a:r>
          </a:p>
        </p:txBody>
      </p:sp>
    </p:spTree>
    <p:extLst>
      <p:ext uri="{BB962C8B-B14F-4D97-AF65-F5344CB8AC3E}">
        <p14:creationId xmlns:p14="http://schemas.microsoft.com/office/powerpoint/2010/main" val="90300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A99B64-8AB6-48E7-6AB7-B2D71B4A02F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50878AE-FF02-7730-F7E0-8AB84069168A}"/>
              </a:ext>
            </a:extLst>
          </p:cNvPr>
          <p:cNvSpPr>
            <a:spLocks noGrp="1"/>
          </p:cNvSpPr>
          <p:nvPr>
            <p:ph idx="1"/>
          </p:nvPr>
        </p:nvSpPr>
        <p:spPr>
          <a:xfrm>
            <a:off x="838200" y="1825625"/>
            <a:ext cx="10515600" cy="4261139"/>
          </a:xfrm>
        </p:spPr>
        <p:txBody>
          <a:bodyPr/>
          <a:lstStyle>
            <a:lvl5pPr marL="1081088" indent="-277813">
              <a:defRPr sz="1600">
                <a:solidFill>
                  <a:schemeClr val="tx1">
                    <a:lumMod val="50000"/>
                    <a:lumOff val="50000"/>
                  </a:schemeClr>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6">
            <a:extLst>
              <a:ext uri="{FF2B5EF4-FFF2-40B4-BE49-F238E27FC236}">
                <a16:creationId xmlns:a16="http://schemas.microsoft.com/office/drawing/2014/main" id="{9DB8C27A-77BA-7617-4921-2582D506D064}"/>
              </a:ext>
            </a:extLst>
          </p:cNvPr>
          <p:cNvSpPr>
            <a:spLocks noGrp="1"/>
          </p:cNvSpPr>
          <p:nvPr>
            <p:ph type="sldNum" sz="quarter" idx="10"/>
          </p:nvPr>
        </p:nvSpPr>
        <p:spPr/>
        <p:txBody>
          <a:bodyPr/>
          <a:lstStyle/>
          <a:p>
            <a:fld id="{7016C5A7-86AD-4435-B77E-C9EED498B665}" type="slidenum">
              <a:rPr lang="fr-FR" smtClean="0"/>
              <a:pPr/>
              <a:t>‹N°›</a:t>
            </a:fld>
            <a:endParaRPr lang="fr-FR"/>
          </a:p>
        </p:txBody>
      </p:sp>
      <p:sp>
        <p:nvSpPr>
          <p:cNvPr id="12" name="Espace réservé du texte 11">
            <a:extLst>
              <a:ext uri="{FF2B5EF4-FFF2-40B4-BE49-F238E27FC236}">
                <a16:creationId xmlns:a16="http://schemas.microsoft.com/office/drawing/2014/main" id="{C742FBB2-F959-9E78-715C-1DEBFF930379}"/>
              </a:ext>
            </a:extLst>
          </p:cNvPr>
          <p:cNvSpPr>
            <a:spLocks noGrp="1"/>
          </p:cNvSpPr>
          <p:nvPr>
            <p:ph type="body" sz="quarter" idx="11"/>
          </p:nvPr>
        </p:nvSpPr>
        <p:spPr>
          <a:xfrm>
            <a:off x="838200" y="6169891"/>
            <a:ext cx="10515600" cy="551585"/>
          </a:xfrm>
        </p:spPr>
        <p:txBody>
          <a:bodyPr anchor="ctr">
            <a:normAutofit/>
          </a:bodyPr>
          <a:lstStyle>
            <a:lvl1pPr>
              <a:lnSpc>
                <a:spcPct val="100000"/>
              </a:lnSpc>
              <a:spcBef>
                <a:spcPts val="300"/>
              </a:spcBef>
              <a:defRPr sz="1000" b="0">
                <a:solidFill>
                  <a:srgbClr val="575757"/>
                </a:solidFill>
              </a:defRPr>
            </a:lvl1pPr>
          </a:lstStyle>
          <a:p>
            <a:pPr lvl="0"/>
            <a:r>
              <a:rPr lang="fr-FR"/>
              <a:t>Cliquez pour modifier les styles du texte du masque</a:t>
            </a:r>
          </a:p>
        </p:txBody>
      </p:sp>
    </p:spTree>
    <p:extLst>
      <p:ext uri="{BB962C8B-B14F-4D97-AF65-F5344CB8AC3E}">
        <p14:creationId xmlns:p14="http://schemas.microsoft.com/office/powerpoint/2010/main" val="983317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EB4DAD-5D09-7507-1F44-CEF21CA414D2}"/>
              </a:ext>
            </a:extLst>
          </p:cNvPr>
          <p:cNvSpPr>
            <a:spLocks noGrp="1"/>
          </p:cNvSpPr>
          <p:nvPr>
            <p:ph type="title"/>
          </p:nvPr>
        </p:nvSpPr>
        <p:spPr>
          <a:xfrm>
            <a:off x="831850" y="1709738"/>
            <a:ext cx="10515600" cy="2852737"/>
          </a:xfrm>
        </p:spPr>
        <p:txBody>
          <a:bodyPr anchor="b">
            <a:normAutofit/>
          </a:bodyPr>
          <a:lstStyle>
            <a:lvl1pPr>
              <a:defRPr sz="4800">
                <a:solidFill>
                  <a:srgbClr val="E5007D"/>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0F602D57-8A82-B58D-8011-164993FE59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297253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ED2086-E76E-EE90-184A-C30809A790C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44575A5-1701-DDA6-9F50-1154121BAF4F}"/>
              </a:ext>
            </a:extLst>
          </p:cNvPr>
          <p:cNvSpPr>
            <a:spLocks noGrp="1"/>
          </p:cNvSpPr>
          <p:nvPr>
            <p:ph sz="half" idx="1"/>
          </p:nvPr>
        </p:nvSpPr>
        <p:spPr>
          <a:xfrm>
            <a:off x="838200" y="1825625"/>
            <a:ext cx="5181600" cy="4251902"/>
          </a:xfrm>
        </p:spPr>
        <p:txBody>
          <a:bodyPr>
            <a:normAutofit/>
          </a:bodyPr>
          <a:lstStyle>
            <a:lvl1pPr>
              <a:defRPr sz="24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4" name="Espace réservé du contenu 3">
            <a:extLst>
              <a:ext uri="{FF2B5EF4-FFF2-40B4-BE49-F238E27FC236}">
                <a16:creationId xmlns:a16="http://schemas.microsoft.com/office/drawing/2014/main" id="{9852BD2A-1234-335A-21B6-2AF56B73FC95}"/>
              </a:ext>
            </a:extLst>
          </p:cNvPr>
          <p:cNvSpPr>
            <a:spLocks noGrp="1"/>
          </p:cNvSpPr>
          <p:nvPr>
            <p:ph sz="half" idx="2"/>
          </p:nvPr>
        </p:nvSpPr>
        <p:spPr>
          <a:xfrm>
            <a:off x="6172200" y="1825625"/>
            <a:ext cx="5181600" cy="4251902"/>
          </a:xfrm>
        </p:spPr>
        <p:txBody>
          <a:bodyPr>
            <a:normAutofit/>
          </a:bodyPr>
          <a:lstStyle>
            <a:lvl1pPr>
              <a:defRPr sz="24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8" name="Espace réservé du numéro de diapositive 7">
            <a:extLst>
              <a:ext uri="{FF2B5EF4-FFF2-40B4-BE49-F238E27FC236}">
                <a16:creationId xmlns:a16="http://schemas.microsoft.com/office/drawing/2014/main" id="{CD3452EB-7973-38AF-2933-57FE7FD44DE8}"/>
              </a:ext>
            </a:extLst>
          </p:cNvPr>
          <p:cNvSpPr>
            <a:spLocks noGrp="1"/>
          </p:cNvSpPr>
          <p:nvPr>
            <p:ph type="sldNum" sz="quarter" idx="10"/>
          </p:nvPr>
        </p:nvSpPr>
        <p:spPr/>
        <p:txBody>
          <a:bodyPr/>
          <a:lstStyle/>
          <a:p>
            <a:fld id="{7016C5A7-86AD-4435-B77E-C9EED498B665}" type="slidenum">
              <a:rPr lang="fr-FR" smtClean="0"/>
              <a:pPr/>
              <a:t>‹N°›</a:t>
            </a:fld>
            <a:endParaRPr lang="fr-FR"/>
          </a:p>
        </p:txBody>
      </p:sp>
      <p:sp>
        <p:nvSpPr>
          <p:cNvPr id="9" name="Espace réservé du texte 11">
            <a:extLst>
              <a:ext uri="{FF2B5EF4-FFF2-40B4-BE49-F238E27FC236}">
                <a16:creationId xmlns:a16="http://schemas.microsoft.com/office/drawing/2014/main" id="{C6427E3B-F599-F92B-110A-76755ACA0642}"/>
              </a:ext>
            </a:extLst>
          </p:cNvPr>
          <p:cNvSpPr>
            <a:spLocks noGrp="1"/>
          </p:cNvSpPr>
          <p:nvPr>
            <p:ph type="body" sz="quarter" idx="11"/>
          </p:nvPr>
        </p:nvSpPr>
        <p:spPr>
          <a:xfrm>
            <a:off x="838200" y="6169891"/>
            <a:ext cx="10515600" cy="551585"/>
          </a:xfrm>
        </p:spPr>
        <p:txBody>
          <a:bodyPr anchor="ctr">
            <a:normAutofit/>
          </a:bodyPr>
          <a:lstStyle>
            <a:lvl1pPr>
              <a:lnSpc>
                <a:spcPct val="100000"/>
              </a:lnSpc>
              <a:spcBef>
                <a:spcPts val="300"/>
              </a:spcBef>
              <a:defRPr sz="1000" b="0">
                <a:solidFill>
                  <a:srgbClr val="575757"/>
                </a:solidFill>
              </a:defRPr>
            </a:lvl1pPr>
          </a:lstStyle>
          <a:p>
            <a:pPr lvl="0"/>
            <a:r>
              <a:rPr lang="fr-FR"/>
              <a:t>Cliquez pour modifier les styles du texte du masque</a:t>
            </a:r>
          </a:p>
        </p:txBody>
      </p:sp>
    </p:spTree>
    <p:extLst>
      <p:ext uri="{BB962C8B-B14F-4D97-AF65-F5344CB8AC3E}">
        <p14:creationId xmlns:p14="http://schemas.microsoft.com/office/powerpoint/2010/main" val="4147270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C30096-0501-4E9B-9EED-0F4320AA7855}"/>
              </a:ext>
            </a:extLst>
          </p:cNvPr>
          <p:cNvSpPr>
            <a:spLocks noGrp="1"/>
          </p:cNvSpPr>
          <p:nvPr>
            <p:ph type="title"/>
          </p:nvPr>
        </p:nvSpPr>
        <p:spPr/>
        <p:txBody>
          <a:bodyPr/>
          <a:lstStyle/>
          <a:p>
            <a:r>
              <a:rPr lang="fr-FR"/>
              <a:t>Modifiez le style du titre</a:t>
            </a:r>
          </a:p>
        </p:txBody>
      </p:sp>
      <p:sp>
        <p:nvSpPr>
          <p:cNvPr id="6" name="Espace réservé du numéro de diapositive 5">
            <a:extLst>
              <a:ext uri="{FF2B5EF4-FFF2-40B4-BE49-F238E27FC236}">
                <a16:creationId xmlns:a16="http://schemas.microsoft.com/office/drawing/2014/main" id="{F384CCCA-F37F-9E2A-FB0D-AA3EFDA9F6E2}"/>
              </a:ext>
            </a:extLst>
          </p:cNvPr>
          <p:cNvSpPr>
            <a:spLocks noGrp="1"/>
          </p:cNvSpPr>
          <p:nvPr>
            <p:ph type="sldNum" sz="quarter" idx="10"/>
          </p:nvPr>
        </p:nvSpPr>
        <p:spPr/>
        <p:txBody>
          <a:bodyPr/>
          <a:lstStyle/>
          <a:p>
            <a:fld id="{7016C5A7-86AD-4435-B77E-C9EED498B665}" type="slidenum">
              <a:rPr lang="fr-FR" smtClean="0"/>
              <a:pPr/>
              <a:t>‹N°›</a:t>
            </a:fld>
            <a:endParaRPr lang="fr-FR"/>
          </a:p>
        </p:txBody>
      </p:sp>
      <p:sp>
        <p:nvSpPr>
          <p:cNvPr id="7" name="Espace réservé du texte 11">
            <a:extLst>
              <a:ext uri="{FF2B5EF4-FFF2-40B4-BE49-F238E27FC236}">
                <a16:creationId xmlns:a16="http://schemas.microsoft.com/office/drawing/2014/main" id="{06FA05B5-0D65-57B7-605A-F650AC2BDA51}"/>
              </a:ext>
            </a:extLst>
          </p:cNvPr>
          <p:cNvSpPr>
            <a:spLocks noGrp="1"/>
          </p:cNvSpPr>
          <p:nvPr>
            <p:ph type="body" sz="quarter" idx="11"/>
          </p:nvPr>
        </p:nvSpPr>
        <p:spPr>
          <a:xfrm>
            <a:off x="838200" y="6169891"/>
            <a:ext cx="10515600" cy="551585"/>
          </a:xfrm>
        </p:spPr>
        <p:txBody>
          <a:bodyPr anchor="ctr">
            <a:normAutofit/>
          </a:bodyPr>
          <a:lstStyle>
            <a:lvl1pPr>
              <a:lnSpc>
                <a:spcPct val="100000"/>
              </a:lnSpc>
              <a:spcBef>
                <a:spcPts val="300"/>
              </a:spcBef>
              <a:defRPr sz="1000" b="0">
                <a:solidFill>
                  <a:srgbClr val="575757"/>
                </a:solidFill>
              </a:defRPr>
            </a:lvl1pPr>
          </a:lstStyle>
          <a:p>
            <a:pPr lvl="0"/>
            <a:r>
              <a:rPr lang="fr-FR"/>
              <a:t>Cliquez pour modifier les styles du texte du masque</a:t>
            </a:r>
          </a:p>
        </p:txBody>
      </p:sp>
    </p:spTree>
    <p:extLst>
      <p:ext uri="{BB962C8B-B14F-4D97-AF65-F5344CB8AC3E}">
        <p14:creationId xmlns:p14="http://schemas.microsoft.com/office/powerpoint/2010/main" val="3799058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C4D86D43-F52D-549C-E35F-3018918D3F58}"/>
              </a:ext>
            </a:extLst>
          </p:cNvPr>
          <p:cNvSpPr>
            <a:spLocks noGrp="1"/>
          </p:cNvSpPr>
          <p:nvPr>
            <p:ph type="sldNum" sz="quarter" idx="10"/>
          </p:nvPr>
        </p:nvSpPr>
        <p:spPr/>
        <p:txBody>
          <a:bodyPr/>
          <a:lstStyle/>
          <a:p>
            <a:fld id="{7016C5A7-86AD-4435-B77E-C9EED498B665}" type="slidenum">
              <a:rPr lang="fr-FR" smtClean="0"/>
              <a:pPr/>
              <a:t>‹N°›</a:t>
            </a:fld>
            <a:endParaRPr lang="fr-FR"/>
          </a:p>
        </p:txBody>
      </p:sp>
      <p:sp>
        <p:nvSpPr>
          <p:cNvPr id="6" name="Espace réservé du texte 11">
            <a:extLst>
              <a:ext uri="{FF2B5EF4-FFF2-40B4-BE49-F238E27FC236}">
                <a16:creationId xmlns:a16="http://schemas.microsoft.com/office/drawing/2014/main" id="{5F46E659-098A-586D-2AF9-6510143A2736}"/>
              </a:ext>
            </a:extLst>
          </p:cNvPr>
          <p:cNvSpPr>
            <a:spLocks noGrp="1"/>
          </p:cNvSpPr>
          <p:nvPr>
            <p:ph type="body" sz="quarter" idx="11"/>
          </p:nvPr>
        </p:nvSpPr>
        <p:spPr>
          <a:xfrm>
            <a:off x="838200" y="6169891"/>
            <a:ext cx="10515600" cy="551585"/>
          </a:xfrm>
        </p:spPr>
        <p:txBody>
          <a:bodyPr anchor="ctr">
            <a:normAutofit/>
          </a:bodyPr>
          <a:lstStyle>
            <a:lvl1pPr>
              <a:lnSpc>
                <a:spcPct val="100000"/>
              </a:lnSpc>
              <a:spcBef>
                <a:spcPts val="300"/>
              </a:spcBef>
              <a:defRPr sz="1000" b="0">
                <a:solidFill>
                  <a:srgbClr val="575757"/>
                </a:solidFill>
              </a:defRPr>
            </a:lvl1pPr>
          </a:lstStyle>
          <a:p>
            <a:pPr lvl="0"/>
            <a:r>
              <a:rPr lang="fr-FR"/>
              <a:t>Cliquez pour modifier les styles du texte du masque</a:t>
            </a:r>
          </a:p>
        </p:txBody>
      </p:sp>
    </p:spTree>
    <p:extLst>
      <p:ext uri="{BB962C8B-B14F-4D97-AF65-F5344CB8AC3E}">
        <p14:creationId xmlns:p14="http://schemas.microsoft.com/office/powerpoint/2010/main" val="340426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05/12/2025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4166647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descr="Une image contenant texte&#10;&#10;Description générée automatiquement">
            <a:extLst>
              <a:ext uri="{FF2B5EF4-FFF2-40B4-BE49-F238E27FC236}">
                <a16:creationId xmlns:a16="http://schemas.microsoft.com/office/drawing/2014/main" id="{EC76EA22-7A71-6D9E-991D-BF9960BEFD8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6861808"/>
          </a:xfrm>
          <a:prstGeom prst="rect">
            <a:avLst/>
          </a:prstGeom>
        </p:spPr>
      </p:pic>
      <p:sp>
        <p:nvSpPr>
          <p:cNvPr id="2" name="Espace réservé du titre 1">
            <a:extLst>
              <a:ext uri="{FF2B5EF4-FFF2-40B4-BE49-F238E27FC236}">
                <a16:creationId xmlns:a16="http://schemas.microsoft.com/office/drawing/2014/main" id="{453E8614-BC69-A11F-9EE1-B836F72788C7}"/>
              </a:ext>
            </a:extLst>
          </p:cNvPr>
          <p:cNvSpPr>
            <a:spLocks noGrp="1"/>
          </p:cNvSpPr>
          <p:nvPr>
            <p:ph type="title"/>
          </p:nvPr>
        </p:nvSpPr>
        <p:spPr>
          <a:xfrm>
            <a:off x="838200" y="452580"/>
            <a:ext cx="10515600" cy="725144"/>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7C1F976-DC56-44BC-E101-69809F1F19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numéro de diapositive 5">
            <a:extLst>
              <a:ext uri="{FF2B5EF4-FFF2-40B4-BE49-F238E27FC236}">
                <a16:creationId xmlns:a16="http://schemas.microsoft.com/office/drawing/2014/main" id="{4DE485BF-9B7D-CB39-D169-34E3F5971FDB}"/>
              </a:ext>
            </a:extLst>
          </p:cNvPr>
          <p:cNvSpPr>
            <a:spLocks noGrp="1"/>
          </p:cNvSpPr>
          <p:nvPr>
            <p:ph type="sldNum" sz="quarter" idx="4"/>
          </p:nvPr>
        </p:nvSpPr>
        <p:spPr>
          <a:xfrm>
            <a:off x="11591629" y="6356350"/>
            <a:ext cx="454891" cy="365125"/>
          </a:xfrm>
          <a:prstGeom prst="rect">
            <a:avLst/>
          </a:prstGeom>
        </p:spPr>
        <p:txBody>
          <a:bodyPr vert="horz" lIns="91440" tIns="45720" rIns="91440" bIns="45720" rtlCol="0" anchor="ctr"/>
          <a:lstStyle>
            <a:lvl1pPr algn="r">
              <a:defRPr sz="1000">
                <a:solidFill>
                  <a:srgbClr val="62A2AD"/>
                </a:solidFill>
                <a:latin typeface="Arial" panose="020B0604020202020204" pitchFamily="34" charset="0"/>
                <a:cs typeface="Arial" panose="020B0604020202020204" pitchFamily="34" charset="0"/>
              </a:defRPr>
            </a:lvl1pPr>
          </a:lstStyle>
          <a:p>
            <a:fld id="{7016C5A7-86AD-4435-B77E-C9EED498B665}" type="slidenum">
              <a:rPr lang="fr-FR" smtClean="0"/>
              <a:pPr/>
              <a:t>‹N°›</a:t>
            </a:fld>
            <a:endParaRPr lang="fr-FR"/>
          </a:p>
        </p:txBody>
      </p:sp>
    </p:spTree>
    <p:extLst>
      <p:ext uri="{BB962C8B-B14F-4D97-AF65-F5344CB8AC3E}">
        <p14:creationId xmlns:p14="http://schemas.microsoft.com/office/powerpoint/2010/main" val="2484579113"/>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1" r:id="rId5"/>
    <p:sldLayoutId id="2147483652" r:id="rId6"/>
    <p:sldLayoutId id="2147483654" r:id="rId7"/>
    <p:sldLayoutId id="2147483655" r:id="rId8"/>
    <p:sldLayoutId id="2147483659" r:id="rId9"/>
  </p:sldLayoutIdLst>
  <p:hf hdr="0" ftr="0" dt="0"/>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800"/>
        </a:spcBef>
        <a:buFont typeface="Arial" panose="020B0604020202020204" pitchFamily="34" charset="0"/>
        <a:buNone/>
        <a:defRPr sz="2800" b="1" kern="1200">
          <a:solidFill>
            <a:srgbClr val="E5007D"/>
          </a:solidFill>
          <a:latin typeface="Arial" panose="020B0604020202020204" pitchFamily="34" charset="0"/>
          <a:ea typeface="+mn-ea"/>
          <a:cs typeface="Arial" panose="020B0604020202020204" pitchFamily="34" charset="0"/>
        </a:defRPr>
      </a:lvl1pPr>
      <a:lvl2pPr marL="360363" indent="0" algn="l" defTabSz="914400" rtl="0" eaLnBrk="1" latinLnBrk="0" hangingPunct="1">
        <a:lnSpc>
          <a:spcPct val="90000"/>
        </a:lnSpc>
        <a:spcBef>
          <a:spcPts val="1000"/>
        </a:spcBef>
        <a:buFont typeface="Arial" panose="020B0604020202020204" pitchFamily="34" charset="0"/>
        <a:buNone/>
        <a:defRPr sz="2400" b="1" kern="1200">
          <a:solidFill>
            <a:srgbClr val="575757"/>
          </a:solidFill>
          <a:latin typeface="Arial" panose="020B0604020202020204" pitchFamily="34" charset="0"/>
          <a:ea typeface="+mn-ea"/>
          <a:cs typeface="Arial" panose="020B0604020202020204" pitchFamily="34" charset="0"/>
        </a:defRPr>
      </a:lvl2pPr>
      <a:lvl3pPr marL="360363" indent="0" algn="l" defTabSz="914400" rtl="0" eaLnBrk="1" latinLnBrk="0" hangingPunct="1">
        <a:lnSpc>
          <a:spcPct val="90000"/>
        </a:lnSpc>
        <a:spcBef>
          <a:spcPts val="800"/>
        </a:spcBef>
        <a:buFont typeface="Arial" panose="020B0604020202020204" pitchFamily="34" charset="0"/>
        <a:buNone/>
        <a:defRPr sz="2000" kern="1200">
          <a:solidFill>
            <a:srgbClr val="69B0B0"/>
          </a:solidFill>
          <a:latin typeface="Arial" panose="020B0604020202020204" pitchFamily="34" charset="0"/>
          <a:ea typeface="+mn-ea"/>
          <a:cs typeface="Arial" panose="020B0604020202020204" pitchFamily="34" charset="0"/>
        </a:defRPr>
      </a:lvl3pPr>
      <a:lvl4pPr marL="720725" indent="-360363" algn="l" defTabSz="914400" rtl="0" eaLnBrk="1" latinLnBrk="0" hangingPunct="1">
        <a:lnSpc>
          <a:spcPct val="90000"/>
        </a:lnSpc>
        <a:spcBef>
          <a:spcPts val="800"/>
        </a:spcBef>
        <a:buClr>
          <a:srgbClr val="E5007D"/>
        </a:buClr>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7.xml"/><Relationship Id="rId1" Type="http://schemas.openxmlformats.org/officeDocument/2006/relationships/slideLayout" Target="../slideLayouts/slideLayout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reseau-morphee.fr/le-sommeil-et-ses-troubles-informations/lorganisation-du-sommeil/les-cycles-du-sommeil"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cmvs.fr/la-sieste-un-bienfait-pour-le-reste-de-la-journee-si-maitrisee-1-3/"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fondationsommeil.com/troubles-du-sommeil/insomnie/"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www.inserm.fr/dossier/insomnie/" TargetMode="External"/><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3.xml"/><Relationship Id="rId1" Type="http://schemas.openxmlformats.org/officeDocument/2006/relationships/slideLayout" Target="../slideLayouts/slideLayout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hyperlink" Target="https://s-editions.fr/CODEX/ITEM%20108%C2%A0-%20TROUBLES%20DU%20SOMMEIL_V3.pdf" TargetMode="External"/><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hyperlink" Target="https://www.reseau-morphee.fr/wp-content/uploads/2009/07/mieux-dormir-inpes.pdf"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hyperlink" Target="https://reseau-morphee.fr/les-excitants.html" TargetMode="External"/><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hyperlink" Target="https://institut-sommeil-vigilance.org/sommeil-et-tabac"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reseau-morphee.fr/le-sommeil-et-ses-troubles-informations/quel-dormeur/bon-mauvais"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9.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9.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F628923-EFAC-1F7F-8F41-D1BFFC487582}"/>
              </a:ext>
            </a:extLst>
          </p:cNvPr>
          <p:cNvSpPr>
            <a:spLocks noGrp="1"/>
          </p:cNvSpPr>
          <p:nvPr>
            <p:ph type="ctrTitle"/>
          </p:nvPr>
        </p:nvSpPr>
        <p:spPr/>
        <p:txBody>
          <a:bodyPr>
            <a:normAutofit/>
          </a:bodyPr>
          <a:lstStyle/>
          <a:p>
            <a:r>
              <a:rPr lang="fr-FR" sz="4000"/>
              <a:t>L’ESSENTIEL </a:t>
            </a:r>
            <a:br>
              <a:rPr lang="fr-FR" sz="4000"/>
            </a:br>
            <a:r>
              <a:rPr lang="fr-FR" sz="4000"/>
              <a:t>SUR l’INSOMNIE CHRONIQUE</a:t>
            </a:r>
          </a:p>
        </p:txBody>
      </p:sp>
      <p:sp>
        <p:nvSpPr>
          <p:cNvPr id="7" name="ZoneTexte 6">
            <a:extLst>
              <a:ext uri="{FF2B5EF4-FFF2-40B4-BE49-F238E27FC236}">
                <a16:creationId xmlns:a16="http://schemas.microsoft.com/office/drawing/2014/main" id="{58E1866F-A85C-17B2-CB23-37343F5431AD}"/>
              </a:ext>
            </a:extLst>
          </p:cNvPr>
          <p:cNvSpPr txBox="1"/>
          <p:nvPr/>
        </p:nvSpPr>
        <p:spPr>
          <a:xfrm>
            <a:off x="152400" y="6507624"/>
            <a:ext cx="7366000" cy="307777"/>
          </a:xfrm>
          <a:prstGeom prst="rect">
            <a:avLst/>
          </a:prstGeom>
          <a:noFill/>
        </p:spPr>
        <p:txBody>
          <a:bodyPr wrap="square">
            <a:spAutoFit/>
          </a:bodyPr>
          <a:lstStyle/>
          <a:p>
            <a:r>
              <a:rPr lang="fr-FR" sz="1400" dirty="0">
                <a:solidFill>
                  <a:srgbClr val="575757"/>
                </a:solidFill>
                <a:latin typeface="Arial" panose="020B0604020202020204" pitchFamily="34" charset="0"/>
                <a:cs typeface="Arial" panose="020B0604020202020204" pitchFamily="34" charset="0"/>
              </a:rPr>
              <a:t>FR-IDS-00044 - 12/2025</a:t>
            </a:r>
          </a:p>
        </p:txBody>
      </p:sp>
      <p:grpSp>
        <p:nvGrpSpPr>
          <p:cNvPr id="9" name="Groupe 8">
            <a:extLst>
              <a:ext uri="{FF2B5EF4-FFF2-40B4-BE49-F238E27FC236}">
                <a16:creationId xmlns:a16="http://schemas.microsoft.com/office/drawing/2014/main" id="{070975BC-DDE2-0C45-24B7-DD1BB6AAEEE1}"/>
              </a:ext>
            </a:extLst>
          </p:cNvPr>
          <p:cNvGrpSpPr/>
          <p:nvPr/>
        </p:nvGrpSpPr>
        <p:grpSpPr>
          <a:xfrm>
            <a:off x="9417160" y="6292485"/>
            <a:ext cx="2588768" cy="430278"/>
            <a:chOff x="9417160" y="6292485"/>
            <a:chExt cx="2588768" cy="430278"/>
          </a:xfrm>
        </p:grpSpPr>
        <p:sp>
          <p:nvSpPr>
            <p:cNvPr id="5" name="ZoneTexte 4">
              <a:extLst>
                <a:ext uri="{FF2B5EF4-FFF2-40B4-BE49-F238E27FC236}">
                  <a16:creationId xmlns:a16="http://schemas.microsoft.com/office/drawing/2014/main" id="{99718170-FA4A-A2BC-4039-69695D350F70}"/>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6" name="Image 5">
              <a:extLst>
                <a:ext uri="{FF2B5EF4-FFF2-40B4-BE49-F238E27FC236}">
                  <a16:creationId xmlns:a16="http://schemas.microsoft.com/office/drawing/2014/main" id="{42428063-6877-83D1-07D1-E5475A937FEF}"/>
                </a:ext>
              </a:extLst>
            </p:cNvPr>
            <p:cNvPicPr>
              <a:picLocks noChangeAspect="1"/>
            </p:cNvPicPr>
            <p:nvPr/>
          </p:nvPicPr>
          <p:blipFill>
            <a:blip r:embed="rId3"/>
            <a:stretch>
              <a:fillRect/>
            </a:stretch>
          </p:blipFill>
          <p:spPr>
            <a:xfrm>
              <a:off x="9417160" y="6375888"/>
              <a:ext cx="614312" cy="275364"/>
            </a:xfrm>
            <a:prstGeom prst="rect">
              <a:avLst/>
            </a:prstGeom>
          </p:spPr>
        </p:pic>
        <p:pic>
          <p:nvPicPr>
            <p:cNvPr id="8" name="Image 7">
              <a:extLst>
                <a:ext uri="{FF2B5EF4-FFF2-40B4-BE49-F238E27FC236}">
                  <a16:creationId xmlns:a16="http://schemas.microsoft.com/office/drawing/2014/main" id="{560D16A1-12E8-6E00-62A2-965BE84A7B64}"/>
                </a:ext>
              </a:extLst>
            </p:cNvPr>
            <p:cNvPicPr>
              <a:picLocks noChangeAspect="1"/>
            </p:cNvPicPr>
            <p:nvPr/>
          </p:nvPicPr>
          <p:blipFill>
            <a:blip r:embed="rId4"/>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269851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a:t>Phénomène de l’endormissement</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28000" y="1800000"/>
            <a:ext cx="7147697" cy="4351338"/>
          </a:xfrm>
        </p:spPr>
        <p:txBody>
          <a:bodyPr>
            <a:normAutofit/>
          </a:bodyPr>
          <a:lstStyle/>
          <a:p>
            <a:pPr marL="285750" indent="-285750" algn="just">
              <a:lnSpc>
                <a:spcPct val="120000"/>
              </a:lnSpc>
              <a:buFont typeface="Arial" panose="020B0604020202020204" pitchFamily="34" charset="0"/>
              <a:buChar char="•"/>
            </a:pPr>
            <a:r>
              <a:rPr lang="fr-FR" sz="1800"/>
              <a:t>Endormissement </a:t>
            </a:r>
            <a:r>
              <a:rPr lang="fr-FR" sz="1800">
                <a:sym typeface="Wingdings" pitchFamily="2" charset="2"/>
              </a:rPr>
              <a:t></a:t>
            </a:r>
            <a:r>
              <a:rPr lang="fr-FR" sz="1800"/>
              <a:t>  2 processus simultanés</a:t>
            </a:r>
          </a:p>
          <a:p>
            <a:pPr marL="285750" indent="-285750" algn="just">
              <a:lnSpc>
                <a:spcPct val="120000"/>
              </a:lnSpc>
              <a:buFont typeface="Arial" panose="020B0604020202020204" pitchFamily="34" charset="0"/>
              <a:buChar char="•"/>
            </a:pPr>
            <a:endParaRPr lang="fr-FR" sz="2400"/>
          </a:p>
          <a:p>
            <a:pPr lvl="1">
              <a:lnSpc>
                <a:spcPct val="110000"/>
              </a:lnSpc>
            </a:pPr>
            <a:r>
              <a:rPr lang="fr-FR" sz="1600"/>
              <a:t>1. « Apparition » du sommeil : </a:t>
            </a:r>
          </a:p>
          <a:p>
            <a:pPr marL="703263" lvl="1" indent="-342900">
              <a:lnSpc>
                <a:spcPct val="110000"/>
              </a:lnSpc>
              <a:buFont typeface="Wingdings" panose="05000000000000000000" pitchFamily="2" charset="2"/>
              <a:buChar char="Ø"/>
            </a:pPr>
            <a:r>
              <a:rPr lang="fr-FR" sz="1600" b="0"/>
              <a:t>Ralentissement de l’activité cérébrale</a:t>
            </a:r>
          </a:p>
          <a:p>
            <a:pPr marL="703263" lvl="1" indent="-342900">
              <a:lnSpc>
                <a:spcPct val="110000"/>
              </a:lnSpc>
              <a:buFont typeface="+mj-lt"/>
              <a:buAutoNum type="arabicPeriod"/>
            </a:pPr>
            <a:endParaRPr lang="fr-FR" sz="1600"/>
          </a:p>
          <a:p>
            <a:pPr lvl="1">
              <a:lnSpc>
                <a:spcPct val="120000"/>
              </a:lnSpc>
            </a:pPr>
            <a:r>
              <a:rPr lang="fr-FR" sz="1600"/>
              <a:t>2. Dé-éveil :</a:t>
            </a:r>
          </a:p>
          <a:p>
            <a:pPr marL="703263" lvl="1" indent="-342900">
              <a:lnSpc>
                <a:spcPct val="110000"/>
              </a:lnSpc>
              <a:buFont typeface="Wingdings" panose="05000000000000000000" pitchFamily="2" charset="2"/>
              <a:buChar char="Ø"/>
            </a:pPr>
            <a:r>
              <a:rPr lang="fr-FR" sz="1600" b="0"/>
              <a:t>Se « </a:t>
            </a:r>
            <a:r>
              <a:rPr lang="fr-FR" sz="1600" b="0" err="1"/>
              <a:t>dé-tendre</a:t>
            </a:r>
            <a:r>
              <a:rPr lang="fr-FR" sz="1600" b="0"/>
              <a:t> », lâcher prise, relâcher la vigilance</a:t>
            </a:r>
          </a:p>
          <a:p>
            <a:pPr marL="703263" lvl="1" indent="-342900">
              <a:lnSpc>
                <a:spcPct val="110000"/>
              </a:lnSpc>
              <a:buFont typeface="Wingdings" panose="05000000000000000000" pitchFamily="2" charset="2"/>
              <a:buChar char="Ø"/>
            </a:pPr>
            <a:r>
              <a:rPr lang="fr-FR" sz="1600" b="0"/>
              <a:t>Diminuer le niveau de vigilance, diminuer le niveau d’activité cérébrale</a:t>
            </a:r>
          </a:p>
          <a:p>
            <a:pPr lvl="1">
              <a:lnSpc>
                <a:spcPct val="110000"/>
              </a:lnSpc>
            </a:pPr>
            <a:r>
              <a:rPr lang="fr-FR" sz="1600"/>
              <a:t>= pensées relaxantes </a:t>
            </a:r>
            <a:r>
              <a:rPr lang="fr-FR" sz="1600" b="0"/>
              <a:t>(vacances, loisirs, famille, anniversaire…)</a:t>
            </a:r>
          </a:p>
          <a:p>
            <a:pPr marL="703263" lvl="1" indent="-342900">
              <a:lnSpc>
                <a:spcPct val="110000"/>
              </a:lnSpc>
              <a:buFont typeface="Arial" panose="020B0604020202020204" pitchFamily="34" charset="0"/>
              <a:buChar char="•"/>
            </a:pPr>
            <a:endParaRPr lang="fr-FR" sz="1700"/>
          </a:p>
        </p:txBody>
      </p:sp>
      <p:sp>
        <p:nvSpPr>
          <p:cNvPr id="4" name="ZoneTexte 3">
            <a:extLst>
              <a:ext uri="{FF2B5EF4-FFF2-40B4-BE49-F238E27FC236}">
                <a16:creationId xmlns:a16="http://schemas.microsoft.com/office/drawing/2014/main" id="{8A7FA60E-D4B7-CA53-03C4-3E293F9BE97E}"/>
              </a:ext>
            </a:extLst>
          </p:cNvPr>
          <p:cNvSpPr txBox="1"/>
          <p:nvPr/>
        </p:nvSpPr>
        <p:spPr>
          <a:xfrm>
            <a:off x="72000" y="6480000"/>
            <a:ext cx="8310662"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Lopez R. </a:t>
            </a:r>
            <a:r>
              <a:rPr lang="fr-FR" sz="800" i="1">
                <a:solidFill>
                  <a:srgbClr val="575757"/>
                </a:solidFill>
                <a:latin typeface="Arial" panose="020B0604020202020204" pitchFamily="34" charset="0"/>
                <a:cs typeface="Arial" panose="020B0604020202020204" pitchFamily="34" charset="0"/>
              </a:rPr>
              <a:t>et al</a:t>
            </a:r>
            <a:r>
              <a:rPr lang="fr-FR" sz="80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a:solidFill>
                  <a:srgbClr val="575757"/>
                </a:solidFill>
                <a:latin typeface="Arial" panose="020B0604020202020204" pitchFamily="34" charset="0"/>
                <a:cs typeface="Arial" panose="020B0604020202020204" pitchFamily="34" charset="0"/>
              </a:rPr>
              <a:t>La revue du praticien </a:t>
            </a:r>
            <a:r>
              <a:rPr lang="fr-FR" sz="800">
                <a:solidFill>
                  <a:srgbClr val="575757"/>
                </a:solidFill>
                <a:latin typeface="Arial" panose="020B0604020202020204" pitchFamily="34" charset="0"/>
                <a:cs typeface="Arial" panose="020B0604020202020204" pitchFamily="34" charset="0"/>
              </a:rPr>
              <a:t>2019;69:537-44. </a:t>
            </a:r>
          </a:p>
        </p:txBody>
      </p:sp>
      <p:grpSp>
        <p:nvGrpSpPr>
          <p:cNvPr id="10" name="Groupe 9">
            <a:extLst>
              <a:ext uri="{FF2B5EF4-FFF2-40B4-BE49-F238E27FC236}">
                <a16:creationId xmlns:a16="http://schemas.microsoft.com/office/drawing/2014/main" id="{14C4F54B-52BB-3C00-B21D-918FB93709AF}"/>
              </a:ext>
            </a:extLst>
          </p:cNvPr>
          <p:cNvGrpSpPr/>
          <p:nvPr/>
        </p:nvGrpSpPr>
        <p:grpSpPr>
          <a:xfrm>
            <a:off x="8374980" y="2188329"/>
            <a:ext cx="3618473" cy="4217091"/>
            <a:chOff x="7542832" y="1673413"/>
            <a:chExt cx="4806483" cy="5069852"/>
          </a:xfrm>
        </p:grpSpPr>
        <p:pic>
          <p:nvPicPr>
            <p:cNvPr id="3" name="Image 2">
              <a:extLst>
                <a:ext uri="{FF2B5EF4-FFF2-40B4-BE49-F238E27FC236}">
                  <a16:creationId xmlns:a16="http://schemas.microsoft.com/office/drawing/2014/main" id="{3BBC3EDD-23E7-1D5B-FCBA-03BE9E5159FB}"/>
                </a:ext>
              </a:extLst>
            </p:cNvPr>
            <p:cNvPicPr>
              <a:picLocks noChangeAspect="1"/>
            </p:cNvPicPr>
            <p:nvPr/>
          </p:nvPicPr>
          <p:blipFill>
            <a:blip r:embed="rId3"/>
            <a:stretch>
              <a:fillRect/>
            </a:stretch>
          </p:blipFill>
          <p:spPr>
            <a:xfrm>
              <a:off x="7542832" y="1673413"/>
              <a:ext cx="4806483" cy="5069852"/>
            </a:xfrm>
            <a:prstGeom prst="rect">
              <a:avLst/>
            </a:prstGeom>
          </p:spPr>
        </p:pic>
        <p:sp>
          <p:nvSpPr>
            <p:cNvPr id="9" name="ZoneTexte 8">
              <a:extLst>
                <a:ext uri="{FF2B5EF4-FFF2-40B4-BE49-F238E27FC236}">
                  <a16:creationId xmlns:a16="http://schemas.microsoft.com/office/drawing/2014/main" id="{E7D38F2A-A7E8-40DA-920E-E2542BF35C53}"/>
                </a:ext>
              </a:extLst>
            </p:cNvPr>
            <p:cNvSpPr txBox="1"/>
            <p:nvPr/>
          </p:nvSpPr>
          <p:spPr>
            <a:xfrm>
              <a:off x="8978655" y="2630155"/>
              <a:ext cx="2317783" cy="444017"/>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6" name="Espace réservé du contenu 2">
            <a:extLst>
              <a:ext uri="{FF2B5EF4-FFF2-40B4-BE49-F238E27FC236}">
                <a16:creationId xmlns:a16="http://schemas.microsoft.com/office/drawing/2014/main" id="{4493CD26-2C93-EA0A-01CA-F7F79DD63D10}"/>
              </a:ext>
            </a:extLst>
          </p:cNvPr>
          <p:cNvSpPr txBox="1">
            <a:spLocks noChangeArrowheads="1"/>
          </p:cNvSpPr>
          <p:nvPr/>
        </p:nvSpPr>
        <p:spPr>
          <a:xfrm>
            <a:off x="8687043" y="3574017"/>
            <a:ext cx="2851355" cy="1339341"/>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l">
              <a:buNone/>
            </a:pPr>
            <a:r>
              <a:rPr lang="fr-FR" sz="1600"/>
              <a:t>Phénomène qui nécessite </a:t>
            </a:r>
          </a:p>
          <a:p>
            <a:pPr marL="0" indent="0" algn="l">
              <a:buNone/>
            </a:pPr>
            <a:r>
              <a:rPr lang="fr-FR" sz="1600"/>
              <a:t>du temps : </a:t>
            </a:r>
          </a:p>
          <a:p>
            <a:pPr marL="0" indent="0" algn="l">
              <a:buNone/>
            </a:pPr>
            <a:r>
              <a:rPr lang="fr-FR" sz="1600" b="0">
                <a:solidFill>
                  <a:srgbClr val="575757"/>
                </a:solidFill>
              </a:rPr>
              <a:t>2 à 4 heures après l’arrêt </a:t>
            </a:r>
          </a:p>
          <a:p>
            <a:pPr marL="0" indent="0" algn="l">
              <a:buNone/>
            </a:pPr>
            <a:r>
              <a:rPr lang="fr-FR" sz="1600" b="0">
                <a:solidFill>
                  <a:srgbClr val="575757"/>
                </a:solidFill>
              </a:rPr>
              <a:t>d’une activité excitante </a:t>
            </a:r>
          </a:p>
        </p:txBody>
      </p:sp>
    </p:spTree>
    <p:extLst>
      <p:ext uri="{BB962C8B-B14F-4D97-AF65-F5344CB8AC3E}">
        <p14:creationId xmlns:p14="http://schemas.microsoft.com/office/powerpoint/2010/main" val="10990305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FD96E-43E8-1DCD-2E98-64BCA9091048}"/>
              </a:ext>
            </a:extLst>
          </p:cNvPr>
          <p:cNvSpPr>
            <a:spLocks noGrp="1"/>
          </p:cNvSpPr>
          <p:nvPr>
            <p:ph type="title"/>
          </p:nvPr>
        </p:nvSpPr>
        <p:spPr/>
        <p:txBody>
          <a:bodyPr/>
          <a:lstStyle/>
          <a:p>
            <a:r>
              <a:rPr lang="en-US"/>
              <a:t>Intention </a:t>
            </a:r>
            <a:r>
              <a:rPr lang="en-US" err="1"/>
              <a:t>paradoxale</a:t>
            </a:r>
            <a:endParaRPr lang="fr-FR"/>
          </a:p>
        </p:txBody>
      </p:sp>
      <p:sp>
        <p:nvSpPr>
          <p:cNvPr id="3" name="Espace réservé du contenu 2">
            <a:extLst>
              <a:ext uri="{FF2B5EF4-FFF2-40B4-BE49-F238E27FC236}">
                <a16:creationId xmlns:a16="http://schemas.microsoft.com/office/drawing/2014/main" id="{AEE198CC-2631-EE61-56E6-246B295D2A5F}"/>
              </a:ext>
            </a:extLst>
          </p:cNvPr>
          <p:cNvSpPr>
            <a:spLocks noGrp="1"/>
          </p:cNvSpPr>
          <p:nvPr>
            <p:ph idx="1"/>
          </p:nvPr>
        </p:nvSpPr>
        <p:spPr>
          <a:xfrm>
            <a:off x="838199" y="1825625"/>
            <a:ext cx="10753429" cy="4261139"/>
          </a:xfrm>
        </p:spPr>
        <p:txBody>
          <a:bodyPr>
            <a:normAutofit/>
          </a:bodyPr>
          <a:lstStyle/>
          <a:p>
            <a:pPr marL="342900" indent="-342900">
              <a:lnSpc>
                <a:spcPct val="150000"/>
              </a:lnSpc>
              <a:spcBef>
                <a:spcPts val="1200"/>
              </a:spcBef>
              <a:spcAft>
                <a:spcPts val="1200"/>
              </a:spcAft>
              <a:buFont typeface="Arial" panose="020B0604020202020204" pitchFamily="34" charset="0"/>
              <a:buChar char="•"/>
            </a:pPr>
            <a:r>
              <a:rPr lang="fr-FR" sz="1800" b="0">
                <a:latin typeface="Arial" charset="0"/>
                <a:cs typeface="Arial" charset="0"/>
              </a:rPr>
              <a:t>Basée sur le </a:t>
            </a:r>
            <a:r>
              <a:rPr lang="fr-FR" sz="1800">
                <a:latin typeface="Arial" charset="0"/>
                <a:cs typeface="Arial" charset="0"/>
              </a:rPr>
              <a:t>principe de l'ours blanc </a:t>
            </a:r>
            <a:r>
              <a:rPr lang="fr-FR" sz="1800" b="0">
                <a:latin typeface="Arial" charset="0"/>
                <a:cs typeface="Arial" charset="0"/>
              </a:rPr>
              <a:t>(</a:t>
            </a:r>
            <a:r>
              <a:rPr lang="fr-FR" sz="1800" b="0" err="1">
                <a:latin typeface="Arial" charset="0"/>
                <a:cs typeface="Arial" charset="0"/>
              </a:rPr>
              <a:t>Wegner</a:t>
            </a:r>
            <a:r>
              <a:rPr lang="fr-FR" sz="1800" b="0">
                <a:latin typeface="Arial" charset="0"/>
                <a:cs typeface="Arial" charset="0"/>
              </a:rPr>
              <a:t>)</a:t>
            </a:r>
          </a:p>
          <a:p>
            <a:pPr marL="342900" indent="-342900">
              <a:lnSpc>
                <a:spcPct val="150000"/>
              </a:lnSpc>
              <a:spcBef>
                <a:spcPts val="1200"/>
              </a:spcBef>
              <a:spcAft>
                <a:spcPts val="1200"/>
              </a:spcAft>
              <a:buFont typeface="Arial" panose="020B0604020202020204" pitchFamily="34" charset="0"/>
              <a:buChar char="•"/>
            </a:pPr>
            <a:r>
              <a:rPr lang="fr-FR" sz="1800" b="0">
                <a:latin typeface="Arial" charset="0"/>
                <a:cs typeface="Arial" charset="0"/>
              </a:rPr>
              <a:t>Se mettre </a:t>
            </a:r>
            <a:r>
              <a:rPr lang="fr-FR" sz="1800">
                <a:latin typeface="Arial" charset="0"/>
                <a:cs typeface="Arial" charset="0"/>
              </a:rPr>
              <a:t>en situation pour dormir</a:t>
            </a:r>
            <a:r>
              <a:rPr lang="fr-FR" sz="1800" b="0">
                <a:latin typeface="Arial" charset="0"/>
                <a:cs typeface="Arial" charset="0"/>
              </a:rPr>
              <a:t>, et essayer de ne pas s'endormir</a:t>
            </a:r>
          </a:p>
          <a:p>
            <a:pPr marL="342900" indent="-342900">
              <a:lnSpc>
                <a:spcPct val="150000"/>
              </a:lnSpc>
              <a:spcBef>
                <a:spcPts val="1200"/>
              </a:spcBef>
              <a:spcAft>
                <a:spcPts val="1200"/>
              </a:spcAft>
              <a:buFont typeface="Arial" panose="020B0604020202020204" pitchFamily="34" charset="0"/>
              <a:buChar char="•"/>
            </a:pPr>
            <a:r>
              <a:rPr lang="fr-FR" sz="1800" b="0">
                <a:latin typeface="Arial" charset="0"/>
                <a:cs typeface="Arial" charset="0"/>
              </a:rPr>
              <a:t>Favorise le sommeil </a:t>
            </a:r>
            <a:r>
              <a:rPr lang="fr-FR" sz="1800">
                <a:latin typeface="Arial" charset="0"/>
                <a:cs typeface="Arial" charset="0"/>
              </a:rPr>
              <a:t>par relâchement de la pression psychologique </a:t>
            </a:r>
            <a:r>
              <a:rPr lang="fr-FR" sz="1800" b="0">
                <a:latin typeface="Arial" charset="0"/>
                <a:cs typeface="Arial" charset="0"/>
              </a:rPr>
              <a:t>liée au souhait de s'endormir</a:t>
            </a:r>
            <a:endParaRPr lang="fr-FR" sz="1800" b="0"/>
          </a:p>
        </p:txBody>
      </p:sp>
    </p:spTree>
    <p:extLst>
      <p:ext uri="{BB962C8B-B14F-4D97-AF65-F5344CB8AC3E}">
        <p14:creationId xmlns:p14="http://schemas.microsoft.com/office/powerpoint/2010/main" val="25769534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p:txBody>
          <a:bodyPr>
            <a:normAutofit/>
          </a:bodyPr>
          <a:lstStyle/>
          <a:p>
            <a:pPr marL="457200" indent="-457200">
              <a:lnSpc>
                <a:spcPct val="150000"/>
              </a:lnSpc>
              <a:spcBef>
                <a:spcPts val="1200"/>
              </a:spcBef>
              <a:spcAft>
                <a:spcPts val="600"/>
              </a:spcAft>
              <a:buFont typeface="Arial" panose="020B0604020202020204" pitchFamily="34" charset="0"/>
              <a:buChar char="•"/>
            </a:pPr>
            <a:r>
              <a:rPr lang="en-US" altLang="fr-FR" sz="1800"/>
              <a:t>Identification des pensées </a:t>
            </a:r>
            <a:r>
              <a:rPr lang="en-US" altLang="fr-FR" sz="1800" err="1"/>
              <a:t>dysfonctionnelles</a:t>
            </a:r>
            <a:endParaRPr lang="en-US" altLang="fr-FR" sz="1800"/>
          </a:p>
          <a:p>
            <a:pPr marL="646113" lvl="1" indent="-285750">
              <a:lnSpc>
                <a:spcPct val="150000"/>
              </a:lnSpc>
              <a:spcBef>
                <a:spcPts val="1200"/>
              </a:spcBef>
              <a:spcAft>
                <a:spcPts val="600"/>
              </a:spcAft>
              <a:buFont typeface="Wingdings" panose="05000000000000000000" pitchFamily="2" charset="2"/>
              <a:buChar char="Ø"/>
              <a:defRPr/>
            </a:pPr>
            <a:r>
              <a:rPr lang="en-US" altLang="fr-FR" sz="1600" b="0">
                <a:latin typeface="Arial" charset="0"/>
                <a:cs typeface="Arial" charset="0"/>
              </a:rPr>
              <a:t>“Il faut que je </a:t>
            </a:r>
            <a:r>
              <a:rPr lang="en-US" altLang="fr-FR" sz="1600" b="0" err="1">
                <a:latin typeface="Arial" charset="0"/>
                <a:cs typeface="Arial" charset="0"/>
              </a:rPr>
              <a:t>dorme</a:t>
            </a:r>
            <a:r>
              <a:rPr lang="en-US" altLang="fr-FR" sz="1600" b="0">
                <a:latin typeface="Arial" charset="0"/>
                <a:cs typeface="Arial" charset="0"/>
              </a:rPr>
              <a:t> 10 </a:t>
            </a:r>
            <a:r>
              <a:rPr lang="en-US" altLang="fr-FR" sz="1600" b="0" err="1">
                <a:latin typeface="Arial" charset="0"/>
                <a:cs typeface="Arial" charset="0"/>
              </a:rPr>
              <a:t>heures</a:t>
            </a:r>
            <a:r>
              <a:rPr lang="en-US" altLang="fr-FR" sz="1600" b="0">
                <a:latin typeface="Arial" charset="0"/>
                <a:cs typeface="Arial" charset="0"/>
              </a:rPr>
              <a:t>”</a:t>
            </a:r>
          </a:p>
          <a:p>
            <a:pPr marL="646113" lvl="1" indent="-285750">
              <a:lnSpc>
                <a:spcPct val="150000"/>
              </a:lnSpc>
              <a:spcBef>
                <a:spcPts val="1200"/>
              </a:spcBef>
              <a:spcAft>
                <a:spcPts val="600"/>
              </a:spcAft>
              <a:buFont typeface="Wingdings" panose="05000000000000000000" pitchFamily="2" charset="2"/>
              <a:buChar char="Ø"/>
              <a:defRPr/>
            </a:pPr>
            <a:r>
              <a:rPr lang="en-US" altLang="fr-FR" sz="1600" b="0">
                <a:latin typeface="Arial" charset="0"/>
                <a:cs typeface="Arial" charset="0"/>
              </a:rPr>
              <a:t>”Je ne </a:t>
            </a:r>
            <a:r>
              <a:rPr lang="en-US" altLang="fr-FR" sz="1600" b="0" err="1">
                <a:latin typeface="Arial" charset="0"/>
                <a:cs typeface="Arial" charset="0"/>
              </a:rPr>
              <a:t>dors</a:t>
            </a:r>
            <a:r>
              <a:rPr lang="en-US" altLang="fr-FR" sz="1600" b="0">
                <a:latin typeface="Arial" charset="0"/>
                <a:cs typeface="Arial" charset="0"/>
              </a:rPr>
              <a:t> plus du tout”</a:t>
            </a:r>
          </a:p>
          <a:p>
            <a:pPr marL="646113" lvl="1" indent="-285750">
              <a:lnSpc>
                <a:spcPct val="150000"/>
              </a:lnSpc>
              <a:spcBef>
                <a:spcPts val="1200"/>
              </a:spcBef>
              <a:spcAft>
                <a:spcPts val="600"/>
              </a:spcAft>
              <a:buFont typeface="Wingdings" panose="05000000000000000000" pitchFamily="2" charset="2"/>
              <a:buChar char="Ø"/>
              <a:defRPr/>
            </a:pPr>
            <a:r>
              <a:rPr lang="en-US" altLang="fr-FR" sz="1600" b="0" err="1">
                <a:latin typeface="Arial" charset="0"/>
                <a:cs typeface="Arial" charset="0"/>
              </a:rPr>
              <a:t>Clinophobie</a:t>
            </a:r>
            <a:endParaRPr lang="en-US" altLang="fr-FR" sz="1600" b="0"/>
          </a:p>
          <a:p>
            <a:pPr marL="457200" indent="-457200">
              <a:lnSpc>
                <a:spcPct val="150000"/>
              </a:lnSpc>
              <a:spcBef>
                <a:spcPts val="1200"/>
              </a:spcBef>
              <a:spcAft>
                <a:spcPts val="600"/>
              </a:spcAft>
              <a:buClr>
                <a:srgbClr val="E5007D"/>
              </a:buClr>
              <a:buFont typeface="Arial" panose="020B0604020202020204" pitchFamily="34" charset="0"/>
              <a:buChar char="•"/>
            </a:pPr>
            <a:r>
              <a:rPr lang="en-US" altLang="fr-FR" sz="1800" err="1"/>
              <a:t>Intérêt</a:t>
            </a:r>
            <a:r>
              <a:rPr lang="en-US" altLang="fr-FR" sz="1800"/>
              <a:t> de </a:t>
            </a:r>
            <a:r>
              <a:rPr lang="en-US" altLang="fr-FR" sz="1800" err="1"/>
              <a:t>l'échelle</a:t>
            </a:r>
            <a:r>
              <a:rPr lang="en-US" altLang="fr-FR" sz="1800"/>
              <a:t> des </a:t>
            </a:r>
            <a:r>
              <a:rPr lang="en-US" altLang="fr-FR" sz="1800" err="1"/>
              <a:t>croyances</a:t>
            </a:r>
            <a:r>
              <a:rPr lang="en-US" altLang="fr-FR" sz="1800"/>
              <a:t> et attitudes </a:t>
            </a:r>
            <a:r>
              <a:rPr lang="en-US" altLang="fr-FR" sz="1800" b="0"/>
              <a:t>(CETS)</a:t>
            </a:r>
          </a:p>
          <a:p>
            <a:pPr marL="457200" indent="-457200">
              <a:lnSpc>
                <a:spcPct val="150000"/>
              </a:lnSpc>
              <a:spcBef>
                <a:spcPts val="1200"/>
              </a:spcBef>
              <a:spcAft>
                <a:spcPts val="600"/>
              </a:spcAft>
              <a:buFont typeface="Arial" panose="020B0604020202020204" pitchFamily="34" charset="0"/>
              <a:buChar char="•"/>
            </a:pPr>
            <a:r>
              <a:rPr lang="en-US" altLang="fr-FR" sz="1800"/>
              <a:t>Restructuration des </a:t>
            </a:r>
            <a:r>
              <a:rPr lang="en-US" altLang="fr-FR" sz="1800" err="1"/>
              <a:t>schémas</a:t>
            </a:r>
            <a:r>
              <a:rPr lang="en-US" altLang="fr-FR" sz="1800"/>
              <a:t> </a:t>
            </a:r>
            <a:r>
              <a:rPr lang="en-US" altLang="fr-FR" sz="1800" err="1"/>
              <a:t>identifiés</a:t>
            </a:r>
            <a:endParaRPr lang="en-US" altLang="fr-FR" sz="1800"/>
          </a:p>
        </p:txBody>
      </p:sp>
      <p:sp>
        <p:nvSpPr>
          <p:cNvPr id="2" name="Title 1">
            <a:extLst>
              <a:ext uri="{FF2B5EF4-FFF2-40B4-BE49-F238E27FC236}">
                <a16:creationId xmlns:a16="http://schemas.microsoft.com/office/drawing/2014/main" id="{AD8501B9-C92A-1AEB-0E70-4732EFE320B2}"/>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dirty="0" err="1"/>
              <a:t>Approches</a:t>
            </a:r>
            <a:r>
              <a:rPr lang="en-US" altLang="fr-FR" dirty="0"/>
              <a:t> </a:t>
            </a:r>
            <a:r>
              <a:rPr lang="en-US" altLang="fr-FR" dirty="0" err="1"/>
              <a:t>cognitives</a:t>
            </a:r>
            <a:r>
              <a:rPr lang="en-US" altLang="fr-FR" dirty="0"/>
              <a:t> (1/3)</a:t>
            </a:r>
            <a:endParaRPr lang="en-US" dirty="0"/>
          </a:p>
        </p:txBody>
      </p:sp>
      <p:sp>
        <p:nvSpPr>
          <p:cNvPr id="3" name="ZoneTexte 2">
            <a:extLst>
              <a:ext uri="{FF2B5EF4-FFF2-40B4-BE49-F238E27FC236}">
                <a16:creationId xmlns:a16="http://schemas.microsoft.com/office/drawing/2014/main" id="{5A310766-74DA-371B-8655-434DDFF6267E}"/>
              </a:ext>
            </a:extLst>
          </p:cNvPr>
          <p:cNvSpPr txBox="1"/>
          <p:nvPr/>
        </p:nvSpPr>
        <p:spPr>
          <a:xfrm>
            <a:off x="72000" y="6480000"/>
            <a:ext cx="4589718"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t>D’après </a:t>
            </a:r>
            <a:r>
              <a:rPr lang="fr-FR" sz="900" err="1"/>
              <a:t>Espie</a:t>
            </a:r>
            <a:r>
              <a:rPr lang="fr-FR" sz="900"/>
              <a:t> CA. L’Insomnie et les problèmes de sommeil. 2008, Paris : </a:t>
            </a:r>
            <a:r>
              <a:rPr lang="fr-FR" sz="900" err="1"/>
              <a:t>Interéditions</a:t>
            </a:r>
            <a:r>
              <a:rPr lang="fr-FR" sz="900"/>
              <a:t>.</a:t>
            </a:r>
          </a:p>
        </p:txBody>
      </p:sp>
      <p:sp>
        <p:nvSpPr>
          <p:cNvPr id="4" name="ZoneTexte 3">
            <a:extLst>
              <a:ext uri="{FF2B5EF4-FFF2-40B4-BE49-F238E27FC236}">
                <a16:creationId xmlns:a16="http://schemas.microsoft.com/office/drawing/2014/main" id="{F92FABAF-9F51-6C59-8E81-7B8D5B699751}"/>
              </a:ext>
            </a:extLst>
          </p:cNvPr>
          <p:cNvSpPr txBox="1"/>
          <p:nvPr/>
        </p:nvSpPr>
        <p:spPr>
          <a:xfrm>
            <a:off x="72000" y="6300000"/>
            <a:ext cx="2730235"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t>CETS : Centre d’Etude des Troubles du Sommeil.</a:t>
            </a:r>
          </a:p>
        </p:txBody>
      </p:sp>
    </p:spTree>
    <p:extLst>
      <p:ext uri="{BB962C8B-B14F-4D97-AF65-F5344CB8AC3E}">
        <p14:creationId xmlns:p14="http://schemas.microsoft.com/office/powerpoint/2010/main" val="24250252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838200" y="1825625"/>
            <a:ext cx="10014679" cy="4351338"/>
          </a:xfrm>
        </p:spPr>
        <p:txBody>
          <a:bodyPr>
            <a:normAutofit/>
          </a:bodyPr>
          <a:lstStyle/>
          <a:p>
            <a:pPr marL="457200" indent="-457200">
              <a:lnSpc>
                <a:spcPct val="150000"/>
              </a:lnSpc>
              <a:spcBef>
                <a:spcPts val="1200"/>
              </a:spcBef>
              <a:spcAft>
                <a:spcPts val="600"/>
              </a:spcAft>
              <a:buFont typeface="Arial" panose="020B0604020202020204" pitchFamily="34" charset="0"/>
              <a:buChar char="•"/>
            </a:pPr>
            <a:r>
              <a:rPr lang="fr-FR" altLang="fr-FR" sz="1800"/>
              <a:t>Les types de pensées</a:t>
            </a:r>
            <a:endParaRPr lang="fr-FR" sz="1800"/>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a:latin typeface="Arial" charset="0"/>
                <a:cs typeface="Arial" charset="0"/>
              </a:rPr>
              <a:t>Mauvaise conception des causes, impuissance acquise (“c'est comme ça”)</a:t>
            </a:r>
            <a:endParaRPr lang="fr-FR" sz="1600" b="0">
              <a:latin typeface="Arial" charset="0"/>
              <a:cs typeface="Arial" charset="0"/>
            </a:endParaRPr>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a:latin typeface="Arial" charset="0"/>
                <a:cs typeface="Arial" charset="0"/>
              </a:rPr>
              <a:t>Amplification des conséquences (“je vais devenir fou”)</a:t>
            </a:r>
            <a:endParaRPr lang="fr-FR" sz="1600" b="0">
              <a:latin typeface="Arial" charset="0"/>
              <a:cs typeface="Arial" charset="0"/>
            </a:endParaRPr>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a:latin typeface="Arial" charset="0"/>
                <a:cs typeface="Arial" charset="0"/>
              </a:rPr>
              <a:t>Anxiété de performance (“je dois dormir 8 heures”)</a:t>
            </a:r>
            <a:endParaRPr lang="fr-FR" sz="1600" b="0">
              <a:latin typeface="Arial" charset="0"/>
              <a:cs typeface="Arial" charset="0"/>
            </a:endParaRPr>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a:latin typeface="Arial" charset="0"/>
                <a:cs typeface="Arial" charset="0"/>
              </a:rPr>
              <a:t>Réponses inadaptées (“je dois rattraper le sommeil perdu”)</a:t>
            </a:r>
            <a:endParaRPr lang="fr-FR" sz="1600" b="0">
              <a:latin typeface="Arial" charset="0"/>
              <a:cs typeface="Arial" charset="0"/>
            </a:endParaRPr>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a:latin typeface="Arial" charset="0"/>
                <a:cs typeface="Arial" charset="0"/>
              </a:rPr>
              <a:t>Dramatisation des nuits (“je ne dors plus du tout”)</a:t>
            </a:r>
            <a:endParaRPr lang="fr-FR" sz="1600" b="0">
              <a:latin typeface="Arial" charset="0"/>
              <a:cs typeface="Arial" charset="0"/>
            </a:endParaRPr>
          </a:p>
        </p:txBody>
      </p:sp>
      <p:sp>
        <p:nvSpPr>
          <p:cNvPr id="4" name="Title 1">
            <a:extLst>
              <a:ext uri="{FF2B5EF4-FFF2-40B4-BE49-F238E27FC236}">
                <a16:creationId xmlns:a16="http://schemas.microsoft.com/office/drawing/2014/main" id="{FD88CB91-151D-CC26-1062-9925ACBBF2CE}"/>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dirty="0" err="1"/>
              <a:t>Approches</a:t>
            </a:r>
            <a:r>
              <a:rPr lang="en-US" altLang="fr-FR" dirty="0"/>
              <a:t> </a:t>
            </a:r>
            <a:r>
              <a:rPr lang="en-US" altLang="fr-FR" dirty="0" err="1"/>
              <a:t>cognitives</a:t>
            </a:r>
            <a:r>
              <a:rPr lang="en-US" altLang="fr-FR" dirty="0"/>
              <a:t> (2/3)</a:t>
            </a:r>
            <a:endParaRPr lang="en-US" dirty="0"/>
          </a:p>
        </p:txBody>
      </p:sp>
      <p:sp>
        <p:nvSpPr>
          <p:cNvPr id="2" name="ZoneTexte 1">
            <a:extLst>
              <a:ext uri="{FF2B5EF4-FFF2-40B4-BE49-F238E27FC236}">
                <a16:creationId xmlns:a16="http://schemas.microsoft.com/office/drawing/2014/main" id="{0DEA8F1A-6438-AA59-9A63-8323C5E0CF4C}"/>
              </a:ext>
            </a:extLst>
          </p:cNvPr>
          <p:cNvSpPr txBox="1"/>
          <p:nvPr/>
        </p:nvSpPr>
        <p:spPr>
          <a:xfrm>
            <a:off x="72000" y="6480000"/>
            <a:ext cx="4589718"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t>D’après </a:t>
            </a:r>
            <a:r>
              <a:rPr lang="fr-FR" sz="900" err="1"/>
              <a:t>Espie</a:t>
            </a:r>
            <a:r>
              <a:rPr lang="fr-FR" sz="900"/>
              <a:t> CA. L’Insomnie et les problèmes de sommeil. 2008, Paris : </a:t>
            </a:r>
            <a:r>
              <a:rPr lang="fr-FR" sz="900" err="1"/>
              <a:t>Interéditions</a:t>
            </a:r>
            <a:endParaRPr lang="fr-FR" sz="900"/>
          </a:p>
        </p:txBody>
      </p:sp>
    </p:spTree>
    <p:extLst>
      <p:ext uri="{BB962C8B-B14F-4D97-AF65-F5344CB8AC3E}">
        <p14:creationId xmlns:p14="http://schemas.microsoft.com/office/powerpoint/2010/main" val="11110739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838200" y="1825625"/>
            <a:ext cx="10928684" cy="4351338"/>
          </a:xfrm>
        </p:spPr>
        <p:txBody>
          <a:bodyPr>
            <a:normAutofit/>
          </a:bodyPr>
          <a:lstStyle/>
          <a:p>
            <a:pPr marL="457200" indent="-457200">
              <a:lnSpc>
                <a:spcPct val="150000"/>
              </a:lnSpc>
              <a:spcBef>
                <a:spcPts val="1200"/>
              </a:spcBef>
              <a:spcAft>
                <a:spcPts val="600"/>
              </a:spcAft>
              <a:buClr>
                <a:srgbClr val="E5007D"/>
              </a:buClr>
              <a:buFont typeface="Arial" panose="020B0604020202020204" pitchFamily="34" charset="0"/>
              <a:buChar char="•"/>
            </a:pPr>
            <a:r>
              <a:rPr lang="fr-FR" altLang="fr-FR" sz="1800" dirty="0"/>
              <a:t>Restructuration cognitive </a:t>
            </a:r>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dirty="0">
                <a:latin typeface="Arial" charset="0"/>
                <a:cs typeface="Arial" charset="0"/>
              </a:rPr>
              <a:t>Discuter et remplacer ses pensées</a:t>
            </a:r>
            <a:endParaRPr lang="fr-FR" altLang="fr-FR" sz="1800" dirty="0"/>
          </a:p>
          <a:p>
            <a:pPr marL="457200" indent="-457200">
              <a:lnSpc>
                <a:spcPct val="150000"/>
              </a:lnSpc>
              <a:spcBef>
                <a:spcPts val="1200"/>
              </a:spcBef>
              <a:spcAft>
                <a:spcPts val="600"/>
              </a:spcAft>
              <a:buClr>
                <a:srgbClr val="E5007D"/>
              </a:buClr>
              <a:buFont typeface="Arial" panose="020B0604020202020204" pitchFamily="34" charset="0"/>
              <a:buChar char="•"/>
            </a:pPr>
            <a:r>
              <a:rPr lang="fr-FR" altLang="fr-FR" sz="1800" dirty="0"/>
              <a:t>Fiches d'</a:t>
            </a:r>
            <a:r>
              <a:rPr lang="fr-FR" altLang="fr-FR" sz="1800" dirty="0" err="1"/>
              <a:t>auto-observation</a:t>
            </a:r>
            <a:r>
              <a:rPr lang="fr-FR" altLang="fr-FR" sz="1800" dirty="0"/>
              <a:t> de Beck </a:t>
            </a:r>
            <a:r>
              <a:rPr lang="fr-FR" altLang="fr-FR" sz="1800" b="0" dirty="0"/>
              <a:t>permettant un questionnement socratique </a:t>
            </a:r>
          </a:p>
          <a:p>
            <a:pPr marL="646113" lvl="1" indent="-285750">
              <a:lnSpc>
                <a:spcPct val="150000"/>
              </a:lnSpc>
              <a:spcBef>
                <a:spcPts val="1200"/>
              </a:spcBef>
              <a:spcAft>
                <a:spcPts val="600"/>
              </a:spcAft>
              <a:buClr>
                <a:srgbClr val="555555"/>
              </a:buClr>
              <a:buFont typeface="Wingdings" panose="05000000000000000000" pitchFamily="2" charset="2"/>
              <a:buChar char="Ø"/>
              <a:defRPr/>
            </a:pPr>
            <a:r>
              <a:rPr lang="fr-FR" altLang="fr-FR" sz="1600" b="0" dirty="0">
                <a:latin typeface="Arial" charset="0"/>
                <a:cs typeface="Arial" charset="0"/>
              </a:rPr>
              <a:t>Critique des pensées et recherche d'alternatives plus nuancées</a:t>
            </a:r>
          </a:p>
        </p:txBody>
      </p:sp>
      <p:sp>
        <p:nvSpPr>
          <p:cNvPr id="4" name="Title 1">
            <a:extLst>
              <a:ext uri="{FF2B5EF4-FFF2-40B4-BE49-F238E27FC236}">
                <a16:creationId xmlns:a16="http://schemas.microsoft.com/office/drawing/2014/main" id="{27863F08-1125-8A44-7A45-5DC867A35EF2}"/>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altLang="fr-FR"/>
              <a:t>Approches cognitives (3/3)</a:t>
            </a:r>
            <a:endParaRPr lang="fr-FR"/>
          </a:p>
        </p:txBody>
      </p:sp>
      <p:sp>
        <p:nvSpPr>
          <p:cNvPr id="2" name="ZoneTexte 1">
            <a:extLst>
              <a:ext uri="{FF2B5EF4-FFF2-40B4-BE49-F238E27FC236}">
                <a16:creationId xmlns:a16="http://schemas.microsoft.com/office/drawing/2014/main" id="{22C03C82-80DC-BA76-93AC-1272646BA65E}"/>
              </a:ext>
            </a:extLst>
          </p:cNvPr>
          <p:cNvSpPr txBox="1"/>
          <p:nvPr/>
        </p:nvSpPr>
        <p:spPr>
          <a:xfrm>
            <a:off x="72000" y="6480000"/>
            <a:ext cx="4589718"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t>D’après </a:t>
            </a:r>
            <a:r>
              <a:rPr lang="fr-FR" sz="900" err="1"/>
              <a:t>Espie</a:t>
            </a:r>
            <a:r>
              <a:rPr lang="fr-FR" sz="900"/>
              <a:t> CA. L’Insomnie et les problèmes de sommeil. 2008, Paris : </a:t>
            </a:r>
            <a:r>
              <a:rPr lang="fr-FR" sz="900" err="1"/>
              <a:t>Interéditions</a:t>
            </a:r>
            <a:endParaRPr lang="fr-FR" sz="900"/>
          </a:p>
        </p:txBody>
      </p:sp>
    </p:spTree>
    <p:extLst>
      <p:ext uri="{BB962C8B-B14F-4D97-AF65-F5344CB8AC3E}">
        <p14:creationId xmlns:p14="http://schemas.microsoft.com/office/powerpoint/2010/main" val="32406678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C0E937D-0657-084B-18B0-F8AFEED997B5}"/>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a:t>TCC de </a:t>
            </a:r>
            <a:r>
              <a:rPr lang="en-US" altLang="fr-FR" err="1"/>
              <a:t>groupe</a:t>
            </a:r>
            <a:endParaRPr lang="en-US"/>
          </a:p>
        </p:txBody>
      </p:sp>
      <p:sp>
        <p:nvSpPr>
          <p:cNvPr id="6" name="ZoneTexte 5">
            <a:extLst>
              <a:ext uri="{FF2B5EF4-FFF2-40B4-BE49-F238E27FC236}">
                <a16:creationId xmlns:a16="http://schemas.microsoft.com/office/drawing/2014/main" id="{B4D22E43-3DF1-639C-01FE-C48658FFD1A9}"/>
              </a:ext>
            </a:extLst>
          </p:cNvPr>
          <p:cNvSpPr txBox="1"/>
          <p:nvPr/>
        </p:nvSpPr>
        <p:spPr>
          <a:xfrm>
            <a:off x="72000" y="6300000"/>
            <a:ext cx="2473754"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dirty="0">
                <a:solidFill>
                  <a:srgbClr val="4D5156"/>
                </a:solidFill>
                <a:latin typeface="arial" panose="020B0604020202020204" pitchFamily="34" charset="0"/>
              </a:rPr>
              <a:t>TCC : thérapie comportementale et cognitive</a:t>
            </a:r>
          </a:p>
        </p:txBody>
      </p:sp>
      <p:graphicFrame>
        <p:nvGraphicFramePr>
          <p:cNvPr id="10" name="Espace réservé du contenu 4">
            <a:extLst>
              <a:ext uri="{FF2B5EF4-FFF2-40B4-BE49-F238E27FC236}">
                <a16:creationId xmlns:a16="http://schemas.microsoft.com/office/drawing/2014/main" id="{79884F93-F457-3914-154A-AE27398C82DB}"/>
              </a:ext>
            </a:extLst>
          </p:cNvPr>
          <p:cNvGraphicFramePr>
            <a:graphicFrameLocks/>
          </p:cNvGraphicFramePr>
          <p:nvPr>
            <p:extLst>
              <p:ext uri="{D42A27DB-BD31-4B8C-83A1-F6EECF244321}">
                <p14:modId xmlns:p14="http://schemas.microsoft.com/office/powerpoint/2010/main" val="1185257908"/>
              </p:ext>
            </p:extLst>
          </p:nvPr>
        </p:nvGraphicFramePr>
        <p:xfrm>
          <a:off x="651164" y="1687132"/>
          <a:ext cx="10855036" cy="4563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a:extLst>
              <a:ext uri="{FF2B5EF4-FFF2-40B4-BE49-F238E27FC236}">
                <a16:creationId xmlns:a16="http://schemas.microsoft.com/office/drawing/2014/main" id="{5101EF8B-A83E-47B3-ABF2-0D1FCBB24A71}"/>
              </a:ext>
            </a:extLst>
          </p:cNvPr>
          <p:cNvSpPr txBox="1"/>
          <p:nvPr/>
        </p:nvSpPr>
        <p:spPr>
          <a:xfrm>
            <a:off x="72000" y="6480000"/>
            <a:ext cx="5965095" cy="215444"/>
          </a:xfrm>
          <a:prstGeom prst="rect">
            <a:avLst/>
          </a:prstGeom>
          <a:noFill/>
        </p:spPr>
        <p:txBody>
          <a:bodyPr wrap="none" rtlCol="0">
            <a:spAutoFit/>
          </a:bodyPr>
          <a:lstStyle>
            <a:defPPr>
              <a:defRPr lang="fr-FR"/>
            </a:defPPr>
            <a:lvl1pPr>
              <a:defRPr sz="1000">
                <a:solidFill>
                  <a:srgbClr val="4D5156"/>
                </a:solidFill>
                <a:latin typeface="arial" panose="020B0604020202020204" pitchFamily="34" charset="0"/>
                <a:cs typeface="Arial" panose="020B0604020202020204" pitchFamily="34" charset="0"/>
              </a:defRPr>
            </a:lvl1pPr>
          </a:lstStyle>
          <a:p>
            <a:r>
              <a:rPr lang="fr-FR" sz="800" dirty="0"/>
              <a:t>1. </a:t>
            </a:r>
            <a:r>
              <a:rPr lang="fr-FR" sz="800" dirty="0" err="1"/>
              <a:t>Koffel</a:t>
            </a:r>
            <a:r>
              <a:rPr lang="fr-FR" sz="800" dirty="0"/>
              <a:t> EA. </a:t>
            </a:r>
            <a:r>
              <a:rPr lang="fr-FR" sz="800" i="1" dirty="0"/>
              <a:t>et al</a:t>
            </a:r>
            <a:r>
              <a:rPr lang="fr-FR" sz="800" dirty="0"/>
              <a:t>. A </a:t>
            </a:r>
            <a:r>
              <a:rPr lang="fr-FR" sz="800" dirty="0" err="1"/>
              <a:t>meta-analysis</a:t>
            </a:r>
            <a:r>
              <a:rPr lang="fr-FR" sz="800" dirty="0"/>
              <a:t> of group cognitive </a:t>
            </a:r>
            <a:r>
              <a:rPr lang="fr-FR" sz="800" dirty="0" err="1"/>
              <a:t>behavioral</a:t>
            </a:r>
            <a:r>
              <a:rPr lang="fr-FR" sz="800" dirty="0"/>
              <a:t> </a:t>
            </a:r>
            <a:r>
              <a:rPr lang="fr-FR" sz="800" dirty="0" err="1"/>
              <a:t>therapy</a:t>
            </a:r>
            <a:r>
              <a:rPr lang="fr-FR" sz="800" dirty="0"/>
              <a:t> for </a:t>
            </a:r>
            <a:r>
              <a:rPr lang="fr-FR" sz="800" dirty="0" err="1"/>
              <a:t>insomnia</a:t>
            </a:r>
            <a:r>
              <a:rPr lang="fr-FR" sz="800" dirty="0"/>
              <a:t>, </a:t>
            </a:r>
            <a:r>
              <a:rPr lang="fr-FR" sz="800" i="1" dirty="0" err="1"/>
              <a:t>Sleep</a:t>
            </a:r>
            <a:r>
              <a:rPr lang="fr-FR" sz="800" i="1" dirty="0"/>
              <a:t> </a:t>
            </a:r>
            <a:r>
              <a:rPr lang="fr-FR" sz="800" i="1" dirty="0" err="1"/>
              <a:t>Medicine</a:t>
            </a:r>
            <a:r>
              <a:rPr lang="fr-FR" sz="800" i="1" dirty="0"/>
              <a:t> </a:t>
            </a:r>
            <a:r>
              <a:rPr lang="fr-FR" sz="800" i="1" dirty="0" err="1"/>
              <a:t>Reviews</a:t>
            </a:r>
            <a:r>
              <a:rPr lang="fr-FR" sz="800" i="1" dirty="0"/>
              <a:t> </a:t>
            </a:r>
            <a:r>
              <a:rPr lang="fr-FR" sz="800" dirty="0"/>
              <a:t>2015; 19:6-16.</a:t>
            </a:r>
          </a:p>
        </p:txBody>
      </p:sp>
    </p:spTree>
    <p:extLst>
      <p:ext uri="{BB962C8B-B14F-4D97-AF65-F5344CB8AC3E}">
        <p14:creationId xmlns:p14="http://schemas.microsoft.com/office/powerpoint/2010/main" val="38478666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br>
              <a:rPr lang="fr-FR"/>
            </a:br>
            <a:r>
              <a:rPr lang="fr-FR" sz="4000"/>
              <a:t> </a:t>
            </a:r>
            <a:br>
              <a:rPr lang="fr-FR" sz="4000"/>
            </a:br>
            <a:r>
              <a:rPr lang="fr-FR" sz="4000"/>
              <a:t>3. État des lieux </a:t>
            </a:r>
            <a:br>
              <a:rPr lang="fr-FR" sz="4000"/>
            </a:br>
            <a:r>
              <a:rPr lang="fr-FR" sz="4000"/>
              <a:t>des recommandations médicamenteuses</a:t>
            </a:r>
            <a:endParaRPr lang="fr-FR" sz="4000" b="0" i="1"/>
          </a:p>
        </p:txBody>
      </p:sp>
    </p:spTree>
    <p:extLst>
      <p:ext uri="{BB962C8B-B14F-4D97-AF65-F5344CB8AC3E}">
        <p14:creationId xmlns:p14="http://schemas.microsoft.com/office/powerpoint/2010/main" val="34108727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6219423" cy="4283628"/>
          </a:xfrm>
        </p:spPr>
        <p:txBody>
          <a:bodyPr>
            <a:normAutofit/>
          </a:bodyPr>
          <a:lstStyle/>
          <a:p>
            <a:pPr marL="285750" indent="-285750" algn="just">
              <a:lnSpc>
                <a:spcPct val="150000"/>
              </a:lnSpc>
              <a:spcBef>
                <a:spcPts val="600"/>
              </a:spcBef>
              <a:spcAft>
                <a:spcPts val="600"/>
              </a:spcAft>
              <a:buFont typeface="Arial" panose="020B0604020202020204" pitchFamily="34" charset="0"/>
              <a:buChar char="•"/>
            </a:pPr>
            <a:r>
              <a:rPr lang="fr-FR" sz="1800" b="0" dirty="0"/>
              <a:t>Malgré les apports de la TCC, </a:t>
            </a:r>
            <a:r>
              <a:rPr lang="fr-FR" sz="1800" dirty="0"/>
              <a:t>tous les patients          ne peuvent pas bénéficier </a:t>
            </a:r>
            <a:r>
              <a:rPr lang="fr-FR" sz="1800" b="0" dirty="0"/>
              <a:t>de cette seule thérapie</a:t>
            </a:r>
            <a:endParaRPr lang="fr-FR" sz="1800" dirty="0"/>
          </a:p>
          <a:p>
            <a:pPr marL="285750" indent="-285750" algn="just">
              <a:lnSpc>
                <a:spcPct val="150000"/>
              </a:lnSpc>
              <a:spcBef>
                <a:spcPts val="600"/>
              </a:spcBef>
              <a:spcAft>
                <a:spcPts val="600"/>
              </a:spcAft>
              <a:buFont typeface="Arial" panose="020B0604020202020204" pitchFamily="34" charset="0"/>
              <a:buChar char="•"/>
            </a:pPr>
            <a:r>
              <a:rPr lang="fr-FR" sz="1800" b="0" dirty="0"/>
              <a:t>Pourquoi ?</a:t>
            </a:r>
          </a:p>
          <a:p>
            <a:pPr marL="703263" lvl="1" indent="-342900">
              <a:lnSpc>
                <a:spcPct val="150000"/>
              </a:lnSpc>
              <a:spcBef>
                <a:spcPts val="600"/>
              </a:spcBef>
              <a:spcAft>
                <a:spcPts val="600"/>
              </a:spcAft>
              <a:buFont typeface="Wingdings" panose="05000000000000000000" pitchFamily="2" charset="2"/>
              <a:buChar char="Ø"/>
            </a:pPr>
            <a:r>
              <a:rPr lang="fr-FR" sz="1600" dirty="0"/>
              <a:t>Accessibilité à la TCC </a:t>
            </a:r>
            <a:r>
              <a:rPr lang="fr-FR" sz="1600" b="0" dirty="0"/>
              <a:t>(pas d’accès au personnel qualifié)</a:t>
            </a:r>
          </a:p>
          <a:p>
            <a:pPr marL="703263" lvl="1" indent="-342900">
              <a:lnSpc>
                <a:spcPct val="150000"/>
              </a:lnSpc>
              <a:spcBef>
                <a:spcPts val="600"/>
              </a:spcBef>
              <a:spcAft>
                <a:spcPts val="600"/>
              </a:spcAft>
              <a:buFont typeface="Wingdings" panose="05000000000000000000" pitchFamily="2" charset="2"/>
              <a:buChar char="Ø"/>
            </a:pPr>
            <a:r>
              <a:rPr lang="fr-FR" sz="1600" dirty="0"/>
              <a:t>Coût</a:t>
            </a:r>
            <a:r>
              <a:rPr lang="fr-FR" sz="1600" b="0" dirty="0"/>
              <a:t> de la TCC</a:t>
            </a:r>
          </a:p>
          <a:p>
            <a:pPr marL="703263" lvl="1" indent="-342900">
              <a:lnSpc>
                <a:spcPct val="150000"/>
              </a:lnSpc>
              <a:spcBef>
                <a:spcPts val="600"/>
              </a:spcBef>
              <a:spcAft>
                <a:spcPts val="600"/>
              </a:spcAft>
              <a:buFont typeface="Wingdings" panose="05000000000000000000" pitchFamily="2" charset="2"/>
              <a:buChar char="Ø"/>
            </a:pPr>
            <a:r>
              <a:rPr lang="fr-FR" sz="1600" dirty="0"/>
              <a:t>Impossibilité de la mettre en place</a:t>
            </a:r>
          </a:p>
          <a:p>
            <a:pPr marL="703263" lvl="1" indent="-342900">
              <a:lnSpc>
                <a:spcPct val="150000"/>
              </a:lnSpc>
              <a:spcBef>
                <a:spcPts val="600"/>
              </a:spcBef>
              <a:spcAft>
                <a:spcPts val="600"/>
              </a:spcAft>
              <a:buFont typeface="Wingdings" panose="05000000000000000000" pitchFamily="2" charset="2"/>
              <a:buChar char="Ø"/>
            </a:pPr>
            <a:r>
              <a:rPr lang="fr-FR" sz="1600" dirty="0"/>
              <a:t>Non-réponse</a:t>
            </a:r>
          </a:p>
          <a:p>
            <a:pPr marL="703263" lvl="1" indent="-342900">
              <a:lnSpc>
                <a:spcPct val="150000"/>
              </a:lnSpc>
              <a:spcBef>
                <a:spcPts val="600"/>
              </a:spcBef>
              <a:spcAft>
                <a:spcPts val="600"/>
              </a:spcAft>
              <a:buFont typeface="Arial" panose="020B0604020202020204" pitchFamily="34" charset="0"/>
              <a:buChar char="•"/>
            </a:pPr>
            <a:endParaRPr lang="fr-FR" sz="1600" dirty="0"/>
          </a:p>
          <a:p>
            <a:pPr marL="703263" lvl="1" indent="-342900">
              <a:lnSpc>
                <a:spcPct val="150000"/>
              </a:lnSpc>
              <a:spcBef>
                <a:spcPts val="600"/>
              </a:spcBef>
              <a:spcAft>
                <a:spcPts val="600"/>
              </a:spcAft>
              <a:buFont typeface="Arial" panose="020B0604020202020204" pitchFamily="34" charset="0"/>
              <a:buChar char="•"/>
            </a:pPr>
            <a:endParaRPr lang="fr-FR" sz="1600" dirty="0"/>
          </a:p>
          <a:p>
            <a:pPr marL="285750" indent="-285750" algn="just">
              <a:lnSpc>
                <a:spcPct val="150000"/>
              </a:lnSpc>
              <a:spcBef>
                <a:spcPts val="600"/>
              </a:spcBef>
              <a:spcAft>
                <a:spcPts val="600"/>
              </a:spcAft>
              <a:buFont typeface="Arial" panose="020B0604020202020204" pitchFamily="34" charset="0"/>
              <a:buChar char="•"/>
            </a:pPr>
            <a:endParaRPr lang="fr-FR" sz="1800" dirty="0"/>
          </a:p>
          <a:p>
            <a:pPr>
              <a:lnSpc>
                <a:spcPct val="150000"/>
              </a:lnSpc>
              <a:spcBef>
                <a:spcPts val="600"/>
              </a:spcBef>
              <a:spcAft>
                <a:spcPts val="600"/>
              </a:spcAft>
            </a:pPr>
            <a:endParaRPr lang="fr-FR" sz="2400" dirty="0"/>
          </a:p>
        </p:txBody>
      </p:sp>
      <p:sp>
        <p:nvSpPr>
          <p:cNvPr id="4" name="ZoneTexte 3">
            <a:extLst>
              <a:ext uri="{FF2B5EF4-FFF2-40B4-BE49-F238E27FC236}">
                <a16:creationId xmlns:a16="http://schemas.microsoft.com/office/drawing/2014/main" id="{B8F0B677-FB47-E69A-C0DB-37A8ADD05A5B}"/>
              </a:ext>
            </a:extLst>
          </p:cNvPr>
          <p:cNvSpPr txBox="1"/>
          <p:nvPr/>
        </p:nvSpPr>
        <p:spPr>
          <a:xfrm>
            <a:off x="72000" y="6300000"/>
            <a:ext cx="2473754"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solidFill>
                  <a:srgbClr val="4D5156"/>
                </a:solidFill>
                <a:latin typeface="arial" panose="020B0604020202020204" pitchFamily="34" charset="0"/>
              </a:rPr>
              <a:t>TCC : thérapie comportementale et cognitive</a:t>
            </a:r>
          </a:p>
        </p:txBody>
      </p:sp>
      <p:sp>
        <p:nvSpPr>
          <p:cNvPr id="3" name="ZoneTexte 2">
            <a:extLst>
              <a:ext uri="{FF2B5EF4-FFF2-40B4-BE49-F238E27FC236}">
                <a16:creationId xmlns:a16="http://schemas.microsoft.com/office/drawing/2014/main" id="{30850497-A4D0-A008-D397-48F2B7EAF946}"/>
              </a:ext>
            </a:extLst>
          </p:cNvPr>
          <p:cNvSpPr txBox="1"/>
          <p:nvPr/>
        </p:nvSpPr>
        <p:spPr>
          <a:xfrm>
            <a:off x="72000" y="6479999"/>
            <a:ext cx="6473656" cy="33855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a:t>Chesson AL </a:t>
            </a:r>
            <a:r>
              <a:rPr lang="fr-FR" sz="800" i="1"/>
              <a:t>et al</a:t>
            </a:r>
            <a:r>
              <a:rPr lang="fr-FR" sz="800"/>
              <a:t>. Practices </a:t>
            </a:r>
            <a:r>
              <a:rPr lang="fr-FR" sz="800" err="1"/>
              <a:t>parameters</a:t>
            </a:r>
            <a:r>
              <a:rPr lang="fr-FR" sz="800"/>
              <a:t> for the non </a:t>
            </a:r>
            <a:r>
              <a:rPr lang="fr-FR" sz="800" err="1"/>
              <a:t>pharmalogical</a:t>
            </a:r>
            <a:r>
              <a:rPr lang="fr-FR" sz="800"/>
              <a:t> </a:t>
            </a:r>
            <a:r>
              <a:rPr lang="fr-FR" sz="800" err="1"/>
              <a:t>treatment</a:t>
            </a:r>
            <a:r>
              <a:rPr lang="fr-FR" sz="800"/>
              <a:t> of </a:t>
            </a:r>
            <a:r>
              <a:rPr lang="fr-FR" sz="800" err="1"/>
              <a:t>chronic</a:t>
            </a:r>
            <a:r>
              <a:rPr lang="fr-FR" sz="800"/>
              <a:t> </a:t>
            </a:r>
            <a:r>
              <a:rPr lang="fr-FR" sz="800" err="1"/>
              <a:t>insomnia</a:t>
            </a:r>
            <a:r>
              <a:rPr lang="fr-FR" sz="800"/>
              <a:t>. An American </a:t>
            </a:r>
            <a:r>
              <a:rPr lang="fr-FR" sz="800" err="1"/>
              <a:t>Academy</a:t>
            </a:r>
            <a:r>
              <a:rPr lang="fr-FR" sz="800"/>
              <a:t> of </a:t>
            </a:r>
            <a:r>
              <a:rPr lang="fr-FR" sz="800" err="1"/>
              <a:t>Sleep</a:t>
            </a:r>
            <a:r>
              <a:rPr lang="fr-FR" sz="800"/>
              <a:t> </a:t>
            </a:r>
            <a:r>
              <a:rPr lang="fr-FR" sz="800" err="1"/>
              <a:t>Medecine</a:t>
            </a:r>
            <a:r>
              <a:rPr lang="fr-FR" sz="800"/>
              <a:t> report. Standards of Practice </a:t>
            </a:r>
            <a:r>
              <a:rPr lang="fr-FR" sz="800" err="1"/>
              <a:t>Committee</a:t>
            </a:r>
            <a:r>
              <a:rPr lang="fr-FR" sz="800"/>
              <a:t> of American </a:t>
            </a:r>
            <a:r>
              <a:rPr lang="fr-FR" sz="800" err="1"/>
              <a:t>Academy</a:t>
            </a:r>
            <a:r>
              <a:rPr lang="fr-FR" sz="800"/>
              <a:t> of </a:t>
            </a:r>
            <a:r>
              <a:rPr lang="fr-FR" sz="800" err="1"/>
              <a:t>sleep</a:t>
            </a:r>
            <a:r>
              <a:rPr lang="fr-FR" sz="800"/>
              <a:t> </a:t>
            </a:r>
            <a:r>
              <a:rPr lang="fr-FR" sz="800" err="1"/>
              <a:t>medecine</a:t>
            </a:r>
            <a:r>
              <a:rPr lang="fr-FR" sz="800"/>
              <a:t>. </a:t>
            </a:r>
            <a:r>
              <a:rPr lang="fr-FR" sz="800" i="1" err="1"/>
              <a:t>Sleep</a:t>
            </a:r>
            <a:r>
              <a:rPr lang="fr-FR" sz="800"/>
              <a:t> 1999;22:1128-33.</a:t>
            </a:r>
          </a:p>
        </p:txBody>
      </p:sp>
      <p:sp>
        <p:nvSpPr>
          <p:cNvPr id="6" name="Title 1">
            <a:extLst>
              <a:ext uri="{FF2B5EF4-FFF2-40B4-BE49-F238E27FC236}">
                <a16:creationId xmlns:a16="http://schemas.microsoft.com/office/drawing/2014/main" id="{350769AB-68BC-C1A3-ED7E-FBA192557B4D}"/>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err="1"/>
              <a:t>Contexte</a:t>
            </a:r>
            <a:endParaRPr lang="en-US"/>
          </a:p>
        </p:txBody>
      </p:sp>
      <p:grpSp>
        <p:nvGrpSpPr>
          <p:cNvPr id="9" name="Groupe 8">
            <a:extLst>
              <a:ext uri="{FF2B5EF4-FFF2-40B4-BE49-F238E27FC236}">
                <a16:creationId xmlns:a16="http://schemas.microsoft.com/office/drawing/2014/main" id="{43B5D9A0-9493-2597-277D-43C496ABD96D}"/>
              </a:ext>
            </a:extLst>
          </p:cNvPr>
          <p:cNvGrpSpPr/>
          <p:nvPr/>
        </p:nvGrpSpPr>
        <p:grpSpPr>
          <a:xfrm>
            <a:off x="7328079" y="1353398"/>
            <a:ext cx="5177306" cy="4899622"/>
            <a:chOff x="7542832" y="1673413"/>
            <a:chExt cx="4806483" cy="5069852"/>
          </a:xfrm>
        </p:grpSpPr>
        <p:pic>
          <p:nvPicPr>
            <p:cNvPr id="10" name="Image 9">
              <a:extLst>
                <a:ext uri="{FF2B5EF4-FFF2-40B4-BE49-F238E27FC236}">
                  <a16:creationId xmlns:a16="http://schemas.microsoft.com/office/drawing/2014/main" id="{7E580A39-F29B-1D4C-41F6-3DA594194E5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11" name="ZoneTexte 10">
              <a:extLst>
                <a:ext uri="{FF2B5EF4-FFF2-40B4-BE49-F238E27FC236}">
                  <a16:creationId xmlns:a16="http://schemas.microsoft.com/office/drawing/2014/main" id="{E0D77B37-F735-859B-9D13-E253F1D9B9F0}"/>
                </a:ext>
              </a:extLst>
            </p:cNvPr>
            <p:cNvSpPr txBox="1"/>
            <p:nvPr/>
          </p:nvSpPr>
          <p:spPr>
            <a:xfrm>
              <a:off x="8906232" y="2792987"/>
              <a:ext cx="1619923" cy="382164"/>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12" name="Espace réservé du contenu 2">
            <a:extLst>
              <a:ext uri="{FF2B5EF4-FFF2-40B4-BE49-F238E27FC236}">
                <a16:creationId xmlns:a16="http://schemas.microsoft.com/office/drawing/2014/main" id="{79ECF636-4BC8-6126-DFB4-64743E0B4EE4}"/>
              </a:ext>
            </a:extLst>
          </p:cNvPr>
          <p:cNvSpPr txBox="1">
            <a:spLocks noChangeArrowheads="1"/>
          </p:cNvSpPr>
          <p:nvPr/>
        </p:nvSpPr>
        <p:spPr>
          <a:xfrm>
            <a:off x="7745794" y="3113541"/>
            <a:ext cx="3981266" cy="1154675"/>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gn="just">
              <a:lnSpc>
                <a:spcPct val="110000"/>
              </a:lnSpc>
              <a:spcBef>
                <a:spcPts val="800"/>
              </a:spcBef>
              <a:buNone/>
            </a:pPr>
            <a:r>
              <a:rPr lang="fr-FR" sz="1600" dirty="0">
                <a:solidFill>
                  <a:srgbClr val="555555"/>
                </a:solidFill>
                <a:latin typeface="Arial" panose="020B0604020202020204" pitchFamily="34" charset="0"/>
                <a:cs typeface="Arial" panose="020B0604020202020204" pitchFamily="34" charset="0"/>
              </a:rPr>
              <a:t>Les </a:t>
            </a:r>
            <a:r>
              <a:rPr lang="fr-FR" sz="1600" b="1" dirty="0">
                <a:solidFill>
                  <a:srgbClr val="E5007D"/>
                </a:solidFill>
                <a:latin typeface="Arial" panose="020B0604020202020204" pitchFamily="34" charset="0"/>
                <a:cs typeface="Arial" panose="020B0604020202020204" pitchFamily="34" charset="0"/>
              </a:rPr>
              <a:t>traitements pharmacologiques</a:t>
            </a:r>
            <a:r>
              <a:rPr lang="fr-FR" sz="1600" dirty="0">
                <a:solidFill>
                  <a:srgbClr val="555555"/>
                </a:solidFill>
                <a:latin typeface="Arial" panose="020B0604020202020204" pitchFamily="34" charset="0"/>
                <a:cs typeface="Arial" panose="020B0604020202020204" pitchFamily="34" charset="0"/>
              </a:rPr>
              <a:t>, utilisés seuls ou en combinaison avec la TCC, représentent une partie de l’arsenal thérapeutique.</a:t>
            </a:r>
            <a:endParaRPr lang="fr-FR" sz="1600" b="1" dirty="0">
              <a:solidFill>
                <a:srgbClr val="E500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27743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7E39784-BA05-C41E-3888-2B7AA1E5D488}"/>
              </a:ext>
            </a:extLst>
          </p:cNvPr>
          <p:cNvSpPr txBox="1"/>
          <p:nvPr/>
        </p:nvSpPr>
        <p:spPr>
          <a:xfrm>
            <a:off x="81053" y="6187185"/>
            <a:ext cx="6555137" cy="584775"/>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a:t>HAS. Prise en charge du patient adulte se plaignant d’insomnie en médecine générale. Décembre 2006 ; </a:t>
            </a:r>
            <a:r>
              <a:rPr lang="fr-FR" sz="800" dirty="0" err="1"/>
              <a:t>Sateia</a:t>
            </a:r>
            <a:r>
              <a:rPr lang="fr-FR" sz="800" dirty="0"/>
              <a:t> MJ. </a:t>
            </a:r>
            <a:r>
              <a:rPr lang="fr-FR" sz="800" i="1" dirty="0"/>
              <a:t>et al</a:t>
            </a:r>
            <a:r>
              <a:rPr lang="fr-FR" sz="800" dirty="0"/>
              <a:t>. </a:t>
            </a:r>
            <a:r>
              <a:rPr lang="fr-FR" sz="800" dirty="0" err="1"/>
              <a:t>Clinical</a:t>
            </a:r>
            <a:r>
              <a:rPr lang="fr-FR" sz="800" dirty="0"/>
              <a:t> Practice Guideline for the </a:t>
            </a:r>
            <a:r>
              <a:rPr lang="fr-FR" sz="800" dirty="0" err="1"/>
              <a:t>Pharmacologic</a:t>
            </a:r>
            <a:r>
              <a:rPr lang="fr-FR" sz="800" dirty="0"/>
              <a:t> </a:t>
            </a:r>
            <a:r>
              <a:rPr lang="fr-FR" sz="800" dirty="0" err="1"/>
              <a:t>Treatment</a:t>
            </a:r>
            <a:r>
              <a:rPr lang="fr-FR" sz="800" dirty="0"/>
              <a:t> of </a:t>
            </a:r>
            <a:r>
              <a:rPr lang="fr-FR" sz="800" dirty="0" err="1"/>
              <a:t>Chronic</a:t>
            </a:r>
            <a:r>
              <a:rPr lang="fr-FR" sz="800" dirty="0"/>
              <a:t> </a:t>
            </a:r>
            <a:r>
              <a:rPr lang="fr-FR" sz="800" dirty="0" err="1"/>
              <a:t>Insomnia</a:t>
            </a:r>
            <a:r>
              <a:rPr lang="fr-FR" sz="800" dirty="0"/>
              <a:t> in </a:t>
            </a:r>
            <a:r>
              <a:rPr lang="fr-FR" sz="800" dirty="0" err="1"/>
              <a:t>Adults</a:t>
            </a:r>
            <a:r>
              <a:rPr lang="fr-FR" sz="800" dirty="0"/>
              <a:t>: An American </a:t>
            </a:r>
            <a:r>
              <a:rPr lang="fr-FR" sz="800" dirty="0" err="1"/>
              <a:t>Academy</a:t>
            </a:r>
            <a:r>
              <a:rPr lang="fr-FR" sz="800" dirty="0"/>
              <a:t> of </a:t>
            </a:r>
            <a:r>
              <a:rPr lang="fr-FR" sz="800" dirty="0" err="1"/>
              <a:t>Sleep</a:t>
            </a:r>
            <a:r>
              <a:rPr lang="fr-FR" sz="800" dirty="0"/>
              <a:t> </a:t>
            </a:r>
            <a:r>
              <a:rPr lang="fr-FR" sz="800" dirty="0" err="1"/>
              <a:t>Medicine</a:t>
            </a:r>
            <a:r>
              <a:rPr lang="fr-FR" sz="800" dirty="0"/>
              <a:t> </a:t>
            </a:r>
            <a:r>
              <a:rPr lang="fr-FR" sz="800" dirty="0" err="1"/>
              <a:t>Clinical</a:t>
            </a:r>
            <a:r>
              <a:rPr lang="fr-FR" sz="800" dirty="0"/>
              <a:t> Practice Guideline. </a:t>
            </a:r>
            <a:r>
              <a:rPr lang="fr-FR" sz="800" i="1" dirty="0"/>
              <a:t>Journal of </a:t>
            </a:r>
            <a:r>
              <a:rPr lang="fr-FR" sz="800" i="1" dirty="0" err="1"/>
              <a:t>Clinical</a:t>
            </a:r>
            <a:r>
              <a:rPr lang="fr-FR" sz="800" i="1" dirty="0"/>
              <a:t> </a:t>
            </a:r>
            <a:r>
              <a:rPr lang="fr-FR" sz="800" i="1" dirty="0" err="1"/>
              <a:t>Sleep</a:t>
            </a:r>
            <a:r>
              <a:rPr lang="fr-FR" sz="800" i="1" dirty="0"/>
              <a:t> </a:t>
            </a:r>
            <a:r>
              <a:rPr lang="fr-FR" sz="800" i="1" dirty="0" err="1"/>
              <a:t>Medicine</a:t>
            </a:r>
            <a:r>
              <a:rPr lang="fr-FR" sz="800" i="1" dirty="0"/>
              <a:t> </a:t>
            </a:r>
            <a:r>
              <a:rPr lang="fr-FR" sz="800" dirty="0"/>
              <a:t>2017;13:307-49 ; Riemann D. </a:t>
            </a:r>
            <a:r>
              <a:rPr lang="fr-FR" sz="800" i="1" dirty="0"/>
              <a:t>et al. </a:t>
            </a:r>
            <a:r>
              <a:rPr lang="fr-FR" sz="800" dirty="0"/>
              <a:t>The </a:t>
            </a:r>
            <a:r>
              <a:rPr lang="fr-FR" sz="800" dirty="0" err="1"/>
              <a:t>European</a:t>
            </a:r>
            <a:r>
              <a:rPr lang="fr-FR" sz="800" dirty="0"/>
              <a:t> </a:t>
            </a:r>
            <a:r>
              <a:rPr lang="fr-FR" sz="800" dirty="0" err="1"/>
              <a:t>Insomnia</a:t>
            </a:r>
            <a:r>
              <a:rPr lang="fr-FR" sz="800" dirty="0"/>
              <a:t> Guideline: An update on the </a:t>
            </a:r>
            <a:r>
              <a:rPr lang="fr-FR" sz="800" dirty="0" err="1"/>
              <a:t>diagnosis</a:t>
            </a:r>
            <a:r>
              <a:rPr lang="fr-FR" sz="800" dirty="0"/>
              <a:t> and </a:t>
            </a:r>
            <a:r>
              <a:rPr lang="fr-FR" sz="800" dirty="0" err="1"/>
              <a:t>treatment</a:t>
            </a:r>
            <a:r>
              <a:rPr lang="fr-FR" sz="800" dirty="0"/>
              <a:t> of </a:t>
            </a:r>
            <a:r>
              <a:rPr lang="fr-FR" sz="800" dirty="0" err="1"/>
              <a:t>insomnia</a:t>
            </a:r>
            <a:r>
              <a:rPr lang="fr-FR" sz="800" dirty="0"/>
              <a:t> 2023. </a:t>
            </a:r>
            <a:r>
              <a:rPr lang="fr-FR" sz="800" i="1" dirty="0"/>
              <a:t>J </a:t>
            </a:r>
            <a:r>
              <a:rPr lang="fr-FR" sz="800" i="1" dirty="0" err="1"/>
              <a:t>Sleep</a:t>
            </a:r>
            <a:r>
              <a:rPr lang="fr-FR" sz="800" i="1" dirty="0"/>
              <a:t> </a:t>
            </a:r>
            <a:r>
              <a:rPr lang="fr-FR" sz="800" i="1" dirty="0" err="1"/>
              <a:t>Res</a:t>
            </a:r>
            <a:r>
              <a:rPr lang="fr-FR" sz="800" i="1" dirty="0"/>
              <a:t>.</a:t>
            </a:r>
            <a:r>
              <a:rPr lang="fr-FR" sz="800" dirty="0"/>
              <a:t> 2023;32:e14035.</a:t>
            </a:r>
          </a:p>
        </p:txBody>
      </p:sp>
      <p:sp>
        <p:nvSpPr>
          <p:cNvPr id="15" name="Title 1">
            <a:extLst>
              <a:ext uri="{FF2B5EF4-FFF2-40B4-BE49-F238E27FC236}">
                <a16:creationId xmlns:a16="http://schemas.microsoft.com/office/drawing/2014/main" id="{DFC1AEE7-FF2E-8BCC-8571-3AF745CF5E19}"/>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a:t>Les </a:t>
            </a:r>
            <a:r>
              <a:rPr lang="en-US" altLang="fr-FR" err="1"/>
              <a:t>recommandations</a:t>
            </a:r>
            <a:endParaRPr lang="en-US"/>
          </a:p>
        </p:txBody>
      </p:sp>
      <p:sp>
        <p:nvSpPr>
          <p:cNvPr id="6" name="Espace réservé du contenu 4">
            <a:extLst>
              <a:ext uri="{FF2B5EF4-FFF2-40B4-BE49-F238E27FC236}">
                <a16:creationId xmlns:a16="http://schemas.microsoft.com/office/drawing/2014/main" id="{ECD58E1F-AF51-728E-EA01-4473DD216F02}"/>
              </a:ext>
            </a:extLst>
          </p:cNvPr>
          <p:cNvSpPr>
            <a:spLocks noGrp="1"/>
          </p:cNvSpPr>
          <p:nvPr>
            <p:ph idx="1"/>
          </p:nvPr>
        </p:nvSpPr>
        <p:spPr>
          <a:xfrm>
            <a:off x="838200" y="1825624"/>
            <a:ext cx="10833847" cy="4283628"/>
          </a:xfrm>
        </p:spPr>
        <p:txBody>
          <a:bodyPr>
            <a:normAutofit/>
          </a:bodyPr>
          <a:lstStyle/>
          <a:p>
            <a:pPr marL="285750" indent="-285750" algn="just">
              <a:lnSpc>
                <a:spcPct val="150000"/>
              </a:lnSpc>
              <a:buFont typeface="Arial" panose="020B0604020202020204" pitchFamily="34" charset="0"/>
              <a:buChar char="•"/>
            </a:pPr>
            <a:r>
              <a:rPr lang="fr-FR" sz="1800" dirty="0"/>
              <a:t>L’insomnie chronique </a:t>
            </a:r>
            <a:r>
              <a:rPr lang="fr-FR" sz="1800" b="0" dirty="0"/>
              <a:t>est une </a:t>
            </a:r>
            <a:r>
              <a:rPr lang="fr-FR" sz="1800" dirty="0"/>
              <a:t>pathologie très fréquente, </a:t>
            </a:r>
            <a:r>
              <a:rPr lang="fr-FR" sz="1800" b="0" dirty="0"/>
              <a:t>jusqu’à maintenant négligée </a:t>
            </a:r>
          </a:p>
          <a:p>
            <a:pPr marL="285750" indent="-285750" algn="just">
              <a:lnSpc>
                <a:spcPct val="150000"/>
              </a:lnSpc>
              <a:buFont typeface="Arial" panose="020B0604020202020204" pitchFamily="34" charset="0"/>
              <a:buChar char="•"/>
            </a:pPr>
            <a:r>
              <a:rPr lang="fr-FR" sz="1800" b="0" dirty="0"/>
              <a:t>Des « </a:t>
            </a:r>
            <a:r>
              <a:rPr lang="fr-FR" sz="1800" dirty="0"/>
              <a:t>recommandations » de prise en charge pharmacologique </a:t>
            </a:r>
            <a:r>
              <a:rPr lang="fr-FR" sz="1800" b="0" dirty="0"/>
              <a:t>sont </a:t>
            </a:r>
            <a:r>
              <a:rPr lang="fr-FR" sz="1800" dirty="0"/>
              <a:t>difficiles à établir </a:t>
            </a:r>
            <a:r>
              <a:rPr lang="fr-FR" sz="1800" b="0" dirty="0"/>
              <a:t>pour plusieurs raisons :</a:t>
            </a:r>
          </a:p>
          <a:p>
            <a:pPr marL="703263" lvl="1" indent="-342900">
              <a:lnSpc>
                <a:spcPct val="150000"/>
              </a:lnSpc>
              <a:buFont typeface="Wingdings" panose="05000000000000000000" pitchFamily="2" charset="2"/>
              <a:buChar char="Ø"/>
            </a:pPr>
            <a:r>
              <a:rPr lang="fr-FR" sz="1600" b="0" dirty="0"/>
              <a:t>Les prescriptions « hors AMM » sont habituelles dans la pratique quotidienne</a:t>
            </a:r>
          </a:p>
          <a:p>
            <a:pPr marL="703263" lvl="1" indent="-342900">
              <a:lnSpc>
                <a:spcPct val="150000"/>
              </a:lnSpc>
              <a:buFont typeface="Wingdings" panose="05000000000000000000" pitchFamily="2" charset="2"/>
              <a:buChar char="Ø"/>
            </a:pPr>
            <a:r>
              <a:rPr lang="fr-FR" sz="1600" b="0" dirty="0"/>
              <a:t>Les dernières recommandations de 2017, mises à jour en 2023 sont européennes, ce qui implique              une hétérogénéité des médicaments disponibles dans chaque pays</a:t>
            </a:r>
          </a:p>
          <a:p>
            <a:pPr marL="703263" lvl="1" indent="-342900">
              <a:lnSpc>
                <a:spcPct val="150000"/>
              </a:lnSpc>
              <a:buFont typeface="Wingdings" panose="05000000000000000000" pitchFamily="2" charset="2"/>
              <a:buChar char="Ø"/>
            </a:pPr>
            <a:r>
              <a:rPr lang="fr-FR" sz="1600" b="0" dirty="0"/>
              <a:t>Les dernières recommandations françaises de la HAS pour la prise en charge de l’insomnie chronique en médecine générale datent de 2006</a:t>
            </a:r>
          </a:p>
        </p:txBody>
      </p:sp>
    </p:spTree>
    <p:extLst>
      <p:ext uri="{BB962C8B-B14F-4D97-AF65-F5344CB8AC3E}">
        <p14:creationId xmlns:p14="http://schemas.microsoft.com/office/powerpoint/2010/main" val="17977139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665FE21-386E-866D-D63F-D885FC3DEEE6}"/>
              </a:ext>
            </a:extLst>
          </p:cNvPr>
          <p:cNvSpPr txBox="1"/>
          <p:nvPr/>
        </p:nvSpPr>
        <p:spPr>
          <a:xfrm>
            <a:off x="72000" y="6480000"/>
            <a:ext cx="7274559"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a:t>HAS. Prise en charge du patient adulte se plaignant d’insomnie en médecine générale. Décembre 2006</a:t>
            </a:r>
          </a:p>
        </p:txBody>
      </p:sp>
      <p:sp>
        <p:nvSpPr>
          <p:cNvPr id="12" name="Rectangle: Rounded Corners 14">
            <a:extLst>
              <a:ext uri="{FF2B5EF4-FFF2-40B4-BE49-F238E27FC236}">
                <a16:creationId xmlns:a16="http://schemas.microsoft.com/office/drawing/2014/main" id="{1F878C21-70AD-9B0A-3607-DD4626BD3F3B}"/>
              </a:ext>
            </a:extLst>
          </p:cNvPr>
          <p:cNvSpPr/>
          <p:nvPr/>
        </p:nvSpPr>
        <p:spPr>
          <a:xfrm>
            <a:off x="4886325" y="1655813"/>
            <a:ext cx="6987370" cy="4338030"/>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Rectangle: Rounded Corners 75">
            <a:extLst>
              <a:ext uri="{FF2B5EF4-FFF2-40B4-BE49-F238E27FC236}">
                <a16:creationId xmlns:a16="http://schemas.microsoft.com/office/drawing/2014/main" id="{C98028BD-8812-B9F1-CA9F-83747CA2BA94}"/>
              </a:ext>
            </a:extLst>
          </p:cNvPr>
          <p:cNvSpPr/>
          <p:nvPr/>
        </p:nvSpPr>
        <p:spPr>
          <a:xfrm>
            <a:off x="4972736" y="1731493"/>
            <a:ext cx="6987370" cy="4460006"/>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4" name="Espace réservé du contenu 3"/>
          <p:cNvPicPr>
            <a:picLocks noChangeAspect="1"/>
          </p:cNvPicPr>
          <p:nvPr/>
        </p:nvPicPr>
        <p:blipFill>
          <a:blip r:embed="rId2"/>
          <a:stretch>
            <a:fillRect/>
          </a:stretch>
        </p:blipFill>
        <p:spPr>
          <a:xfrm>
            <a:off x="738416" y="1697415"/>
            <a:ext cx="3804704" cy="4296428"/>
          </a:xfrm>
          <a:prstGeom prst="rect">
            <a:avLst/>
          </a:prstGeom>
          <a:ln>
            <a:noFill/>
          </a:ln>
          <a:effectLst>
            <a:outerShdw blurRad="292100" dist="139700" dir="2700000" algn="tl" rotWithShape="0">
              <a:srgbClr val="333333">
                <a:alpha val="65000"/>
              </a:srgbClr>
            </a:outerShdw>
          </a:effectLst>
        </p:spPr>
      </p:pic>
      <p:sp>
        <p:nvSpPr>
          <p:cNvPr id="38" name="Title 1">
            <a:extLst>
              <a:ext uri="{FF2B5EF4-FFF2-40B4-BE49-F238E27FC236}">
                <a16:creationId xmlns:a16="http://schemas.microsoft.com/office/drawing/2014/main" id="{0016AE90-BA93-1FB0-DDEF-C649AB0347F2}"/>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a:t>Pour rappel : les </a:t>
            </a:r>
            <a:r>
              <a:rPr lang="en-US" altLang="fr-FR" err="1"/>
              <a:t>recommandations</a:t>
            </a:r>
            <a:r>
              <a:rPr lang="en-US" altLang="fr-FR"/>
              <a:t> HAS 2006</a:t>
            </a:r>
            <a:endParaRPr lang="en-US"/>
          </a:p>
        </p:txBody>
      </p:sp>
      <p:sp>
        <p:nvSpPr>
          <p:cNvPr id="6" name="TextBox 79">
            <a:extLst>
              <a:ext uri="{FF2B5EF4-FFF2-40B4-BE49-F238E27FC236}">
                <a16:creationId xmlns:a16="http://schemas.microsoft.com/office/drawing/2014/main" id="{AC66568F-04C6-96A4-4B96-6E02824734A7}"/>
              </a:ext>
            </a:extLst>
          </p:cNvPr>
          <p:cNvSpPr txBox="1"/>
          <p:nvPr/>
        </p:nvSpPr>
        <p:spPr>
          <a:xfrm>
            <a:off x="4972736" y="1766569"/>
            <a:ext cx="6843839" cy="4325351"/>
          </a:xfrm>
          <a:prstGeom prst="rect">
            <a:avLst/>
          </a:prstGeom>
          <a:noFill/>
        </p:spPr>
        <p:txBody>
          <a:bodyPr wrap="square" rtlCol="0">
            <a:spAutoFit/>
          </a:bodyPr>
          <a:lstStyle/>
          <a:p>
            <a:pPr marL="0" marR="0" lvl="0" indent="0" algn="ctr" defTabSz="914400" rtl="0" eaLnBrk="1" fontAlgn="auto" latinLnBrk="0" hangingPunct="1">
              <a:spcBef>
                <a:spcPts val="800"/>
              </a:spcBef>
              <a:spcAft>
                <a:spcPts val="0"/>
              </a:spcAft>
              <a:buClrTx/>
              <a:buSzTx/>
              <a:buFontTx/>
              <a:buNone/>
              <a:tabLst/>
              <a:defRPr/>
            </a:pPr>
            <a:r>
              <a:rPr kumimoji="0" lang="fr-FR" sz="1600" b="1" i="0" u="none" strike="noStrike" kern="1200" cap="none" spc="0" normalizeH="0" baseline="0" noProof="0" dirty="0">
                <a:ln>
                  <a:noFill/>
                </a:ln>
                <a:solidFill>
                  <a:srgbClr val="555555"/>
                </a:solidFill>
                <a:effectLst/>
                <a:uLnTx/>
                <a:uFillTx/>
                <a:latin typeface="Arial" panose="020B0604020202020204" pitchFamily="34" charset="0"/>
                <a:ea typeface="+mn-ea"/>
                <a:cs typeface="Arial" panose="020B0604020202020204" pitchFamily="34" charset="0"/>
              </a:rPr>
              <a:t>Le prescripteur doit s’appuyer sur la démarche diagnostique suivante :</a:t>
            </a:r>
          </a:p>
          <a:p>
            <a:pPr marL="703263" lvl="1" indent="-342900">
              <a:spcBef>
                <a:spcPts val="1000"/>
              </a:spcBef>
              <a:buFont typeface="Wingdings" panose="05000000000000000000" pitchFamily="2" charset="2"/>
              <a:buChar char="Ø"/>
            </a:pPr>
            <a:r>
              <a:rPr lang="fr-FR" sz="1400" b="1" dirty="0">
                <a:solidFill>
                  <a:srgbClr val="E5007D"/>
                </a:solidFill>
                <a:latin typeface="Arial" panose="020B0604020202020204" pitchFamily="34" charset="0"/>
                <a:cs typeface="Arial" panose="020B0604020202020204" pitchFamily="34" charset="0"/>
              </a:rPr>
              <a:t>Identifier la nature de la plainte</a:t>
            </a:r>
            <a:r>
              <a:rPr lang="fr-FR" sz="1400" dirty="0">
                <a:solidFill>
                  <a:srgbClr val="575757"/>
                </a:solidFill>
                <a:latin typeface="Arial" panose="020B0604020202020204" pitchFamily="34" charset="0"/>
                <a:cs typeface="Arial" panose="020B0604020202020204" pitchFamily="34" charset="0"/>
              </a:rPr>
              <a:t>, en considérant l’ensemble du cycle sommeil-éveil des 24 heures</a:t>
            </a:r>
          </a:p>
          <a:p>
            <a:pPr marL="703263" lvl="1" indent="-342900">
              <a:spcBef>
                <a:spcPts val="1000"/>
              </a:spcBef>
              <a:buFont typeface="Wingdings" panose="05000000000000000000" pitchFamily="2" charset="2"/>
              <a:buChar char="Ø"/>
            </a:pPr>
            <a:r>
              <a:rPr lang="fr-FR" sz="1400" b="1" dirty="0">
                <a:solidFill>
                  <a:srgbClr val="E5007D"/>
                </a:solidFill>
                <a:latin typeface="Arial" panose="020B0604020202020204" pitchFamily="34" charset="0"/>
                <a:cs typeface="Arial" panose="020B0604020202020204" pitchFamily="34" charset="0"/>
              </a:rPr>
              <a:t>Préciser les facteurs physiques d’environnement, les rythmes de vie et de travail, les habitudes relatives au sommeil, les facteurs d’hyperstimulation, l’existence d’événements déclenchants</a:t>
            </a:r>
            <a:endParaRPr lang="fr-FR" sz="1400" dirty="0">
              <a:solidFill>
                <a:srgbClr val="575757"/>
              </a:solidFill>
              <a:latin typeface="Arial" panose="020B0604020202020204" pitchFamily="34" charset="0"/>
              <a:cs typeface="Arial" panose="020B0604020202020204" pitchFamily="34" charset="0"/>
            </a:endParaRPr>
          </a:p>
          <a:p>
            <a:pPr marL="703263" lvl="1" indent="-342900">
              <a:spcBef>
                <a:spcPts val="1000"/>
              </a:spcBef>
              <a:buFont typeface="Wingdings" panose="05000000000000000000" pitchFamily="2" charset="2"/>
              <a:buChar char="Ø"/>
            </a:pPr>
            <a:r>
              <a:rPr lang="fr-FR" sz="1400" b="1" dirty="0">
                <a:solidFill>
                  <a:srgbClr val="E5007D"/>
                </a:solidFill>
                <a:latin typeface="Arial" panose="020B0604020202020204" pitchFamily="34" charset="0"/>
                <a:cs typeface="Arial" panose="020B0604020202020204" pitchFamily="34" charset="0"/>
              </a:rPr>
              <a:t>Rechercher les symptômes évocateurs de troubles organiques du sommeil associés, </a:t>
            </a:r>
            <a:r>
              <a:rPr lang="fr-FR" sz="1400" dirty="0">
                <a:solidFill>
                  <a:srgbClr val="575757"/>
                </a:solidFill>
                <a:latin typeface="Arial" panose="020B0604020202020204" pitchFamily="34" charset="0"/>
                <a:cs typeface="Arial" panose="020B0604020202020204" pitchFamily="34" charset="0"/>
              </a:rPr>
              <a:t>dont apnées, mouvements périodiques des membres, jambes sans repos, en recueillant si besoin l’avis du conjoint.</a:t>
            </a:r>
          </a:p>
          <a:p>
            <a:pPr marL="703263" lvl="1" indent="-342900">
              <a:spcBef>
                <a:spcPts val="1000"/>
              </a:spcBef>
              <a:buFont typeface="Wingdings" panose="05000000000000000000" pitchFamily="2" charset="2"/>
              <a:buChar char="Ø"/>
            </a:pPr>
            <a:r>
              <a:rPr lang="fr-FR" sz="1400" b="1" dirty="0">
                <a:solidFill>
                  <a:srgbClr val="E5007D"/>
                </a:solidFill>
                <a:latin typeface="Arial" panose="020B0604020202020204" pitchFamily="34" charset="0"/>
                <a:cs typeface="Arial" panose="020B0604020202020204" pitchFamily="34" charset="0"/>
              </a:rPr>
              <a:t>Rechercher une pathologie associée</a:t>
            </a:r>
            <a:r>
              <a:rPr lang="fr-FR" sz="1400" dirty="0">
                <a:solidFill>
                  <a:srgbClr val="575757"/>
                </a:solidFill>
                <a:latin typeface="Arial" panose="020B0604020202020204" pitchFamily="34" charset="0"/>
                <a:cs typeface="Arial" panose="020B0604020202020204" pitchFamily="34" charset="0"/>
              </a:rPr>
              <a:t>, aiguë ou chronique</a:t>
            </a:r>
          </a:p>
          <a:p>
            <a:pPr marL="703263" lvl="1" indent="-342900">
              <a:spcBef>
                <a:spcPts val="1000"/>
              </a:spcBef>
              <a:buFont typeface="Wingdings" panose="05000000000000000000" pitchFamily="2" charset="2"/>
              <a:buChar char="Ø"/>
            </a:pPr>
            <a:r>
              <a:rPr lang="fr-FR" sz="1400" b="1" dirty="0">
                <a:solidFill>
                  <a:srgbClr val="E5007D"/>
                </a:solidFill>
                <a:latin typeface="Arial" panose="020B0604020202020204" pitchFamily="34" charset="0"/>
                <a:cs typeface="Arial" panose="020B0604020202020204" pitchFamily="34" charset="0"/>
              </a:rPr>
              <a:t>Détecter l’usage </a:t>
            </a:r>
            <a:r>
              <a:rPr lang="fr-FR" sz="1400" dirty="0">
                <a:solidFill>
                  <a:srgbClr val="575757"/>
                </a:solidFill>
                <a:latin typeface="Arial" panose="020B0604020202020204" pitchFamily="34" charset="0"/>
                <a:cs typeface="Arial" panose="020B0604020202020204" pitchFamily="34" charset="0"/>
              </a:rPr>
              <a:t>de substances perturbant le sommeil</a:t>
            </a:r>
          </a:p>
          <a:p>
            <a:pPr marL="703263" lvl="1" indent="-342900">
              <a:spcBef>
                <a:spcPts val="1000"/>
              </a:spcBef>
              <a:buFont typeface="Wingdings" panose="05000000000000000000" pitchFamily="2" charset="2"/>
              <a:buChar char="Ø"/>
            </a:pPr>
            <a:r>
              <a:rPr lang="fr-FR" sz="1400" b="1" dirty="0">
                <a:solidFill>
                  <a:srgbClr val="E5007D"/>
                </a:solidFill>
                <a:latin typeface="Arial" panose="020B0604020202020204" pitchFamily="34" charset="0"/>
                <a:cs typeface="Arial" panose="020B0604020202020204" pitchFamily="34" charset="0"/>
              </a:rPr>
              <a:t>Rechercher des croyances, représentations ou pensées parasites </a:t>
            </a:r>
            <a:r>
              <a:rPr lang="fr-FR" sz="1400" dirty="0">
                <a:solidFill>
                  <a:srgbClr val="575757"/>
                </a:solidFill>
                <a:latin typeface="Arial" panose="020B0604020202020204" pitchFamily="34" charset="0"/>
                <a:cs typeface="Arial" panose="020B0604020202020204" pitchFamily="34" charset="0"/>
              </a:rPr>
              <a:t>pouvant entraîner des conditionnements mentaux défavorables au sommeil</a:t>
            </a:r>
          </a:p>
          <a:p>
            <a:pPr marL="0" marR="0" lvl="0" indent="0" algn="ctr" defTabSz="914400" rtl="0" eaLnBrk="1" fontAlgn="auto" latinLnBrk="0" hangingPunct="1">
              <a:lnSpc>
                <a:spcPct val="150000"/>
              </a:lnSpc>
              <a:spcBef>
                <a:spcPts val="800"/>
              </a:spcBef>
              <a:spcAft>
                <a:spcPts val="0"/>
              </a:spcAft>
              <a:buClrTx/>
              <a:buSzTx/>
              <a:buFontTx/>
              <a:buNone/>
              <a:tabLst/>
              <a:defRPr/>
            </a:pPr>
            <a:r>
              <a:rPr lang="fr-FR" sz="1400" dirty="0">
                <a:solidFill>
                  <a:srgbClr val="575757"/>
                </a:solidFill>
                <a:latin typeface="Arial" panose="020B0604020202020204" pitchFamily="34" charset="0"/>
                <a:cs typeface="Arial" panose="020B0604020202020204" pitchFamily="34" charset="0"/>
              </a:rPr>
              <a:t> </a:t>
            </a:r>
            <a:endParaRPr lang="fr-FR" sz="1600" dirty="0">
              <a:solidFill>
                <a:srgbClr val="57575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8568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D2F7B-E01E-504D-3494-43EAC93C733C}"/>
            </a:ext>
          </a:extLst>
        </p:cNvPr>
        <p:cNvGrpSpPr/>
        <p:nvPr/>
      </p:nvGrpSpPr>
      <p:grpSpPr>
        <a:xfrm>
          <a:off x="0" y="0"/>
          <a:ext cx="0" cy="0"/>
          <a:chOff x="0" y="0"/>
          <a:chExt cx="0" cy="0"/>
        </a:xfrm>
      </p:grpSpPr>
      <p:sp>
        <p:nvSpPr>
          <p:cNvPr id="38" name="Title 1">
            <a:extLst>
              <a:ext uri="{FF2B5EF4-FFF2-40B4-BE49-F238E27FC236}">
                <a16:creationId xmlns:a16="http://schemas.microsoft.com/office/drawing/2014/main" id="{157A0B5F-C72F-FB11-94A6-33F0CA026420}"/>
              </a:ext>
            </a:extLst>
          </p:cNvPr>
          <p:cNvSpPr txBox="1">
            <a:spLocks/>
          </p:cNvSpPr>
          <p:nvPr/>
        </p:nvSpPr>
        <p:spPr>
          <a:xfrm>
            <a:off x="990600" y="644736"/>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sz="3000"/>
              <a:t>Que </a:t>
            </a:r>
            <a:r>
              <a:rPr lang="en-US" altLang="fr-FR" sz="3000" err="1"/>
              <a:t>retenir</a:t>
            </a:r>
            <a:r>
              <a:rPr lang="en-US" altLang="fr-FR" sz="3000"/>
              <a:t> des </a:t>
            </a:r>
            <a:r>
              <a:rPr lang="en-US" altLang="fr-FR" sz="3000" err="1"/>
              <a:t>nouvelles</a:t>
            </a:r>
            <a:r>
              <a:rPr lang="en-US" altLang="fr-FR" sz="3000"/>
              <a:t> </a:t>
            </a:r>
            <a:r>
              <a:rPr lang="en-US" altLang="fr-FR" sz="3000" err="1"/>
              <a:t>recommandations</a:t>
            </a:r>
            <a:r>
              <a:rPr lang="en-US" altLang="fr-FR" sz="3000"/>
              <a:t> de 2023 ?</a:t>
            </a:r>
            <a:endParaRPr lang="en-US" sz="3000"/>
          </a:p>
        </p:txBody>
      </p:sp>
      <p:pic>
        <p:nvPicPr>
          <p:cNvPr id="2" name="Espace réservé du contenu 3">
            <a:extLst>
              <a:ext uri="{FF2B5EF4-FFF2-40B4-BE49-F238E27FC236}">
                <a16:creationId xmlns:a16="http://schemas.microsoft.com/office/drawing/2014/main" id="{B1BB45A9-4B6B-A3AD-0DFC-1826417D09CF}"/>
              </a:ext>
            </a:extLst>
          </p:cNvPr>
          <p:cNvPicPr>
            <a:picLocks noGrp="1" noChangeAspect="1"/>
          </p:cNvPicPr>
          <p:nvPr>
            <p:ph idx="1"/>
          </p:nvPr>
        </p:nvPicPr>
        <p:blipFill>
          <a:blip r:embed="rId2"/>
          <a:stretch>
            <a:fillRect/>
          </a:stretch>
        </p:blipFill>
        <p:spPr>
          <a:xfrm>
            <a:off x="304800" y="1772846"/>
            <a:ext cx="4622480" cy="3521242"/>
          </a:xfrm>
          <a:prstGeom prst="rect">
            <a:avLst/>
          </a:prstGeom>
          <a:ln>
            <a:noFill/>
          </a:ln>
          <a:effectLst>
            <a:outerShdw blurRad="292100" dist="139700" dir="2700000" algn="tl" rotWithShape="0">
              <a:srgbClr val="333333">
                <a:alpha val="65000"/>
              </a:srgbClr>
            </a:outerShdw>
          </a:effectLst>
        </p:spPr>
      </p:pic>
      <p:sp>
        <p:nvSpPr>
          <p:cNvPr id="5" name="ZoneTexte 4">
            <a:extLst>
              <a:ext uri="{FF2B5EF4-FFF2-40B4-BE49-F238E27FC236}">
                <a16:creationId xmlns:a16="http://schemas.microsoft.com/office/drawing/2014/main" id="{A0D083A4-23F9-1536-8446-2892B05DA90D}"/>
              </a:ext>
            </a:extLst>
          </p:cNvPr>
          <p:cNvSpPr txBox="1"/>
          <p:nvPr/>
        </p:nvSpPr>
        <p:spPr>
          <a:xfrm>
            <a:off x="304800" y="5527876"/>
            <a:ext cx="5162145" cy="869469"/>
          </a:xfrm>
          <a:prstGeom prst="rect">
            <a:avLst/>
          </a:prstGeom>
          <a:noFill/>
        </p:spPr>
        <p:txBody>
          <a:bodyPr wrap="square" rtlCol="0">
            <a:spAutoFit/>
          </a:bodyPr>
          <a:lstStyle/>
          <a:p>
            <a:r>
              <a:rPr lang="fr-FR" sz="1050" b="1">
                <a:solidFill>
                  <a:srgbClr val="E5007D"/>
                </a:solidFill>
                <a:latin typeface="Arial" panose="020B0604020202020204" pitchFamily="34" charset="0"/>
                <a:cs typeface="Arial" panose="020B0604020202020204" pitchFamily="34" charset="0"/>
              </a:rPr>
              <a:t>Niveaux de preuve :</a:t>
            </a:r>
          </a:p>
          <a:p>
            <a:r>
              <a:rPr lang="fr-FR" sz="1000">
                <a:latin typeface="Arial" panose="020B0604020202020204" pitchFamily="34" charset="0"/>
                <a:cs typeface="Arial" panose="020B0604020202020204" pitchFamily="34" charset="0"/>
              </a:rPr>
              <a:t>A : Présence d’une ou de plusieurs études de bonne qualité contrôlées et randomisées</a:t>
            </a:r>
          </a:p>
          <a:p>
            <a:r>
              <a:rPr lang="fr-FR" sz="1000">
                <a:latin typeface="Arial" panose="020B0604020202020204" pitchFamily="34" charset="0"/>
                <a:cs typeface="Arial" panose="020B0604020202020204" pitchFamily="34" charset="0"/>
              </a:rPr>
              <a:t>B : Étude de cohortes de bonne qualité, études cas témoins bien menées</a:t>
            </a:r>
          </a:p>
          <a:p>
            <a:r>
              <a:rPr lang="fr-FR" sz="1000">
                <a:latin typeface="Arial" panose="020B0604020202020204" pitchFamily="34" charset="0"/>
                <a:cs typeface="Arial" panose="020B0604020202020204" pitchFamily="34" charset="0"/>
              </a:rPr>
              <a:t>C : Séries de cas, cohortes ou études cas/témoins de qualité médiocre</a:t>
            </a:r>
          </a:p>
          <a:p>
            <a:r>
              <a:rPr lang="fr-FR" sz="1000">
                <a:latin typeface="Arial" panose="020B0604020202020204" pitchFamily="34" charset="0"/>
                <a:cs typeface="Arial" panose="020B0604020202020204" pitchFamily="34" charset="0"/>
              </a:rPr>
              <a:t>D : Opinion d’expert</a:t>
            </a:r>
          </a:p>
        </p:txBody>
      </p:sp>
      <p:sp>
        <p:nvSpPr>
          <p:cNvPr id="4" name="ZoneTexte 3">
            <a:extLst>
              <a:ext uri="{FF2B5EF4-FFF2-40B4-BE49-F238E27FC236}">
                <a16:creationId xmlns:a16="http://schemas.microsoft.com/office/drawing/2014/main" id="{A01060B5-8297-5B07-3539-523D26536E4A}"/>
              </a:ext>
            </a:extLst>
          </p:cNvPr>
          <p:cNvSpPr txBox="1"/>
          <p:nvPr/>
        </p:nvSpPr>
        <p:spPr>
          <a:xfrm>
            <a:off x="5393636" y="2445672"/>
            <a:ext cx="6652590" cy="2614627"/>
          </a:xfrm>
          <a:prstGeom prst="rect">
            <a:avLst/>
          </a:prstGeom>
          <a:noFill/>
        </p:spPr>
        <p:txBody>
          <a:bodyPr wrap="square">
            <a:spAutoFit/>
          </a:bodyPr>
          <a:lstStyle/>
          <a:p>
            <a:pPr indent="-96837">
              <a:lnSpc>
                <a:spcPct val="150000"/>
              </a:lnSpc>
              <a:spcBef>
                <a:spcPts val="600"/>
              </a:spcBef>
              <a:spcAft>
                <a:spcPts val="300"/>
              </a:spcAft>
            </a:pPr>
            <a:r>
              <a:rPr lang="fr-FR" b="1" u="sng">
                <a:solidFill>
                  <a:srgbClr val="E5007D"/>
                </a:solidFill>
                <a:latin typeface="Arial" panose="020B0604020202020204" pitchFamily="34" charset="0"/>
                <a:cs typeface="Arial" panose="020B0604020202020204" pitchFamily="34" charset="0"/>
              </a:rPr>
              <a:t>Quelques généralités</a:t>
            </a:r>
          </a:p>
          <a:p>
            <a:pPr marL="188913" indent="-285750">
              <a:lnSpc>
                <a:spcPct val="150000"/>
              </a:lnSpc>
              <a:spcBef>
                <a:spcPts val="600"/>
              </a:spcBef>
              <a:spcAft>
                <a:spcPts val="300"/>
              </a:spcAft>
              <a:buFont typeface="Arial" panose="020B0604020202020204" pitchFamily="34" charset="0"/>
              <a:buChar char="•"/>
            </a:pPr>
            <a:r>
              <a:rPr lang="fr-FR" sz="1600">
                <a:solidFill>
                  <a:srgbClr val="575757"/>
                </a:solidFill>
                <a:latin typeface="Arial" panose="020B0604020202020204" pitchFamily="34" charset="0"/>
                <a:cs typeface="Arial" panose="020B0604020202020204" pitchFamily="34" charset="0"/>
              </a:rPr>
              <a:t>Dès que </a:t>
            </a:r>
            <a:r>
              <a:rPr lang="fr-FR" sz="1600" b="1">
                <a:solidFill>
                  <a:srgbClr val="575757"/>
                </a:solidFill>
                <a:latin typeface="Arial" panose="020B0604020202020204" pitchFamily="34" charset="0"/>
                <a:cs typeface="Arial" panose="020B0604020202020204" pitchFamily="34" charset="0"/>
              </a:rPr>
              <a:t>l’insomnie se présente</a:t>
            </a:r>
            <a:r>
              <a:rPr lang="fr-FR" sz="1600">
                <a:solidFill>
                  <a:srgbClr val="575757"/>
                </a:solidFill>
                <a:latin typeface="Arial" panose="020B0604020202020204" pitchFamily="34" charset="0"/>
                <a:cs typeface="Arial" panose="020B0604020202020204" pitchFamily="34" charset="0"/>
              </a:rPr>
              <a:t>, elle </a:t>
            </a:r>
            <a:r>
              <a:rPr lang="fr-FR" sz="1600" b="1">
                <a:solidFill>
                  <a:srgbClr val="575757"/>
                </a:solidFill>
                <a:latin typeface="Arial" panose="020B0604020202020204" pitchFamily="34" charset="0"/>
                <a:cs typeface="Arial" panose="020B0604020202020204" pitchFamily="34" charset="0"/>
              </a:rPr>
              <a:t>doit être traitée </a:t>
            </a:r>
            <a:r>
              <a:rPr lang="fr-FR" sz="1600">
                <a:solidFill>
                  <a:srgbClr val="575757"/>
                </a:solidFill>
                <a:latin typeface="Arial" panose="020B0604020202020204" pitchFamily="34" charset="0"/>
                <a:cs typeface="Arial" panose="020B0604020202020204" pitchFamily="34" charset="0"/>
              </a:rPr>
              <a:t>(A)</a:t>
            </a:r>
          </a:p>
          <a:p>
            <a:pPr marL="188913" indent="-285750">
              <a:lnSpc>
                <a:spcPct val="150000"/>
              </a:lnSpc>
              <a:spcBef>
                <a:spcPts val="600"/>
              </a:spcBef>
              <a:spcAft>
                <a:spcPts val="300"/>
              </a:spcAft>
              <a:buFont typeface="Arial" panose="020B0604020202020204" pitchFamily="34" charset="0"/>
              <a:buChar char="•"/>
            </a:pPr>
            <a:r>
              <a:rPr lang="fr-FR" sz="1600">
                <a:solidFill>
                  <a:srgbClr val="575757"/>
                </a:solidFill>
                <a:latin typeface="Arial" panose="020B0604020202020204" pitchFamily="34" charset="0"/>
                <a:cs typeface="Arial" panose="020B0604020202020204" pitchFamily="34" charset="0"/>
              </a:rPr>
              <a:t>Si des </a:t>
            </a:r>
            <a:r>
              <a:rPr lang="fr-FR" sz="1600" b="1">
                <a:solidFill>
                  <a:srgbClr val="575757"/>
                </a:solidFill>
                <a:latin typeface="Arial" panose="020B0604020202020204" pitchFamily="34" charset="0"/>
                <a:cs typeface="Arial" panose="020B0604020202020204" pitchFamily="34" charset="0"/>
              </a:rPr>
              <a:t>comorbidités psychiatriques </a:t>
            </a:r>
            <a:r>
              <a:rPr lang="fr-FR" sz="1600">
                <a:solidFill>
                  <a:srgbClr val="575757"/>
                </a:solidFill>
                <a:latin typeface="Arial" panose="020B0604020202020204" pitchFamily="34" charset="0"/>
                <a:cs typeface="Arial" panose="020B0604020202020204" pitchFamily="34" charset="0"/>
              </a:rPr>
              <a:t>sont associées, l’insomnie peut être traitée </a:t>
            </a:r>
            <a:r>
              <a:rPr lang="fr-FR" sz="1600" b="1">
                <a:solidFill>
                  <a:srgbClr val="575757"/>
                </a:solidFill>
                <a:latin typeface="Arial" panose="020B0604020202020204" pitchFamily="34" charset="0"/>
                <a:cs typeface="Arial" panose="020B0604020202020204" pitchFamily="34" charset="0"/>
              </a:rPr>
              <a:t>indépendamment ou en même temps </a:t>
            </a:r>
            <a:r>
              <a:rPr lang="fr-FR" sz="1600">
                <a:solidFill>
                  <a:srgbClr val="575757"/>
                </a:solidFill>
                <a:latin typeface="Arial" panose="020B0604020202020204" pitchFamily="34" charset="0"/>
                <a:cs typeface="Arial" panose="020B0604020202020204" pitchFamily="34" charset="0"/>
              </a:rPr>
              <a:t>que            la pathologie psychiatrique (A)</a:t>
            </a:r>
          </a:p>
          <a:p>
            <a:pPr indent="-96837">
              <a:lnSpc>
                <a:spcPct val="150000"/>
              </a:lnSpc>
              <a:spcBef>
                <a:spcPts val="600"/>
              </a:spcBef>
              <a:spcAft>
                <a:spcPts val="300"/>
              </a:spcAft>
            </a:pPr>
            <a:endParaRPr lang="fr-FR" sz="1400">
              <a:solidFill>
                <a:srgbClr val="555555"/>
              </a:solidFill>
              <a:latin typeface="Arial" panose="020B0604020202020204" pitchFamily="34" charset="0"/>
              <a:cs typeface="Arial" panose="020B0604020202020204" pitchFamily="34" charset="0"/>
            </a:endParaRPr>
          </a:p>
        </p:txBody>
      </p:sp>
      <p:pic>
        <p:nvPicPr>
          <p:cNvPr id="6" name="Espace réservé du contenu 3">
            <a:extLst>
              <a:ext uri="{FF2B5EF4-FFF2-40B4-BE49-F238E27FC236}">
                <a16:creationId xmlns:a16="http://schemas.microsoft.com/office/drawing/2014/main" id="{5C3C13F8-B486-FF91-AA54-36ECC31DA665}"/>
              </a:ext>
            </a:extLst>
          </p:cNvPr>
          <p:cNvPicPr>
            <a:picLocks noChangeAspect="1"/>
          </p:cNvPicPr>
          <p:nvPr/>
        </p:nvPicPr>
        <p:blipFill rotWithShape="1">
          <a:blip r:embed="rId2"/>
          <a:srcRect b="75958"/>
          <a:stretch/>
        </p:blipFill>
        <p:spPr>
          <a:xfrm>
            <a:off x="8895522" y="1294614"/>
            <a:ext cx="3127513" cy="572789"/>
          </a:xfrm>
          <a:prstGeom prst="rect">
            <a:avLst/>
          </a:prstGeom>
          <a:ln>
            <a:noFill/>
          </a:ln>
          <a:effectLst>
            <a:outerShdw blurRad="292100" dist="139700" dir="2700000" algn="tl" rotWithShape="0">
              <a:srgbClr val="333333">
                <a:alpha val="65000"/>
              </a:srgbClr>
            </a:outerShdw>
          </a:effectLst>
        </p:spPr>
      </p:pic>
      <p:sp>
        <p:nvSpPr>
          <p:cNvPr id="8" name="ZoneTexte 7">
            <a:extLst>
              <a:ext uri="{FF2B5EF4-FFF2-40B4-BE49-F238E27FC236}">
                <a16:creationId xmlns:a16="http://schemas.microsoft.com/office/drawing/2014/main" id="{1F220726-C080-1A74-F182-6D45C89EB454}"/>
              </a:ext>
            </a:extLst>
          </p:cNvPr>
          <p:cNvSpPr txBox="1"/>
          <p:nvPr/>
        </p:nvSpPr>
        <p:spPr>
          <a:xfrm>
            <a:off x="72000" y="6480000"/>
            <a:ext cx="8017564" cy="214482"/>
          </a:xfrm>
          <a:prstGeom prst="rect">
            <a:avLst/>
          </a:prstGeom>
          <a:noFill/>
        </p:spPr>
        <p:txBody>
          <a:bodyPr wrap="square">
            <a:spAutoFit/>
          </a:bodyPr>
          <a:lstStyle/>
          <a:p>
            <a:pPr>
              <a:lnSpc>
                <a:spcPct val="107000"/>
              </a:lnSpc>
              <a:spcAft>
                <a:spcPts val="800"/>
              </a:spcAft>
            </a:pPr>
            <a:r>
              <a:rPr lang="fr-FR" sz="800" kern="100">
                <a:effectLst/>
                <a:latin typeface="Arial" panose="020B0604020202020204" pitchFamily="34" charset="0"/>
                <a:ea typeface="Aptos" panose="020B0004020202020204" pitchFamily="34" charset="0"/>
                <a:cs typeface="Arial" panose="020B0604020202020204" pitchFamily="34" charset="0"/>
              </a:rPr>
              <a:t>Riemann D. </a:t>
            </a:r>
            <a:r>
              <a:rPr lang="fr-FR" sz="800" i="1" kern="100">
                <a:effectLst/>
                <a:latin typeface="Arial" panose="020B0604020202020204" pitchFamily="34" charset="0"/>
                <a:ea typeface="Aptos" panose="020B0004020202020204" pitchFamily="34" charset="0"/>
                <a:cs typeface="Arial" panose="020B0604020202020204" pitchFamily="34" charset="0"/>
              </a:rPr>
              <a:t>et al</a:t>
            </a:r>
            <a:r>
              <a:rPr lang="fr-FR" sz="800" kern="100">
                <a:effectLst/>
                <a:latin typeface="Arial" panose="020B0604020202020204" pitchFamily="34" charset="0"/>
                <a:ea typeface="Aptos" panose="020B0004020202020204" pitchFamily="34" charset="0"/>
                <a:cs typeface="Arial" panose="020B0604020202020204" pitchFamily="34" charset="0"/>
              </a:rPr>
              <a:t>. </a:t>
            </a:r>
            <a:r>
              <a:rPr lang="en-US" sz="800" kern="100">
                <a:effectLst/>
                <a:latin typeface="Arial" panose="020B0604020202020204" pitchFamily="34" charset="0"/>
                <a:ea typeface="Aptos" panose="020B0004020202020204" pitchFamily="34" charset="0"/>
                <a:cs typeface="Arial" panose="020B0604020202020204" pitchFamily="34" charset="0"/>
              </a:rPr>
              <a:t>The European Insomnia Guideline: An update on the diagnosis and treatment of insomnia 2023. </a:t>
            </a:r>
            <a:r>
              <a:rPr lang="en-US" sz="800" i="1" kern="100">
                <a:effectLst/>
                <a:latin typeface="Arial" panose="020B0604020202020204" pitchFamily="34" charset="0"/>
                <a:ea typeface="Aptos" panose="020B0004020202020204" pitchFamily="34" charset="0"/>
                <a:cs typeface="Arial" panose="020B0604020202020204" pitchFamily="34" charset="0"/>
              </a:rPr>
              <a:t>J Sleep Res</a:t>
            </a:r>
            <a:r>
              <a:rPr lang="en-US" sz="800" kern="100">
                <a:effectLst/>
                <a:latin typeface="Arial" panose="020B0604020202020204" pitchFamily="34" charset="0"/>
                <a:ea typeface="Aptos" panose="020B0004020202020204" pitchFamily="34" charset="0"/>
                <a:cs typeface="Arial" panose="020B0604020202020204" pitchFamily="34" charset="0"/>
              </a:rPr>
              <a:t>. 2023 Dec;32(6):e14035.</a:t>
            </a:r>
            <a:endParaRPr lang="fr-FR" sz="800" kern="10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600621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r>
              <a:rPr lang="fr-FR" sz="4000"/>
              <a:t>2. Régulation du sommeil</a:t>
            </a:r>
          </a:p>
        </p:txBody>
      </p:sp>
    </p:spTree>
    <p:extLst>
      <p:ext uri="{BB962C8B-B14F-4D97-AF65-F5344CB8AC3E}">
        <p14:creationId xmlns:p14="http://schemas.microsoft.com/office/powerpoint/2010/main" val="32298728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868A8-3B0C-D78E-C4EB-AF8BF88E81A2}"/>
            </a:ext>
          </a:extLst>
        </p:cNvPr>
        <p:cNvGrpSpPr/>
        <p:nvPr/>
      </p:nvGrpSpPr>
      <p:grpSpPr>
        <a:xfrm>
          <a:off x="0" y="0"/>
          <a:ext cx="0" cy="0"/>
          <a:chOff x="0" y="0"/>
          <a:chExt cx="0" cy="0"/>
        </a:xfrm>
      </p:grpSpPr>
      <p:sp>
        <p:nvSpPr>
          <p:cNvPr id="8" name="Espace réservé du contenu 7">
            <a:extLst>
              <a:ext uri="{FF2B5EF4-FFF2-40B4-BE49-F238E27FC236}">
                <a16:creationId xmlns:a16="http://schemas.microsoft.com/office/drawing/2014/main" id="{7FBDF889-BA8A-7C1C-6FA8-362E09186A69}"/>
              </a:ext>
            </a:extLst>
          </p:cNvPr>
          <p:cNvSpPr>
            <a:spLocks noGrp="1"/>
          </p:cNvSpPr>
          <p:nvPr>
            <p:ph idx="1"/>
          </p:nvPr>
        </p:nvSpPr>
        <p:spPr>
          <a:xfrm>
            <a:off x="692425" y="1831892"/>
            <a:ext cx="11201399" cy="4614932"/>
          </a:xfrm>
        </p:spPr>
        <p:txBody>
          <a:bodyPr>
            <a:normAutofit fontScale="92500" lnSpcReduction="10000"/>
          </a:bodyPr>
          <a:lstStyle/>
          <a:p>
            <a:pPr indent="-96837">
              <a:lnSpc>
                <a:spcPct val="100000"/>
              </a:lnSpc>
              <a:spcBef>
                <a:spcPts val="600"/>
              </a:spcBef>
              <a:spcAft>
                <a:spcPts val="600"/>
              </a:spcAft>
            </a:pPr>
            <a:r>
              <a:rPr lang="fr-FR" sz="1900" u="sng" dirty="0">
                <a:solidFill>
                  <a:srgbClr val="E5007D"/>
                </a:solidFill>
                <a:latin typeface="Arial" panose="020B0604020202020204" pitchFamily="34" charset="0"/>
                <a:cs typeface="Arial" panose="020B0604020202020204" pitchFamily="34" charset="0"/>
              </a:rPr>
              <a:t>Les traitements recommandés :</a:t>
            </a:r>
          </a:p>
          <a:p>
            <a:pPr indent="-96837">
              <a:lnSpc>
                <a:spcPct val="100000"/>
              </a:lnSpc>
              <a:spcBef>
                <a:spcPts val="600"/>
              </a:spcBef>
              <a:spcAft>
                <a:spcPts val="600"/>
              </a:spcAft>
            </a:pPr>
            <a:endParaRPr lang="fr-FR" sz="1800" u="sng" dirty="0">
              <a:solidFill>
                <a:srgbClr val="E5007D"/>
              </a:solidFill>
              <a:latin typeface="Arial" panose="020B0604020202020204" pitchFamily="34" charset="0"/>
              <a:cs typeface="Arial" panose="020B0604020202020204" pitchFamily="34" charset="0"/>
            </a:endParaRPr>
          </a:p>
          <a:p>
            <a:pPr marL="188913" indent="-285750">
              <a:lnSpc>
                <a:spcPct val="100000"/>
              </a:lnSpc>
              <a:spcBef>
                <a:spcPts val="600"/>
              </a:spcBef>
              <a:spcAft>
                <a:spcPts val="600"/>
              </a:spcAft>
              <a:buFont typeface="Arial" panose="020B0604020202020204" pitchFamily="34" charset="0"/>
              <a:buChar char="•"/>
            </a:pPr>
            <a:r>
              <a:rPr lang="fr-FR" sz="1700" dirty="0">
                <a:solidFill>
                  <a:srgbClr val="575757"/>
                </a:solidFill>
                <a:latin typeface="Arial" panose="020B0604020202020204" pitchFamily="34" charset="0"/>
                <a:cs typeface="Arial" panose="020B0604020202020204" pitchFamily="34" charset="0"/>
              </a:rPr>
              <a:t>En 1</a:t>
            </a:r>
            <a:r>
              <a:rPr lang="fr-FR" sz="1700" baseline="30000" dirty="0">
                <a:solidFill>
                  <a:srgbClr val="575757"/>
                </a:solidFill>
                <a:latin typeface="Arial" panose="020B0604020202020204" pitchFamily="34" charset="0"/>
                <a:cs typeface="Arial" panose="020B0604020202020204" pitchFamily="34" charset="0"/>
              </a:rPr>
              <a:t>re</a:t>
            </a:r>
            <a:r>
              <a:rPr lang="fr-FR" sz="1700" dirty="0">
                <a:solidFill>
                  <a:srgbClr val="575757"/>
                </a:solidFill>
                <a:latin typeface="Arial" panose="020B0604020202020204" pitchFamily="34" charset="0"/>
                <a:cs typeface="Arial" panose="020B0604020202020204" pitchFamily="34" charset="0"/>
              </a:rPr>
              <a:t> intention </a:t>
            </a:r>
            <a:r>
              <a:rPr lang="fr-FR" sz="1700" b="0" dirty="0">
                <a:solidFill>
                  <a:srgbClr val="575757"/>
                </a:solidFill>
                <a:latin typeface="Arial" panose="020B0604020202020204" pitchFamily="34" charset="0"/>
                <a:cs typeface="Arial" panose="020B0604020202020204" pitchFamily="34" charset="0"/>
              </a:rPr>
              <a:t>: la </a:t>
            </a:r>
            <a:r>
              <a:rPr lang="fr-FR" sz="1700" dirty="0">
                <a:solidFill>
                  <a:srgbClr val="575757"/>
                </a:solidFill>
                <a:latin typeface="Arial" panose="020B0604020202020204" pitchFamily="34" charset="0"/>
                <a:cs typeface="Arial" panose="020B0604020202020204" pitchFamily="34" charset="0"/>
              </a:rPr>
              <a:t>thérapie </a:t>
            </a:r>
            <a:r>
              <a:rPr lang="fr-FR" sz="1700" dirty="0" err="1">
                <a:solidFill>
                  <a:srgbClr val="575757"/>
                </a:solidFill>
                <a:latin typeface="Arial" panose="020B0604020202020204" pitchFamily="34" charset="0"/>
                <a:cs typeface="Arial" panose="020B0604020202020204" pitchFamily="34" charset="0"/>
              </a:rPr>
              <a:t>cognitivo</a:t>
            </a:r>
            <a:r>
              <a:rPr lang="fr-FR" sz="1700" dirty="0">
                <a:solidFill>
                  <a:srgbClr val="575757"/>
                </a:solidFill>
              </a:rPr>
              <a:t>-comportementale</a:t>
            </a:r>
            <a:r>
              <a:rPr lang="fr-FR" sz="1700" dirty="0">
                <a:solidFill>
                  <a:srgbClr val="575757"/>
                </a:solidFill>
                <a:latin typeface="Arial" panose="020B0604020202020204" pitchFamily="34" charset="0"/>
                <a:cs typeface="Arial" panose="020B0604020202020204" pitchFamily="34" charset="0"/>
              </a:rPr>
              <a:t> </a:t>
            </a:r>
            <a:r>
              <a:rPr lang="fr-FR" sz="1700" b="0" dirty="0">
                <a:solidFill>
                  <a:srgbClr val="575757"/>
                </a:solidFill>
                <a:latin typeface="Arial" panose="020B0604020202020204" pitchFamily="34" charset="0"/>
                <a:cs typeface="Arial" panose="020B0604020202020204" pitchFamily="34" charset="0"/>
              </a:rPr>
              <a:t>(TCC) doit être proposée à tous les patients (A)</a:t>
            </a:r>
          </a:p>
          <a:p>
            <a:pPr marL="188913" indent="-285750">
              <a:lnSpc>
                <a:spcPct val="100000"/>
              </a:lnSpc>
              <a:spcBef>
                <a:spcPts val="600"/>
              </a:spcBef>
              <a:spcAft>
                <a:spcPts val="600"/>
              </a:spcAft>
              <a:buFont typeface="Arial" panose="020B0604020202020204" pitchFamily="34" charset="0"/>
              <a:buChar char="•"/>
            </a:pPr>
            <a:r>
              <a:rPr lang="fr-FR" sz="1700" dirty="0">
                <a:solidFill>
                  <a:srgbClr val="575757"/>
                </a:solidFill>
                <a:latin typeface="Arial" panose="020B0604020202020204" pitchFamily="34" charset="0"/>
                <a:cs typeface="Arial" panose="020B0604020202020204" pitchFamily="34" charset="0"/>
              </a:rPr>
              <a:t>En 2</a:t>
            </a:r>
            <a:r>
              <a:rPr lang="fr-FR" sz="1700" baseline="30000" dirty="0">
                <a:solidFill>
                  <a:srgbClr val="575757"/>
                </a:solidFill>
                <a:latin typeface="Arial" panose="020B0604020202020204" pitchFamily="34" charset="0"/>
                <a:cs typeface="Arial" panose="020B0604020202020204" pitchFamily="34" charset="0"/>
              </a:rPr>
              <a:t>e</a:t>
            </a:r>
            <a:r>
              <a:rPr lang="fr-FR" sz="1700" dirty="0">
                <a:solidFill>
                  <a:srgbClr val="575757"/>
                </a:solidFill>
                <a:latin typeface="Arial" panose="020B0604020202020204" pitchFamily="34" charset="0"/>
                <a:cs typeface="Arial" panose="020B0604020202020204" pitchFamily="34" charset="0"/>
              </a:rPr>
              <a:t> intention </a:t>
            </a:r>
            <a:r>
              <a:rPr lang="fr-FR" sz="1700" b="0" dirty="0">
                <a:solidFill>
                  <a:srgbClr val="575757"/>
                </a:solidFill>
                <a:latin typeface="Arial" panose="020B0604020202020204" pitchFamily="34" charset="0"/>
                <a:cs typeface="Arial" panose="020B0604020202020204" pitchFamily="34" charset="0"/>
              </a:rPr>
              <a:t>: un </a:t>
            </a:r>
            <a:r>
              <a:rPr lang="fr-FR" sz="1700" dirty="0">
                <a:solidFill>
                  <a:srgbClr val="575757"/>
                </a:solidFill>
                <a:latin typeface="Arial" panose="020B0604020202020204" pitchFamily="34" charset="0"/>
                <a:cs typeface="Arial" panose="020B0604020202020204" pitchFamily="34" charset="0"/>
              </a:rPr>
              <a:t>traitement pharmacologique </a:t>
            </a:r>
            <a:r>
              <a:rPr lang="fr-FR" sz="1700" b="0" dirty="0">
                <a:solidFill>
                  <a:srgbClr val="575757"/>
                </a:solidFill>
                <a:latin typeface="Arial" panose="020B0604020202020204" pitchFamily="34" charset="0"/>
                <a:cs typeface="Arial" panose="020B0604020202020204" pitchFamily="34" charset="0"/>
              </a:rPr>
              <a:t>peut être proposé </a:t>
            </a:r>
            <a:r>
              <a:rPr lang="fr-FR" sz="1700" dirty="0">
                <a:solidFill>
                  <a:srgbClr val="575757"/>
                </a:solidFill>
                <a:latin typeface="Arial" panose="020B0604020202020204" pitchFamily="34" charset="0"/>
                <a:cs typeface="Arial" panose="020B0604020202020204" pitchFamily="34" charset="0"/>
              </a:rPr>
              <a:t>en cas d’échec de TCC </a:t>
            </a:r>
            <a:r>
              <a:rPr lang="fr-FR" sz="1700" b="0" dirty="0">
                <a:solidFill>
                  <a:srgbClr val="575757"/>
                </a:solidFill>
                <a:latin typeface="Arial" panose="020B0604020202020204" pitchFamily="34" charset="0"/>
                <a:cs typeface="Arial" panose="020B0604020202020204" pitchFamily="34" charset="0"/>
              </a:rPr>
              <a:t>(A)</a:t>
            </a:r>
          </a:p>
          <a:p>
            <a:pPr marL="1160463" lvl="1" indent="-342900">
              <a:lnSpc>
                <a:spcPct val="100000"/>
              </a:lnSpc>
              <a:spcBef>
                <a:spcPts val="600"/>
              </a:spcBef>
              <a:spcAft>
                <a:spcPts val="600"/>
              </a:spcAft>
              <a:buFont typeface="Wingdings" panose="05000000000000000000" pitchFamily="2" charset="2"/>
              <a:buChar char="Ø"/>
            </a:pPr>
            <a:r>
              <a:rPr lang="fr-FR" sz="1700" dirty="0">
                <a:solidFill>
                  <a:srgbClr val="E5007D"/>
                </a:solidFill>
                <a:latin typeface="Arial" panose="020B0604020202020204" pitchFamily="34" charset="0"/>
                <a:cs typeface="Arial" panose="020B0604020202020204" pitchFamily="34" charset="0"/>
              </a:rPr>
              <a:t>BZD et apparentés </a:t>
            </a:r>
            <a:r>
              <a:rPr lang="fr-FR" sz="1700" b="0" dirty="0">
                <a:latin typeface="Arial" panose="020B0604020202020204" pitchFamily="34" charset="0"/>
                <a:cs typeface="Arial" panose="020B0604020202020204" pitchFamily="34" charset="0"/>
              </a:rPr>
              <a:t>peuvent être </a:t>
            </a:r>
            <a:r>
              <a:rPr lang="fr-FR" sz="1700" dirty="0">
                <a:latin typeface="Arial" panose="020B0604020202020204" pitchFamily="34" charset="0"/>
                <a:cs typeface="Arial" panose="020B0604020202020204" pitchFamily="34" charset="0"/>
              </a:rPr>
              <a:t>proposés en cas d’insomnie aigüe </a:t>
            </a:r>
            <a:r>
              <a:rPr lang="fr-FR" sz="1700" b="0" dirty="0">
                <a:latin typeface="Arial" panose="020B0604020202020204" pitchFamily="34" charset="0"/>
                <a:cs typeface="Arial" panose="020B0604020202020204" pitchFamily="34" charset="0"/>
              </a:rPr>
              <a:t>&lt; 4 semaines (A)</a:t>
            </a:r>
          </a:p>
          <a:p>
            <a:pPr marL="1520825" lvl="3" indent="-342900">
              <a:lnSpc>
                <a:spcPct val="100000"/>
              </a:lnSpc>
              <a:spcBef>
                <a:spcPts val="600"/>
              </a:spcBef>
              <a:spcAft>
                <a:spcPts val="600"/>
              </a:spcAft>
              <a:buClr>
                <a:srgbClr val="575757"/>
              </a:buClr>
              <a:buFont typeface="Wingdings" panose="05000000000000000000" pitchFamily="2" charset="2"/>
              <a:buChar char="v"/>
            </a:pPr>
            <a:r>
              <a:rPr lang="fr-FR" sz="1500" dirty="0">
                <a:latin typeface="Arial" panose="020B0604020202020204" pitchFamily="34" charset="0"/>
                <a:cs typeface="Arial" panose="020B0604020202020204" pitchFamily="34" charset="0"/>
              </a:rPr>
              <a:t>Une utilisation &gt; 4 semaines (hors AMM) peut être indiquée dans certains cas, le bénéfice/risque doit être calculé          de façon individuelle (B)</a:t>
            </a:r>
          </a:p>
          <a:p>
            <a:pPr marL="1160463" lvl="1" indent="-342900">
              <a:lnSpc>
                <a:spcPct val="100000"/>
              </a:lnSpc>
              <a:spcBef>
                <a:spcPts val="600"/>
              </a:spcBef>
              <a:spcAft>
                <a:spcPts val="600"/>
              </a:spcAft>
              <a:buFont typeface="Wingdings" panose="05000000000000000000" pitchFamily="2" charset="2"/>
              <a:buChar char="Ø"/>
            </a:pPr>
            <a:r>
              <a:rPr lang="fr-FR" sz="1700" dirty="0">
                <a:solidFill>
                  <a:srgbClr val="E5007D"/>
                </a:solidFill>
              </a:rPr>
              <a:t>Les antidépresseurs sédatifs à faible dose </a:t>
            </a:r>
            <a:r>
              <a:rPr lang="fr-FR" sz="1700" b="0" dirty="0"/>
              <a:t>(hors AMM), à court terme, peuvent être considérés (B)</a:t>
            </a:r>
          </a:p>
          <a:p>
            <a:pPr marL="1520825" lvl="3" indent="-342900">
              <a:lnSpc>
                <a:spcPct val="100000"/>
              </a:lnSpc>
              <a:spcBef>
                <a:spcPts val="600"/>
              </a:spcBef>
              <a:spcAft>
                <a:spcPts val="600"/>
              </a:spcAft>
              <a:buClr>
                <a:srgbClr val="575757"/>
              </a:buClr>
              <a:buFont typeface="Wingdings" panose="05000000000000000000" pitchFamily="2" charset="2"/>
              <a:buChar char="v"/>
            </a:pPr>
            <a:r>
              <a:rPr lang="fr-FR" sz="1500" dirty="0"/>
              <a:t>L’utilisation d’antidépresseur à long terme peut être indiquée, le bénéfice/risque doit être calculé de façon individuelle (B)</a:t>
            </a:r>
          </a:p>
          <a:p>
            <a:pPr marL="1160463" lvl="1" indent="-342900">
              <a:lnSpc>
                <a:spcPct val="100000"/>
              </a:lnSpc>
              <a:spcBef>
                <a:spcPts val="600"/>
              </a:spcBef>
              <a:spcAft>
                <a:spcPts val="600"/>
              </a:spcAft>
              <a:buFont typeface="Wingdings" panose="05000000000000000000" pitchFamily="2" charset="2"/>
              <a:buChar char="Ø"/>
            </a:pPr>
            <a:r>
              <a:rPr lang="fr-FR" sz="1700" dirty="0">
                <a:solidFill>
                  <a:srgbClr val="E5007D"/>
                </a:solidFill>
                <a:latin typeface="Arial" panose="020B0604020202020204" pitchFamily="34" charset="0"/>
                <a:cs typeface="Arial" panose="020B0604020202020204" pitchFamily="34" charset="0"/>
              </a:rPr>
              <a:t>Les antagonistes des récepteurs de l’</a:t>
            </a:r>
            <a:r>
              <a:rPr lang="fr-FR" sz="1700" dirty="0" err="1">
                <a:solidFill>
                  <a:srgbClr val="E5007D"/>
                </a:solidFill>
                <a:latin typeface="Arial" panose="020B0604020202020204" pitchFamily="34" charset="0"/>
                <a:cs typeface="Arial" panose="020B0604020202020204" pitchFamily="34" charset="0"/>
              </a:rPr>
              <a:t>orexine</a:t>
            </a:r>
            <a:r>
              <a:rPr lang="fr-FR" sz="1700" dirty="0">
                <a:solidFill>
                  <a:srgbClr val="E5007D"/>
                </a:solidFill>
                <a:latin typeface="Arial" panose="020B0604020202020204" pitchFamily="34" charset="0"/>
                <a:cs typeface="Arial" panose="020B0604020202020204" pitchFamily="34" charset="0"/>
              </a:rPr>
              <a:t> </a:t>
            </a:r>
            <a:r>
              <a:rPr lang="fr-FR" sz="1700" b="0" dirty="0">
                <a:latin typeface="Arial" panose="020B0604020202020204" pitchFamily="34" charset="0"/>
                <a:cs typeface="Arial" panose="020B0604020202020204" pitchFamily="34" charset="0"/>
              </a:rPr>
              <a:t>peuvent être utilisés </a:t>
            </a:r>
            <a:r>
              <a:rPr lang="fr-FR" sz="1700" dirty="0">
                <a:latin typeface="Arial" panose="020B0604020202020204" pitchFamily="34" charset="0"/>
                <a:cs typeface="Arial" panose="020B0604020202020204" pitchFamily="34" charset="0"/>
              </a:rPr>
              <a:t>en phase aigüe pour une période    de 3 mois </a:t>
            </a:r>
            <a:r>
              <a:rPr lang="fr-FR" sz="1700" b="0" dirty="0">
                <a:latin typeface="Arial" panose="020B0604020202020204" pitchFamily="34" charset="0"/>
                <a:cs typeface="Arial" panose="020B0604020202020204" pitchFamily="34" charset="0"/>
              </a:rPr>
              <a:t>(A) ou </a:t>
            </a:r>
            <a:r>
              <a:rPr lang="fr-FR" sz="1700" dirty="0">
                <a:latin typeface="Arial" panose="020B0604020202020204" pitchFamily="34" charset="0"/>
                <a:cs typeface="Arial" panose="020B0604020202020204" pitchFamily="34" charset="0"/>
              </a:rPr>
              <a:t>en phase chronique </a:t>
            </a:r>
            <a:r>
              <a:rPr lang="fr-FR" sz="1700" b="0" dirty="0">
                <a:latin typeface="Arial" panose="020B0604020202020204" pitchFamily="34" charset="0"/>
                <a:cs typeface="Arial" panose="020B0604020202020204" pitchFamily="34" charset="0"/>
              </a:rPr>
              <a:t>(A)</a:t>
            </a:r>
          </a:p>
          <a:p>
            <a:pPr marL="1520825" lvl="3" indent="-342900">
              <a:lnSpc>
                <a:spcPct val="100000"/>
              </a:lnSpc>
              <a:spcBef>
                <a:spcPts val="600"/>
              </a:spcBef>
              <a:spcAft>
                <a:spcPts val="600"/>
              </a:spcAft>
              <a:buClr>
                <a:srgbClr val="575757"/>
              </a:buClr>
              <a:buFont typeface="Wingdings" panose="05000000000000000000" pitchFamily="2" charset="2"/>
              <a:buChar char="v"/>
            </a:pPr>
            <a:r>
              <a:rPr lang="fr-FR" sz="1500" dirty="0"/>
              <a:t>À long terme, le bénéfice/risque doit être calculé de façon individuelle (A)</a:t>
            </a:r>
          </a:p>
          <a:p>
            <a:pPr marL="1160463" lvl="1" indent="-342900">
              <a:lnSpc>
                <a:spcPct val="100000"/>
              </a:lnSpc>
              <a:spcBef>
                <a:spcPts val="600"/>
              </a:spcBef>
              <a:spcAft>
                <a:spcPts val="600"/>
              </a:spcAft>
              <a:buFont typeface="Wingdings" panose="05000000000000000000" pitchFamily="2" charset="2"/>
              <a:buChar char="Ø"/>
            </a:pPr>
            <a:r>
              <a:rPr lang="fr-FR" sz="1700" dirty="0">
                <a:solidFill>
                  <a:srgbClr val="E5007D"/>
                </a:solidFill>
                <a:latin typeface="Arial" panose="020B0604020202020204" pitchFamily="34" charset="0"/>
                <a:cs typeface="Arial" panose="020B0604020202020204" pitchFamily="34" charset="0"/>
              </a:rPr>
              <a:t>La mélatonine LP </a:t>
            </a:r>
            <a:r>
              <a:rPr lang="fr-FR" sz="1700" b="0" dirty="0">
                <a:latin typeface="Arial" panose="020B0604020202020204" pitchFamily="34" charset="0"/>
                <a:cs typeface="Arial" panose="020B0604020202020204" pitchFamily="34" charset="0"/>
              </a:rPr>
              <a:t>est efficace pour les patients &gt; 55 ans </a:t>
            </a:r>
            <a:r>
              <a:rPr lang="fr-FR" sz="1700" dirty="0">
                <a:latin typeface="Arial" panose="020B0604020202020204" pitchFamily="34" charset="0"/>
                <a:cs typeface="Arial" panose="020B0604020202020204" pitchFamily="34" charset="0"/>
              </a:rPr>
              <a:t>sur une durée jusqu’à 3 mois </a:t>
            </a:r>
            <a:r>
              <a:rPr lang="fr-FR" sz="1700" b="0" dirty="0">
                <a:latin typeface="Arial" panose="020B0604020202020204" pitchFamily="34" charset="0"/>
                <a:cs typeface="Arial" panose="020B0604020202020204" pitchFamily="34" charset="0"/>
              </a:rPr>
              <a:t>(B)</a:t>
            </a:r>
          </a:p>
          <a:p>
            <a:pPr>
              <a:lnSpc>
                <a:spcPct val="100000"/>
              </a:lnSpc>
              <a:spcAft>
                <a:spcPts val="600"/>
              </a:spcAft>
            </a:pPr>
            <a:endParaRPr lang="fr-FR" dirty="0"/>
          </a:p>
        </p:txBody>
      </p:sp>
      <p:pic>
        <p:nvPicPr>
          <p:cNvPr id="11" name="Espace réservé du contenu 3">
            <a:extLst>
              <a:ext uri="{FF2B5EF4-FFF2-40B4-BE49-F238E27FC236}">
                <a16:creationId xmlns:a16="http://schemas.microsoft.com/office/drawing/2014/main" id="{C6804B02-B02C-F91B-9500-522749EFEC36}"/>
              </a:ext>
            </a:extLst>
          </p:cNvPr>
          <p:cNvPicPr>
            <a:picLocks noChangeAspect="1"/>
          </p:cNvPicPr>
          <p:nvPr/>
        </p:nvPicPr>
        <p:blipFill rotWithShape="1">
          <a:blip r:embed="rId2"/>
          <a:srcRect b="75958"/>
          <a:stretch/>
        </p:blipFill>
        <p:spPr>
          <a:xfrm>
            <a:off x="8895522" y="1294614"/>
            <a:ext cx="3127513" cy="572789"/>
          </a:xfrm>
          <a:prstGeom prst="rect">
            <a:avLst/>
          </a:prstGeom>
          <a:ln>
            <a:noFill/>
          </a:ln>
          <a:effectLst>
            <a:outerShdw blurRad="292100" dist="139700" dir="2700000" algn="tl" rotWithShape="0">
              <a:srgbClr val="333333">
                <a:alpha val="65000"/>
              </a:srgbClr>
            </a:outerShdw>
          </a:effectLst>
        </p:spPr>
      </p:pic>
      <p:sp>
        <p:nvSpPr>
          <p:cNvPr id="13" name="ZoneTexte 12">
            <a:extLst>
              <a:ext uri="{FF2B5EF4-FFF2-40B4-BE49-F238E27FC236}">
                <a16:creationId xmlns:a16="http://schemas.microsoft.com/office/drawing/2014/main" id="{BFF7487D-D89A-22E5-E806-6E5FDBCFC679}"/>
              </a:ext>
            </a:extLst>
          </p:cNvPr>
          <p:cNvSpPr txBox="1"/>
          <p:nvPr/>
        </p:nvSpPr>
        <p:spPr>
          <a:xfrm>
            <a:off x="72000" y="6480000"/>
            <a:ext cx="8017564" cy="214482"/>
          </a:xfrm>
          <a:prstGeom prst="rect">
            <a:avLst/>
          </a:prstGeom>
          <a:noFill/>
        </p:spPr>
        <p:txBody>
          <a:bodyPr wrap="square">
            <a:spAutoFit/>
          </a:bodyPr>
          <a:lstStyle/>
          <a:p>
            <a:pPr>
              <a:lnSpc>
                <a:spcPct val="107000"/>
              </a:lnSpc>
              <a:spcAft>
                <a:spcPts val="800"/>
              </a:spcAft>
            </a:pPr>
            <a:r>
              <a:rPr lang="fr-FR" sz="800" kern="100" dirty="0">
                <a:effectLst/>
                <a:latin typeface="Arial" panose="020B0604020202020204" pitchFamily="34" charset="0"/>
                <a:ea typeface="Aptos" panose="020B0004020202020204" pitchFamily="34" charset="0"/>
                <a:cs typeface="Arial" panose="020B0604020202020204" pitchFamily="34" charset="0"/>
              </a:rPr>
              <a:t>Riemann D. </a:t>
            </a:r>
            <a:r>
              <a:rPr lang="fr-FR" sz="800" i="1" kern="100" dirty="0">
                <a:effectLst/>
                <a:latin typeface="Arial" panose="020B0604020202020204" pitchFamily="34" charset="0"/>
                <a:ea typeface="Aptos" panose="020B0004020202020204" pitchFamily="34" charset="0"/>
                <a:cs typeface="Arial" panose="020B0604020202020204" pitchFamily="34" charset="0"/>
              </a:rPr>
              <a:t>et al</a:t>
            </a:r>
            <a:r>
              <a:rPr lang="fr-FR" sz="800" kern="100" dirty="0">
                <a:effectLst/>
                <a:latin typeface="Arial" panose="020B0604020202020204" pitchFamily="34" charset="0"/>
                <a:ea typeface="Aptos" panose="020B0004020202020204" pitchFamily="34" charset="0"/>
                <a:cs typeface="Arial" panose="020B0604020202020204" pitchFamily="34" charset="0"/>
              </a:rPr>
              <a:t>. </a:t>
            </a:r>
            <a:r>
              <a:rPr lang="en-US" sz="800" kern="100" dirty="0">
                <a:effectLst/>
                <a:latin typeface="Arial" panose="020B0604020202020204" pitchFamily="34" charset="0"/>
                <a:ea typeface="Aptos" panose="020B0004020202020204" pitchFamily="34" charset="0"/>
                <a:cs typeface="Arial" panose="020B0604020202020204" pitchFamily="34" charset="0"/>
              </a:rPr>
              <a:t>The European Insomnia Guideline: An update on the diagnosis and treatment of insomnia 2023. </a:t>
            </a:r>
            <a:r>
              <a:rPr lang="en-US" sz="800" i="1" kern="100" dirty="0">
                <a:effectLst/>
                <a:latin typeface="Arial" panose="020B0604020202020204" pitchFamily="34" charset="0"/>
                <a:ea typeface="Aptos" panose="020B0004020202020204" pitchFamily="34" charset="0"/>
                <a:cs typeface="Arial" panose="020B0604020202020204" pitchFamily="34" charset="0"/>
              </a:rPr>
              <a:t>J Sleep Res</a:t>
            </a:r>
            <a:r>
              <a:rPr lang="en-US" sz="800" kern="100" dirty="0">
                <a:effectLst/>
                <a:latin typeface="Arial" panose="020B0604020202020204" pitchFamily="34" charset="0"/>
                <a:ea typeface="Aptos" panose="020B0004020202020204" pitchFamily="34" charset="0"/>
                <a:cs typeface="Arial" panose="020B0604020202020204" pitchFamily="34" charset="0"/>
              </a:rPr>
              <a:t>. 2023 Dec;32(6):e14035.</a:t>
            </a:r>
            <a:endParaRPr lang="fr-FR" sz="8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0DB7D67B-56E4-73D1-80F7-C10E85038CF6}"/>
              </a:ext>
            </a:extLst>
          </p:cNvPr>
          <p:cNvSpPr txBox="1">
            <a:spLocks/>
          </p:cNvSpPr>
          <p:nvPr/>
        </p:nvSpPr>
        <p:spPr>
          <a:xfrm>
            <a:off x="990600" y="644736"/>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sz="3000"/>
              <a:t>Que </a:t>
            </a:r>
            <a:r>
              <a:rPr lang="en-US" altLang="fr-FR" sz="3000" err="1"/>
              <a:t>retenir</a:t>
            </a:r>
            <a:r>
              <a:rPr lang="en-US" altLang="fr-FR" sz="3000"/>
              <a:t> des </a:t>
            </a:r>
            <a:r>
              <a:rPr lang="en-US" altLang="fr-FR" sz="3000" err="1"/>
              <a:t>nouvelles</a:t>
            </a:r>
            <a:r>
              <a:rPr lang="en-US" altLang="fr-FR" sz="3000"/>
              <a:t> </a:t>
            </a:r>
            <a:r>
              <a:rPr lang="en-US" altLang="fr-FR" sz="3000" err="1"/>
              <a:t>recommandations</a:t>
            </a:r>
            <a:r>
              <a:rPr lang="en-US" altLang="fr-FR" sz="3000"/>
              <a:t> de 2023 ?</a:t>
            </a:r>
            <a:endParaRPr lang="en-US" sz="3000"/>
          </a:p>
        </p:txBody>
      </p:sp>
      <p:sp>
        <p:nvSpPr>
          <p:cNvPr id="3" name="ZoneTexte 2">
            <a:extLst>
              <a:ext uri="{FF2B5EF4-FFF2-40B4-BE49-F238E27FC236}">
                <a16:creationId xmlns:a16="http://schemas.microsoft.com/office/drawing/2014/main" id="{3DBA532D-6F0D-AA64-BEC0-368B873744D8}"/>
              </a:ext>
            </a:extLst>
          </p:cNvPr>
          <p:cNvSpPr txBox="1"/>
          <p:nvPr/>
        </p:nvSpPr>
        <p:spPr>
          <a:xfrm>
            <a:off x="72000" y="6300000"/>
            <a:ext cx="11582400" cy="230832"/>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t>LP : libération prolongée</a:t>
            </a:r>
          </a:p>
        </p:txBody>
      </p:sp>
    </p:spTree>
    <p:extLst>
      <p:ext uri="{BB962C8B-B14F-4D97-AF65-F5344CB8AC3E}">
        <p14:creationId xmlns:p14="http://schemas.microsoft.com/office/powerpoint/2010/main" val="325917513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AD088-898C-BC55-6772-E51488B397F6}"/>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CB5F602-501F-93F7-65A3-60CBA6E98962}"/>
              </a:ext>
            </a:extLst>
          </p:cNvPr>
          <p:cNvSpPr>
            <a:spLocks noGrp="1"/>
          </p:cNvSpPr>
          <p:nvPr>
            <p:ph idx="1"/>
          </p:nvPr>
        </p:nvSpPr>
        <p:spPr>
          <a:xfrm>
            <a:off x="838199" y="1825625"/>
            <a:ext cx="11009243" cy="4260850"/>
          </a:xfrm>
        </p:spPr>
        <p:txBody>
          <a:bodyPr/>
          <a:lstStyle/>
          <a:p>
            <a:pPr>
              <a:lnSpc>
                <a:spcPct val="150000"/>
              </a:lnSpc>
            </a:pPr>
            <a:r>
              <a:rPr lang="fr-FR" sz="2000" u="sng"/>
              <a:t>Les traitements non recommandés :</a:t>
            </a:r>
          </a:p>
          <a:p>
            <a:pPr>
              <a:lnSpc>
                <a:spcPct val="150000"/>
              </a:lnSpc>
            </a:pPr>
            <a:endParaRPr lang="fr-FR" sz="1400" u="sng"/>
          </a:p>
          <a:p>
            <a:pPr marL="188913" lvl="2" indent="-285750">
              <a:lnSpc>
                <a:spcPct val="150000"/>
              </a:lnSpc>
              <a:spcBef>
                <a:spcPts val="600"/>
              </a:spcBef>
              <a:spcAft>
                <a:spcPts val="600"/>
              </a:spcAft>
              <a:buFont typeface="Arial" panose="020B0604020202020204" pitchFamily="34" charset="0"/>
              <a:buChar char="•"/>
            </a:pPr>
            <a:r>
              <a:rPr lang="fr-FR" sz="1800" b="1">
                <a:solidFill>
                  <a:srgbClr val="E5007D"/>
                </a:solidFill>
              </a:rPr>
              <a:t>Les antihistaminiques </a:t>
            </a:r>
            <a:r>
              <a:rPr lang="fr-FR" sz="1800">
                <a:solidFill>
                  <a:srgbClr val="575757"/>
                </a:solidFill>
              </a:rPr>
              <a:t>ne sont </a:t>
            </a:r>
            <a:r>
              <a:rPr lang="fr-FR" sz="1800" b="1">
                <a:solidFill>
                  <a:srgbClr val="575757"/>
                </a:solidFill>
              </a:rPr>
              <a:t>pas recommandés </a:t>
            </a:r>
            <a:r>
              <a:rPr lang="fr-FR" sz="1800">
                <a:solidFill>
                  <a:srgbClr val="575757"/>
                </a:solidFill>
              </a:rPr>
              <a:t>car insuffisance de preuves et balance bénéfice /risque insuffisante (A)</a:t>
            </a:r>
          </a:p>
          <a:p>
            <a:pPr marL="188913" lvl="2" indent="-285750">
              <a:lnSpc>
                <a:spcPct val="150000"/>
              </a:lnSpc>
              <a:spcBef>
                <a:spcPts val="600"/>
              </a:spcBef>
              <a:spcAft>
                <a:spcPts val="600"/>
              </a:spcAft>
              <a:buFont typeface="Arial" panose="020B0604020202020204" pitchFamily="34" charset="0"/>
              <a:buChar char="•"/>
            </a:pPr>
            <a:r>
              <a:rPr lang="fr-FR" sz="1800" b="1">
                <a:solidFill>
                  <a:srgbClr val="E5007D"/>
                </a:solidFill>
              </a:rPr>
              <a:t>Les antipsychotiques </a:t>
            </a:r>
            <a:r>
              <a:rPr lang="fr-FR" sz="1800">
                <a:solidFill>
                  <a:srgbClr val="575757"/>
                </a:solidFill>
              </a:rPr>
              <a:t>ne sont </a:t>
            </a:r>
            <a:r>
              <a:rPr lang="fr-FR" sz="1800" b="1">
                <a:solidFill>
                  <a:srgbClr val="575757"/>
                </a:solidFill>
              </a:rPr>
              <a:t>pas recommandés </a:t>
            </a:r>
            <a:r>
              <a:rPr lang="fr-FR" sz="1800">
                <a:solidFill>
                  <a:srgbClr val="575757"/>
                </a:solidFill>
              </a:rPr>
              <a:t>car insuffisance de preuves et effets secondaires nombreux (A)</a:t>
            </a:r>
          </a:p>
          <a:p>
            <a:pPr marL="188913" lvl="2" indent="-285750">
              <a:lnSpc>
                <a:spcPct val="150000"/>
              </a:lnSpc>
              <a:spcBef>
                <a:spcPts val="600"/>
              </a:spcBef>
              <a:spcAft>
                <a:spcPts val="600"/>
              </a:spcAft>
              <a:buFont typeface="Arial" panose="020B0604020202020204" pitchFamily="34" charset="0"/>
              <a:buChar char="•"/>
            </a:pPr>
            <a:r>
              <a:rPr lang="fr-FR" sz="1800" b="1">
                <a:solidFill>
                  <a:srgbClr val="E5007D"/>
                </a:solidFill>
              </a:rPr>
              <a:t>La mélatonine LI </a:t>
            </a:r>
            <a:r>
              <a:rPr lang="fr-FR" sz="1800">
                <a:solidFill>
                  <a:srgbClr val="575757"/>
                </a:solidFill>
              </a:rPr>
              <a:t>n’est </a:t>
            </a:r>
            <a:r>
              <a:rPr lang="fr-FR" sz="1800" b="1">
                <a:solidFill>
                  <a:srgbClr val="575757"/>
                </a:solidFill>
              </a:rPr>
              <a:t>pas recommandée </a:t>
            </a:r>
            <a:r>
              <a:rPr lang="fr-FR" sz="1800">
                <a:solidFill>
                  <a:srgbClr val="575757"/>
                </a:solidFill>
              </a:rPr>
              <a:t>en </a:t>
            </a:r>
            <a:r>
              <a:rPr lang="fr-FR" sz="1800" b="1">
                <a:solidFill>
                  <a:srgbClr val="575757"/>
                </a:solidFill>
              </a:rPr>
              <a:t>l’absence de troubles du rythme circadien </a:t>
            </a:r>
            <a:r>
              <a:rPr lang="fr-FR" sz="1800">
                <a:solidFill>
                  <a:srgbClr val="575757"/>
                </a:solidFill>
              </a:rPr>
              <a:t>(A)</a:t>
            </a:r>
          </a:p>
          <a:p>
            <a:pPr marL="188913" lvl="2" indent="-285750">
              <a:lnSpc>
                <a:spcPct val="150000"/>
              </a:lnSpc>
              <a:spcBef>
                <a:spcPts val="600"/>
              </a:spcBef>
              <a:spcAft>
                <a:spcPts val="600"/>
              </a:spcAft>
              <a:buFont typeface="Arial" panose="020B0604020202020204" pitchFamily="34" charset="0"/>
              <a:buChar char="•"/>
            </a:pPr>
            <a:r>
              <a:rPr lang="fr-FR" sz="1800" b="1">
                <a:solidFill>
                  <a:srgbClr val="E5007D"/>
                </a:solidFill>
              </a:rPr>
              <a:t>La phytothérapie </a:t>
            </a:r>
            <a:r>
              <a:rPr lang="fr-FR" sz="1800">
                <a:solidFill>
                  <a:srgbClr val="575757"/>
                </a:solidFill>
              </a:rPr>
              <a:t>n’est </a:t>
            </a:r>
            <a:r>
              <a:rPr lang="fr-FR" sz="1800" b="1">
                <a:solidFill>
                  <a:srgbClr val="575757"/>
                </a:solidFill>
              </a:rPr>
              <a:t>pas recommandée </a:t>
            </a:r>
            <a:r>
              <a:rPr lang="fr-FR" sz="1800">
                <a:solidFill>
                  <a:srgbClr val="575757"/>
                </a:solidFill>
              </a:rPr>
              <a:t>car pas suffisamment de preuves (A)</a:t>
            </a:r>
          </a:p>
          <a:p>
            <a:pPr>
              <a:lnSpc>
                <a:spcPct val="150000"/>
              </a:lnSpc>
            </a:pPr>
            <a:endParaRPr lang="fr-FR"/>
          </a:p>
        </p:txBody>
      </p:sp>
      <p:sp>
        <p:nvSpPr>
          <p:cNvPr id="2" name="ZoneTexte 1">
            <a:extLst>
              <a:ext uri="{FF2B5EF4-FFF2-40B4-BE49-F238E27FC236}">
                <a16:creationId xmlns:a16="http://schemas.microsoft.com/office/drawing/2014/main" id="{DE627760-560C-AE23-AC16-1C9E17859445}"/>
              </a:ext>
            </a:extLst>
          </p:cNvPr>
          <p:cNvSpPr txBox="1"/>
          <p:nvPr/>
        </p:nvSpPr>
        <p:spPr>
          <a:xfrm>
            <a:off x="72000" y="6480000"/>
            <a:ext cx="8017564" cy="214482"/>
          </a:xfrm>
          <a:prstGeom prst="rect">
            <a:avLst/>
          </a:prstGeom>
          <a:noFill/>
        </p:spPr>
        <p:txBody>
          <a:bodyPr wrap="square">
            <a:spAutoFit/>
          </a:bodyPr>
          <a:lstStyle/>
          <a:p>
            <a:pPr>
              <a:lnSpc>
                <a:spcPct val="107000"/>
              </a:lnSpc>
              <a:spcAft>
                <a:spcPts val="800"/>
              </a:spcAft>
            </a:pPr>
            <a:r>
              <a:rPr lang="fr-FR" sz="800" kern="100" dirty="0">
                <a:effectLst/>
                <a:latin typeface="Arial" panose="020B0604020202020204" pitchFamily="34" charset="0"/>
                <a:ea typeface="Aptos" panose="020B0004020202020204" pitchFamily="34" charset="0"/>
                <a:cs typeface="Arial" panose="020B0604020202020204" pitchFamily="34" charset="0"/>
              </a:rPr>
              <a:t>Riemann D. </a:t>
            </a:r>
            <a:r>
              <a:rPr lang="fr-FR" sz="800" i="1" kern="100" dirty="0">
                <a:effectLst/>
                <a:latin typeface="Arial" panose="020B0604020202020204" pitchFamily="34" charset="0"/>
                <a:ea typeface="Aptos" panose="020B0004020202020204" pitchFamily="34" charset="0"/>
                <a:cs typeface="Arial" panose="020B0604020202020204" pitchFamily="34" charset="0"/>
              </a:rPr>
              <a:t>et al</a:t>
            </a:r>
            <a:r>
              <a:rPr lang="fr-FR" sz="800" kern="100" dirty="0">
                <a:effectLst/>
                <a:latin typeface="Arial" panose="020B0604020202020204" pitchFamily="34" charset="0"/>
                <a:ea typeface="Aptos" panose="020B0004020202020204" pitchFamily="34" charset="0"/>
                <a:cs typeface="Arial" panose="020B0604020202020204" pitchFamily="34" charset="0"/>
              </a:rPr>
              <a:t>. </a:t>
            </a:r>
            <a:r>
              <a:rPr lang="en-US" sz="800" kern="100" dirty="0">
                <a:effectLst/>
                <a:latin typeface="Arial" panose="020B0604020202020204" pitchFamily="34" charset="0"/>
                <a:ea typeface="Aptos" panose="020B0004020202020204" pitchFamily="34" charset="0"/>
                <a:cs typeface="Arial" panose="020B0604020202020204" pitchFamily="34" charset="0"/>
              </a:rPr>
              <a:t>The European Insomnia Guideline: An update on the diagnosis and treatment of insomnia 2023. </a:t>
            </a:r>
            <a:r>
              <a:rPr lang="en-US" sz="800" i="1" kern="100" dirty="0">
                <a:effectLst/>
                <a:latin typeface="Arial" panose="020B0604020202020204" pitchFamily="34" charset="0"/>
                <a:ea typeface="Aptos" panose="020B0004020202020204" pitchFamily="34" charset="0"/>
                <a:cs typeface="Arial" panose="020B0604020202020204" pitchFamily="34" charset="0"/>
              </a:rPr>
              <a:t>J Sleep Res</a:t>
            </a:r>
            <a:r>
              <a:rPr lang="en-US" sz="800" kern="100" dirty="0">
                <a:effectLst/>
                <a:latin typeface="Arial" panose="020B0604020202020204" pitchFamily="34" charset="0"/>
                <a:ea typeface="Aptos" panose="020B0004020202020204" pitchFamily="34" charset="0"/>
                <a:cs typeface="Arial" panose="020B0604020202020204" pitchFamily="34" charset="0"/>
              </a:rPr>
              <a:t>. 2023 Dec;32(6):e14035.</a:t>
            </a:r>
            <a:endParaRPr lang="fr-FR" sz="8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82ED3E04-5954-1306-5E04-33DDCFFC5630}"/>
              </a:ext>
            </a:extLst>
          </p:cNvPr>
          <p:cNvSpPr txBox="1">
            <a:spLocks/>
          </p:cNvSpPr>
          <p:nvPr/>
        </p:nvSpPr>
        <p:spPr>
          <a:xfrm>
            <a:off x="990600" y="644736"/>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sz="3000"/>
              <a:t>Que </a:t>
            </a:r>
            <a:r>
              <a:rPr lang="en-US" altLang="fr-FR" sz="3000" err="1"/>
              <a:t>retenir</a:t>
            </a:r>
            <a:r>
              <a:rPr lang="en-US" altLang="fr-FR" sz="3000"/>
              <a:t> des </a:t>
            </a:r>
            <a:r>
              <a:rPr lang="en-US" altLang="fr-FR" sz="3000" err="1"/>
              <a:t>nouvelles</a:t>
            </a:r>
            <a:r>
              <a:rPr lang="en-US" altLang="fr-FR" sz="3000"/>
              <a:t> </a:t>
            </a:r>
            <a:r>
              <a:rPr lang="en-US" altLang="fr-FR" sz="3000" err="1"/>
              <a:t>recommandations</a:t>
            </a:r>
            <a:r>
              <a:rPr lang="en-US" altLang="fr-FR" sz="3000"/>
              <a:t> de 2023 ?</a:t>
            </a:r>
            <a:endParaRPr lang="en-US" sz="3000"/>
          </a:p>
        </p:txBody>
      </p:sp>
      <p:sp>
        <p:nvSpPr>
          <p:cNvPr id="9" name="ZoneTexte 8">
            <a:extLst>
              <a:ext uri="{FF2B5EF4-FFF2-40B4-BE49-F238E27FC236}">
                <a16:creationId xmlns:a16="http://schemas.microsoft.com/office/drawing/2014/main" id="{B0D9842E-12C7-6A67-2C8D-1991A48E0D32}"/>
              </a:ext>
            </a:extLst>
          </p:cNvPr>
          <p:cNvSpPr txBox="1"/>
          <p:nvPr/>
        </p:nvSpPr>
        <p:spPr>
          <a:xfrm>
            <a:off x="72000" y="6300000"/>
            <a:ext cx="11582400" cy="230832"/>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t>LI : libération immédiate</a:t>
            </a:r>
          </a:p>
        </p:txBody>
      </p:sp>
    </p:spTree>
    <p:extLst>
      <p:ext uri="{BB962C8B-B14F-4D97-AF65-F5344CB8AC3E}">
        <p14:creationId xmlns:p14="http://schemas.microsoft.com/office/powerpoint/2010/main" val="27104736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4A05D2-7EEF-1496-613B-2DEF301BB195}"/>
              </a:ext>
            </a:extLst>
          </p:cNvPr>
          <p:cNvSpPr txBox="1"/>
          <p:nvPr/>
        </p:nvSpPr>
        <p:spPr>
          <a:xfrm>
            <a:off x="304801" y="6506279"/>
            <a:ext cx="7265232" cy="230832"/>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a:t>HAS. Prise en charge du patient adulte se plaignant d’insomnie en médecine générale. Décembre 2006</a:t>
            </a:r>
          </a:p>
        </p:txBody>
      </p:sp>
      <p:grpSp>
        <p:nvGrpSpPr>
          <p:cNvPr id="3" name="Groupe 2">
            <a:extLst>
              <a:ext uri="{FF2B5EF4-FFF2-40B4-BE49-F238E27FC236}">
                <a16:creationId xmlns:a16="http://schemas.microsoft.com/office/drawing/2014/main" id="{E8413685-A410-7D3B-4F04-17F589C62031}"/>
              </a:ext>
            </a:extLst>
          </p:cNvPr>
          <p:cNvGrpSpPr/>
          <p:nvPr/>
        </p:nvGrpSpPr>
        <p:grpSpPr>
          <a:xfrm>
            <a:off x="1621619" y="826497"/>
            <a:ext cx="6426558" cy="5910614"/>
            <a:chOff x="7542832" y="1673413"/>
            <a:chExt cx="4806483" cy="5069852"/>
          </a:xfrm>
        </p:grpSpPr>
        <p:pic>
          <p:nvPicPr>
            <p:cNvPr id="7" name="Image 6">
              <a:extLst>
                <a:ext uri="{FF2B5EF4-FFF2-40B4-BE49-F238E27FC236}">
                  <a16:creationId xmlns:a16="http://schemas.microsoft.com/office/drawing/2014/main" id="{02FE7498-147C-C806-A075-109173F0442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8" name="ZoneTexte 7">
              <a:extLst>
                <a:ext uri="{FF2B5EF4-FFF2-40B4-BE49-F238E27FC236}">
                  <a16:creationId xmlns:a16="http://schemas.microsoft.com/office/drawing/2014/main" id="{6BF3AB2A-0565-7081-FDAD-49673669C12D}"/>
                </a:ext>
              </a:extLst>
            </p:cNvPr>
            <p:cNvSpPr txBox="1"/>
            <p:nvPr/>
          </p:nvSpPr>
          <p:spPr>
            <a:xfrm>
              <a:off x="8000249" y="2137010"/>
              <a:ext cx="1611898" cy="316796"/>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PIEGES A EVITER</a:t>
              </a:r>
            </a:p>
          </p:txBody>
        </p:sp>
      </p:grpSp>
      <p:sp>
        <p:nvSpPr>
          <p:cNvPr id="9" name="Espace réservé du contenu 2">
            <a:extLst>
              <a:ext uri="{FF2B5EF4-FFF2-40B4-BE49-F238E27FC236}">
                <a16:creationId xmlns:a16="http://schemas.microsoft.com/office/drawing/2014/main" id="{DE689121-4E65-A275-5BAD-4B59310D2CC6}"/>
              </a:ext>
            </a:extLst>
          </p:cNvPr>
          <p:cNvSpPr txBox="1">
            <a:spLocks noChangeArrowheads="1"/>
          </p:cNvSpPr>
          <p:nvPr/>
        </p:nvSpPr>
        <p:spPr>
          <a:xfrm>
            <a:off x="1992113" y="1736307"/>
            <a:ext cx="5140364" cy="3607206"/>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85750" indent="-285750">
              <a:lnSpc>
                <a:spcPct val="150000"/>
              </a:lnSpc>
              <a:buFont typeface="Arial" panose="020B0604020202020204" pitchFamily="34" charset="0"/>
              <a:buChar char="•"/>
            </a:pPr>
            <a:r>
              <a:rPr lang="fr-FR" sz="1400">
                <a:latin typeface="Arial" charset="0"/>
                <a:cs typeface="Arial" charset="0"/>
              </a:rPr>
              <a:t>Prescrire ou renouveler </a:t>
            </a:r>
            <a:r>
              <a:rPr lang="fr-FR" sz="1400" b="0">
                <a:solidFill>
                  <a:srgbClr val="555555"/>
                </a:solidFill>
                <a:latin typeface="Arial" charset="0"/>
                <a:cs typeface="Arial" charset="0"/>
              </a:rPr>
              <a:t>un hypnotique de façon systématique</a:t>
            </a:r>
          </a:p>
          <a:p>
            <a:pPr marL="285750" indent="-285750">
              <a:lnSpc>
                <a:spcPct val="150000"/>
              </a:lnSpc>
              <a:buFont typeface="Arial" panose="020B0604020202020204" pitchFamily="34" charset="0"/>
              <a:buChar char="•"/>
            </a:pPr>
            <a:r>
              <a:rPr lang="fr-FR" sz="1400">
                <a:latin typeface="Arial" charset="0"/>
                <a:cs typeface="Arial" charset="0"/>
              </a:rPr>
              <a:t>Associer deux anxiolytiques ou deux hypnotiques</a:t>
            </a:r>
            <a:endParaRPr lang="fr-FR" sz="1400" b="0">
              <a:solidFill>
                <a:srgbClr val="555555"/>
              </a:solidFill>
              <a:latin typeface="Arial" charset="0"/>
              <a:cs typeface="Arial" charset="0"/>
            </a:endParaRPr>
          </a:p>
          <a:p>
            <a:pPr marL="285750" indent="-285750">
              <a:lnSpc>
                <a:spcPct val="150000"/>
              </a:lnSpc>
              <a:buFont typeface="Arial" panose="020B0604020202020204" pitchFamily="34" charset="0"/>
              <a:buChar char="•"/>
            </a:pPr>
            <a:r>
              <a:rPr lang="fr-FR" sz="1400">
                <a:latin typeface="Arial" charset="0"/>
                <a:cs typeface="Arial" charset="0"/>
              </a:rPr>
              <a:t>Renouveler une ordonnance sans réévaluer </a:t>
            </a:r>
            <a:r>
              <a:rPr lang="fr-FR" sz="1400" b="0">
                <a:solidFill>
                  <a:srgbClr val="555555"/>
                </a:solidFill>
                <a:latin typeface="Arial" charset="0"/>
                <a:cs typeface="Arial" charset="0"/>
              </a:rPr>
              <a:t>la situation du patient</a:t>
            </a:r>
          </a:p>
          <a:p>
            <a:pPr marL="285750" indent="-285750">
              <a:lnSpc>
                <a:spcPct val="150000"/>
              </a:lnSpc>
              <a:buFont typeface="Arial" panose="020B0604020202020204" pitchFamily="34" charset="0"/>
              <a:buChar char="•"/>
            </a:pPr>
            <a:r>
              <a:rPr lang="fr-FR" sz="1400">
                <a:latin typeface="Arial" charset="0"/>
                <a:cs typeface="Arial" charset="0"/>
              </a:rPr>
              <a:t>Méconnaître une dépression </a:t>
            </a:r>
            <a:r>
              <a:rPr lang="fr-FR" sz="1400" b="0">
                <a:solidFill>
                  <a:srgbClr val="555555"/>
                </a:solidFill>
                <a:latin typeface="Arial" charset="0"/>
                <a:cs typeface="Arial" charset="0"/>
              </a:rPr>
              <a:t>ou un autre trouble psychiatrique</a:t>
            </a:r>
          </a:p>
          <a:p>
            <a:pPr marL="285750" indent="-285750">
              <a:lnSpc>
                <a:spcPct val="150000"/>
              </a:lnSpc>
              <a:buFont typeface="Arial" panose="020B0604020202020204" pitchFamily="34" charset="0"/>
              <a:buChar char="•"/>
            </a:pPr>
            <a:r>
              <a:rPr lang="fr-FR" sz="1400">
                <a:latin typeface="Arial" charset="0"/>
                <a:cs typeface="Arial" charset="0"/>
              </a:rPr>
              <a:t>Négliger un symptôme évocateur </a:t>
            </a:r>
            <a:r>
              <a:rPr lang="fr-FR" sz="1400" b="0">
                <a:solidFill>
                  <a:srgbClr val="555555"/>
                </a:solidFill>
                <a:latin typeface="Arial" charset="0"/>
                <a:cs typeface="Arial" charset="0"/>
              </a:rPr>
              <a:t>de syndrome d’apnées du sommeil ou prescrire un hypnotique en présence d’une pathologie respiratoire</a:t>
            </a:r>
          </a:p>
          <a:p>
            <a:pPr marL="285750" indent="-285750">
              <a:lnSpc>
                <a:spcPct val="150000"/>
              </a:lnSpc>
              <a:buFont typeface="Arial" panose="020B0604020202020204" pitchFamily="34" charset="0"/>
              <a:buChar char="•"/>
            </a:pPr>
            <a:r>
              <a:rPr lang="fr-FR" sz="1400">
                <a:latin typeface="Arial" charset="0"/>
                <a:cs typeface="Arial" charset="0"/>
              </a:rPr>
              <a:t>Arrêter brutalement </a:t>
            </a:r>
            <a:r>
              <a:rPr lang="fr-FR" sz="1400" b="0">
                <a:solidFill>
                  <a:srgbClr val="555555"/>
                </a:solidFill>
                <a:latin typeface="Arial" charset="0"/>
                <a:cs typeface="Arial" charset="0"/>
              </a:rPr>
              <a:t>un traitement hypnotique</a:t>
            </a:r>
          </a:p>
        </p:txBody>
      </p:sp>
      <p:sp>
        <p:nvSpPr>
          <p:cNvPr id="6" name="Titre 6">
            <a:extLst>
              <a:ext uri="{FF2B5EF4-FFF2-40B4-BE49-F238E27FC236}">
                <a16:creationId xmlns:a16="http://schemas.microsoft.com/office/drawing/2014/main" id="{EF62EC82-94DF-9047-8A5E-312480DE16A8}"/>
              </a:ext>
            </a:extLst>
          </p:cNvPr>
          <p:cNvSpPr>
            <a:spLocks noGrp="1"/>
          </p:cNvSpPr>
          <p:nvPr>
            <p:ph type="title"/>
          </p:nvPr>
        </p:nvSpPr>
        <p:spPr>
          <a:xfrm>
            <a:off x="838200" y="452580"/>
            <a:ext cx="10515600" cy="725144"/>
          </a:xfrm>
        </p:spPr>
        <p:txBody>
          <a:bodyPr>
            <a:normAutofit/>
          </a:bodyPr>
          <a:lstStyle/>
          <a:p>
            <a:r>
              <a:rPr lang="fr-FR" sz="3200"/>
              <a:t>Que prescrire en cas d’échec de TCC ?</a:t>
            </a:r>
            <a:endParaRPr lang="fr-FR"/>
          </a:p>
        </p:txBody>
      </p:sp>
      <p:sp>
        <p:nvSpPr>
          <p:cNvPr id="10" name="ZoneTexte 9">
            <a:extLst>
              <a:ext uri="{FF2B5EF4-FFF2-40B4-BE49-F238E27FC236}">
                <a16:creationId xmlns:a16="http://schemas.microsoft.com/office/drawing/2014/main" id="{A29C94C2-5B87-4BA2-3339-E5B840B97763}"/>
              </a:ext>
            </a:extLst>
          </p:cNvPr>
          <p:cNvSpPr txBox="1"/>
          <p:nvPr/>
        </p:nvSpPr>
        <p:spPr>
          <a:xfrm>
            <a:off x="7621701" y="4143184"/>
            <a:ext cx="4467518" cy="892552"/>
          </a:xfrm>
          <a:prstGeom prst="rect">
            <a:avLst/>
          </a:prstGeom>
          <a:noFill/>
        </p:spPr>
        <p:txBody>
          <a:bodyPr wrap="square" rtlCol="0">
            <a:spAutoFit/>
          </a:bodyPr>
          <a:lstStyle/>
          <a:p>
            <a:r>
              <a:rPr lang="fr-FR" b="1">
                <a:solidFill>
                  <a:srgbClr val="E5007D"/>
                </a:solidFill>
                <a:latin typeface="Arial" charset="0"/>
                <a:cs typeface="Arial" charset="0"/>
              </a:rPr>
              <a:t>Et s’appuyer sur les dernières recommandations européennes…</a:t>
            </a:r>
          </a:p>
          <a:p>
            <a:endParaRPr lang="fr-FR" sz="1600"/>
          </a:p>
        </p:txBody>
      </p:sp>
    </p:spTree>
    <p:extLst>
      <p:ext uri="{BB962C8B-B14F-4D97-AF65-F5344CB8AC3E}">
        <p14:creationId xmlns:p14="http://schemas.microsoft.com/office/powerpoint/2010/main" val="15243784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Demarche BZD 750">
            <a:extLst>
              <a:ext uri="{FF2B5EF4-FFF2-40B4-BE49-F238E27FC236}">
                <a16:creationId xmlns:a16="http://schemas.microsoft.com/office/drawing/2014/main" id="{26EA2801-BC06-4C05-C453-8960BBD6A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8298" y="1664641"/>
            <a:ext cx="3969777" cy="465787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FC9DD817-F7AE-4CB4-23D4-6FFBE371A9BF}"/>
              </a:ext>
            </a:extLst>
          </p:cNvPr>
          <p:cNvSpPr txBox="1"/>
          <p:nvPr/>
        </p:nvSpPr>
        <p:spPr>
          <a:xfrm>
            <a:off x="72000" y="6612817"/>
            <a:ext cx="8052262" cy="230832"/>
          </a:xfrm>
          <a:prstGeom prst="rect">
            <a:avLst/>
          </a:prstGeom>
          <a:noFill/>
        </p:spPr>
        <p:txBody>
          <a:bodyPr wrap="square" rtlCol="0">
            <a:spAutoFit/>
          </a:bodyPr>
          <a:lstStyle/>
          <a:p>
            <a:r>
              <a:rPr lang="fr-FR" sz="900" dirty="0">
                <a:solidFill>
                  <a:srgbClr val="575757"/>
                </a:solidFill>
                <a:latin typeface="Arial" panose="020B0604020202020204" pitchFamily="34" charset="0"/>
                <a:cs typeface="Arial" panose="020B0604020202020204" pitchFamily="34" charset="0"/>
              </a:rPr>
              <a:t>HAS. Fiche mémo. Arrêt des benzodiazépines et médicaments apparentés : démarche du médecin traitant en ambulatoire. Juin 2015.</a:t>
            </a:r>
          </a:p>
        </p:txBody>
      </p:sp>
      <p:sp>
        <p:nvSpPr>
          <p:cNvPr id="2" name="Rectangle 1">
            <a:extLst>
              <a:ext uri="{FF2B5EF4-FFF2-40B4-BE49-F238E27FC236}">
                <a16:creationId xmlns:a16="http://schemas.microsoft.com/office/drawing/2014/main" id="{8BE87436-C220-9DE0-EF7F-3D9C4074A63A}"/>
              </a:ext>
            </a:extLst>
          </p:cNvPr>
          <p:cNvSpPr/>
          <p:nvPr/>
        </p:nvSpPr>
        <p:spPr>
          <a:xfrm>
            <a:off x="5262933" y="1539629"/>
            <a:ext cx="4086703" cy="4879281"/>
          </a:xfrm>
          <a:prstGeom prst="rect">
            <a:avLst/>
          </a:prstGeom>
          <a:noFill/>
          <a:ln w="31750">
            <a:solidFill>
              <a:srgbClr val="5994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6">
            <a:extLst>
              <a:ext uri="{FF2B5EF4-FFF2-40B4-BE49-F238E27FC236}">
                <a16:creationId xmlns:a16="http://schemas.microsoft.com/office/drawing/2014/main" id="{270C8F67-2DCC-E68D-757F-3109A4C947A7}"/>
              </a:ext>
            </a:extLst>
          </p:cNvPr>
          <p:cNvSpPr txBox="1">
            <a:spLocks/>
          </p:cNvSpPr>
          <p:nvPr/>
        </p:nvSpPr>
        <p:spPr>
          <a:xfrm>
            <a:off x="838200" y="452580"/>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sz="3000"/>
              <a:t>Sevrage des benzodiazépines </a:t>
            </a:r>
          </a:p>
          <a:p>
            <a:r>
              <a:rPr lang="fr-FR" sz="3000"/>
              <a:t>et médicaments apparentés dans l’anxiété et insomnie </a:t>
            </a:r>
          </a:p>
        </p:txBody>
      </p:sp>
      <p:pic>
        <p:nvPicPr>
          <p:cNvPr id="5" name="Image 4">
            <a:extLst>
              <a:ext uri="{FF2B5EF4-FFF2-40B4-BE49-F238E27FC236}">
                <a16:creationId xmlns:a16="http://schemas.microsoft.com/office/drawing/2014/main" id="{BDA6B1F0-0CD7-F05E-FE50-CAB944649FBC}"/>
              </a:ext>
            </a:extLst>
          </p:cNvPr>
          <p:cNvPicPr>
            <a:picLocks noChangeAspect="1"/>
          </p:cNvPicPr>
          <p:nvPr/>
        </p:nvPicPr>
        <p:blipFill>
          <a:blip r:embed="rId4"/>
          <a:stretch>
            <a:fillRect/>
          </a:stretch>
        </p:blipFill>
        <p:spPr>
          <a:xfrm>
            <a:off x="838200" y="1718958"/>
            <a:ext cx="3454057" cy="17100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3471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8">
            <a:extLst>
              <a:ext uri="{FF2B5EF4-FFF2-40B4-BE49-F238E27FC236}">
                <a16:creationId xmlns:a16="http://schemas.microsoft.com/office/drawing/2014/main" id="{41D4CC26-A26F-ABCF-A842-2205D2B04378}"/>
              </a:ext>
            </a:extLst>
          </p:cNvPr>
          <p:cNvSpPr>
            <a:spLocks noGrp="1"/>
          </p:cNvSpPr>
          <p:nvPr>
            <p:ph idx="1"/>
          </p:nvPr>
        </p:nvSpPr>
        <p:spPr>
          <a:xfrm>
            <a:off x="838200" y="1825625"/>
            <a:ext cx="10030098" cy="4351338"/>
          </a:xfrm>
        </p:spPr>
        <p:txBody>
          <a:bodyPr>
            <a:normAutofit/>
          </a:bodyPr>
          <a:lstStyle/>
          <a:p>
            <a:pPr marL="342900" indent="-342900" algn="just">
              <a:lnSpc>
                <a:spcPct val="150000"/>
              </a:lnSpc>
              <a:spcBef>
                <a:spcPts val="600"/>
              </a:spcBef>
              <a:spcAft>
                <a:spcPts val="600"/>
              </a:spcAft>
              <a:buFont typeface="Arial" panose="020B0604020202020204" pitchFamily="34" charset="0"/>
              <a:buChar char="•"/>
            </a:pPr>
            <a:r>
              <a:rPr lang="fr-FR" sz="1800" b="0"/>
              <a:t>L’objectif est de </a:t>
            </a:r>
            <a:r>
              <a:rPr lang="fr-FR" sz="1800"/>
              <a:t>réduire les prescriptions au long cours </a:t>
            </a:r>
            <a:r>
              <a:rPr lang="fr-FR" sz="1800" b="0"/>
              <a:t>du fait d'un rapport bénéfice/risque défavorable</a:t>
            </a:r>
          </a:p>
          <a:p>
            <a:pPr marL="342900" indent="-342900" algn="just">
              <a:lnSpc>
                <a:spcPct val="150000"/>
              </a:lnSpc>
              <a:spcBef>
                <a:spcPts val="600"/>
              </a:spcBef>
              <a:spcAft>
                <a:spcPts val="600"/>
              </a:spcAft>
              <a:buFont typeface="Arial" panose="020B0604020202020204" pitchFamily="34" charset="0"/>
              <a:buChar char="•"/>
            </a:pPr>
            <a:r>
              <a:rPr lang="fr-FR" sz="1800" b="0"/>
              <a:t>Dès l’instauration d’un traitement, il est recommandé </a:t>
            </a:r>
            <a:r>
              <a:rPr lang="fr-FR" sz="1800"/>
              <a:t>d’expliquer la durée du traitement</a:t>
            </a:r>
            <a:r>
              <a:rPr lang="fr-FR" sz="1800" b="0"/>
              <a:t>,  </a:t>
            </a:r>
            <a:r>
              <a:rPr lang="fr-FR" sz="1800"/>
              <a:t>les risques</a:t>
            </a:r>
            <a:r>
              <a:rPr lang="fr-FR" sz="1800" b="0"/>
              <a:t>, notamment le risque de dépendance et ses modalités d’arrêt</a:t>
            </a:r>
          </a:p>
          <a:p>
            <a:pPr marL="285750" indent="-285750" algn="just">
              <a:lnSpc>
                <a:spcPct val="150000"/>
              </a:lnSpc>
              <a:spcBef>
                <a:spcPts val="600"/>
              </a:spcBef>
              <a:spcAft>
                <a:spcPts val="600"/>
              </a:spcAft>
              <a:buFont typeface="Arial" panose="020B0604020202020204" pitchFamily="34" charset="0"/>
              <a:buChar char="•"/>
            </a:pPr>
            <a:r>
              <a:rPr lang="fr-FR" sz="1800"/>
              <a:t>L’arrêt</a:t>
            </a:r>
            <a:r>
              <a:rPr lang="fr-FR" sz="1800" b="0"/>
              <a:t> doit toujours être </a:t>
            </a:r>
            <a:r>
              <a:rPr lang="fr-FR" sz="1800"/>
              <a:t>progressif</a:t>
            </a:r>
            <a:r>
              <a:rPr lang="fr-FR" sz="1800" b="0"/>
              <a:t>, sur une durée de quelques semaines à plusieurs mois [en cas de traitement chronique]</a:t>
            </a:r>
          </a:p>
          <a:p>
            <a:pPr marL="285750" indent="-285750" algn="just">
              <a:lnSpc>
                <a:spcPct val="150000"/>
              </a:lnSpc>
              <a:spcBef>
                <a:spcPts val="600"/>
              </a:spcBef>
              <a:spcAft>
                <a:spcPts val="600"/>
              </a:spcAft>
              <a:buFont typeface="Arial" panose="020B0604020202020204" pitchFamily="34" charset="0"/>
              <a:buChar char="•"/>
            </a:pPr>
            <a:r>
              <a:rPr lang="fr-FR" sz="1800" b="0"/>
              <a:t>Si l’</a:t>
            </a:r>
            <a:r>
              <a:rPr lang="fr-FR" sz="1800"/>
              <a:t>objectif</a:t>
            </a:r>
            <a:r>
              <a:rPr lang="fr-FR" sz="1800" b="0"/>
              <a:t> de la démarche est l’</a:t>
            </a:r>
            <a:r>
              <a:rPr lang="fr-FR" sz="1800"/>
              <a:t>arrêt</a:t>
            </a:r>
            <a:r>
              <a:rPr lang="fr-FR" sz="1800" b="0"/>
              <a:t>, l’obtention d’une </a:t>
            </a:r>
            <a:r>
              <a:rPr lang="fr-FR" sz="1800"/>
              <a:t>diminution de posologie </a:t>
            </a:r>
            <a:r>
              <a:rPr lang="fr-FR" sz="1800" b="0"/>
              <a:t>doit déjà être considérée comme un </a:t>
            </a:r>
            <a:r>
              <a:rPr lang="fr-FR" sz="1800"/>
              <a:t>résultat favorable</a:t>
            </a:r>
          </a:p>
          <a:p>
            <a:pPr>
              <a:lnSpc>
                <a:spcPct val="150000"/>
              </a:lnSpc>
              <a:spcBef>
                <a:spcPts val="600"/>
              </a:spcBef>
              <a:spcAft>
                <a:spcPts val="600"/>
              </a:spcAft>
            </a:pPr>
            <a:endParaRPr lang="fr-FR" sz="1800" b="0"/>
          </a:p>
          <a:p>
            <a:pPr marL="457200" lvl="1" indent="0">
              <a:lnSpc>
                <a:spcPct val="150000"/>
              </a:lnSpc>
              <a:spcBef>
                <a:spcPts val="600"/>
              </a:spcBef>
              <a:spcAft>
                <a:spcPts val="600"/>
              </a:spcAft>
              <a:buNone/>
            </a:pPr>
            <a:endParaRPr lang="fr-FR" sz="1800" b="0"/>
          </a:p>
        </p:txBody>
      </p:sp>
      <p:sp>
        <p:nvSpPr>
          <p:cNvPr id="3" name="ZoneTexte 2">
            <a:extLst>
              <a:ext uri="{FF2B5EF4-FFF2-40B4-BE49-F238E27FC236}">
                <a16:creationId xmlns:a16="http://schemas.microsoft.com/office/drawing/2014/main" id="{627D3F5C-AA18-FD77-4000-DF3977EE90EB}"/>
              </a:ext>
            </a:extLst>
          </p:cNvPr>
          <p:cNvSpPr txBox="1"/>
          <p:nvPr/>
        </p:nvSpPr>
        <p:spPr>
          <a:xfrm>
            <a:off x="72000" y="6480000"/>
            <a:ext cx="8052262"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HAS. Fiche mémo. Arrêt des benzodiazépines et médicaments apparentés : démarche du médecin traitant en ambulatoire. Juin 2015.</a:t>
            </a:r>
          </a:p>
        </p:txBody>
      </p:sp>
      <p:sp>
        <p:nvSpPr>
          <p:cNvPr id="6" name="Titre 6">
            <a:extLst>
              <a:ext uri="{FF2B5EF4-FFF2-40B4-BE49-F238E27FC236}">
                <a16:creationId xmlns:a16="http://schemas.microsoft.com/office/drawing/2014/main" id="{529283B1-BE99-3D8A-982D-06DB1527D15A}"/>
              </a:ext>
            </a:extLst>
          </p:cNvPr>
          <p:cNvSpPr txBox="1">
            <a:spLocks/>
          </p:cNvSpPr>
          <p:nvPr/>
        </p:nvSpPr>
        <p:spPr>
          <a:xfrm>
            <a:off x="838200" y="452580"/>
            <a:ext cx="113538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a:t>Sevrage des benzodiazépines </a:t>
            </a:r>
          </a:p>
          <a:p>
            <a:r>
              <a:rPr lang="fr-FR"/>
              <a:t>et médicaments apparentés dans l’anxiété et insomnie </a:t>
            </a:r>
          </a:p>
        </p:txBody>
      </p:sp>
    </p:spTree>
    <p:extLst>
      <p:ext uri="{BB962C8B-B14F-4D97-AF65-F5344CB8AC3E}">
        <p14:creationId xmlns:p14="http://schemas.microsoft.com/office/powerpoint/2010/main" val="17463940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AD6601DA-4670-048A-4262-7F885C0AD6EE}"/>
              </a:ext>
            </a:extLst>
          </p:cNvPr>
          <p:cNvSpPr txBox="1"/>
          <p:nvPr/>
        </p:nvSpPr>
        <p:spPr>
          <a:xfrm>
            <a:off x="72000" y="6300000"/>
            <a:ext cx="1351652"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solidFill>
                  <a:srgbClr val="4D5156"/>
                </a:solidFill>
                <a:latin typeface="arial" panose="020B0604020202020204" pitchFamily="34" charset="0"/>
              </a:rPr>
              <a:t>BZD : benzodiazépine</a:t>
            </a:r>
          </a:p>
        </p:txBody>
      </p:sp>
      <p:sp>
        <p:nvSpPr>
          <p:cNvPr id="9" name="Titre 6">
            <a:extLst>
              <a:ext uri="{FF2B5EF4-FFF2-40B4-BE49-F238E27FC236}">
                <a16:creationId xmlns:a16="http://schemas.microsoft.com/office/drawing/2014/main" id="{87763777-65EF-B830-60D3-4662789F8E88}"/>
              </a:ext>
            </a:extLst>
          </p:cNvPr>
          <p:cNvSpPr txBox="1">
            <a:spLocks/>
          </p:cNvSpPr>
          <p:nvPr/>
        </p:nvSpPr>
        <p:spPr>
          <a:xfrm>
            <a:off x="838200" y="452580"/>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sz="3000"/>
              <a:t>Sevrage des benzodiazépines </a:t>
            </a:r>
          </a:p>
          <a:p>
            <a:r>
              <a:rPr lang="fr-FR" sz="3000"/>
              <a:t>et médicaments apparentés dans l’anxiété et insomnie </a:t>
            </a:r>
          </a:p>
        </p:txBody>
      </p:sp>
      <p:grpSp>
        <p:nvGrpSpPr>
          <p:cNvPr id="10" name="Groupe 9">
            <a:extLst>
              <a:ext uri="{FF2B5EF4-FFF2-40B4-BE49-F238E27FC236}">
                <a16:creationId xmlns:a16="http://schemas.microsoft.com/office/drawing/2014/main" id="{5DAA4D44-66B4-BE92-513A-2C1BA9F6CEE1}"/>
              </a:ext>
            </a:extLst>
          </p:cNvPr>
          <p:cNvGrpSpPr/>
          <p:nvPr/>
        </p:nvGrpSpPr>
        <p:grpSpPr>
          <a:xfrm>
            <a:off x="3155324" y="947386"/>
            <a:ext cx="6254645" cy="5807492"/>
            <a:chOff x="7542832" y="1673413"/>
            <a:chExt cx="4806483" cy="5069852"/>
          </a:xfrm>
        </p:grpSpPr>
        <p:pic>
          <p:nvPicPr>
            <p:cNvPr id="12" name="Image 11">
              <a:extLst>
                <a:ext uri="{FF2B5EF4-FFF2-40B4-BE49-F238E27FC236}">
                  <a16:creationId xmlns:a16="http://schemas.microsoft.com/office/drawing/2014/main" id="{435A21F4-C9AA-F25E-3E46-6C68FEFB757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13" name="ZoneTexte 12">
              <a:extLst>
                <a:ext uri="{FF2B5EF4-FFF2-40B4-BE49-F238E27FC236}">
                  <a16:creationId xmlns:a16="http://schemas.microsoft.com/office/drawing/2014/main" id="{6B2ADC97-4C45-2C09-E1B3-204DD92D9B28}"/>
                </a:ext>
              </a:extLst>
            </p:cNvPr>
            <p:cNvSpPr txBox="1"/>
            <p:nvPr/>
          </p:nvSpPr>
          <p:spPr>
            <a:xfrm>
              <a:off x="8000249" y="2137010"/>
              <a:ext cx="1305028" cy="316796"/>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14" name="Espace réservé du contenu 2">
            <a:extLst>
              <a:ext uri="{FF2B5EF4-FFF2-40B4-BE49-F238E27FC236}">
                <a16:creationId xmlns:a16="http://schemas.microsoft.com/office/drawing/2014/main" id="{7A60F604-2443-3D43-6D8A-E0CD630D6397}"/>
              </a:ext>
            </a:extLst>
          </p:cNvPr>
          <p:cNvSpPr txBox="1">
            <a:spLocks noChangeArrowheads="1"/>
          </p:cNvSpPr>
          <p:nvPr/>
        </p:nvSpPr>
        <p:spPr>
          <a:xfrm>
            <a:off x="3525818" y="1857196"/>
            <a:ext cx="5140364" cy="3540521"/>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nSpc>
                <a:spcPct val="150000"/>
              </a:lnSpc>
              <a:buNone/>
            </a:pPr>
            <a:r>
              <a:rPr lang="fr-FR" sz="1400" b="0">
                <a:solidFill>
                  <a:srgbClr val="555555"/>
                </a:solidFill>
                <a:latin typeface="Arial" charset="0"/>
                <a:cs typeface="Arial" charset="0"/>
              </a:rPr>
              <a:t>Les personnes sont considérées comme en capacité d’entreprendre un arrêt des BZD si :</a:t>
            </a:r>
          </a:p>
          <a:p>
            <a:pPr marL="285750" lvl="1" indent="-285750">
              <a:lnSpc>
                <a:spcPct val="150000"/>
              </a:lnSpc>
              <a:buFont typeface="Arial" panose="020B0604020202020204" pitchFamily="34" charset="0"/>
              <a:buChar char="•"/>
            </a:pPr>
            <a:r>
              <a:rPr lang="fr-FR" sz="1400" b="1">
                <a:solidFill>
                  <a:srgbClr val="E5007D"/>
                </a:solidFill>
                <a:latin typeface="Arial" charset="0"/>
                <a:cs typeface="Arial" charset="0"/>
              </a:rPr>
              <a:t>Elles le souhaitent</a:t>
            </a:r>
            <a:r>
              <a:rPr lang="fr-FR" sz="1400">
                <a:solidFill>
                  <a:srgbClr val="555555"/>
                </a:solidFill>
                <a:latin typeface="Arial" charset="0"/>
                <a:cs typeface="Arial" charset="0"/>
              </a:rPr>
              <a:t>, sont conciliantes et motivées</a:t>
            </a:r>
          </a:p>
          <a:p>
            <a:pPr marL="285750" lvl="1" indent="-285750">
              <a:lnSpc>
                <a:spcPct val="150000"/>
              </a:lnSpc>
              <a:buFont typeface="Arial" panose="020B0604020202020204" pitchFamily="34" charset="0"/>
              <a:buChar char="•"/>
            </a:pPr>
            <a:r>
              <a:rPr lang="fr-FR" sz="1400" b="1">
                <a:solidFill>
                  <a:srgbClr val="E5007D"/>
                </a:solidFill>
                <a:latin typeface="Arial" charset="0"/>
                <a:cs typeface="Arial" charset="0"/>
              </a:rPr>
              <a:t>Elles ont un soutien social </a:t>
            </a:r>
            <a:r>
              <a:rPr lang="fr-FR" sz="1400">
                <a:solidFill>
                  <a:srgbClr val="555555"/>
                </a:solidFill>
                <a:latin typeface="Arial" charset="0"/>
                <a:cs typeface="Arial" charset="0"/>
              </a:rPr>
              <a:t>adéquat</a:t>
            </a:r>
          </a:p>
          <a:p>
            <a:pPr marL="285750" lvl="1" indent="-285750">
              <a:lnSpc>
                <a:spcPct val="150000"/>
              </a:lnSpc>
              <a:buFont typeface="Arial" panose="020B0604020202020204" pitchFamily="34" charset="0"/>
              <a:buChar char="•"/>
            </a:pPr>
            <a:r>
              <a:rPr lang="fr-FR" sz="1400" b="1">
                <a:solidFill>
                  <a:srgbClr val="E5007D"/>
                </a:solidFill>
                <a:latin typeface="Arial" charset="0"/>
                <a:cs typeface="Arial" charset="0"/>
              </a:rPr>
              <a:t>Elles n’ont pas d’antécédents de complications </a:t>
            </a:r>
            <a:r>
              <a:rPr lang="fr-FR" sz="1400">
                <a:solidFill>
                  <a:srgbClr val="555555"/>
                </a:solidFill>
                <a:latin typeface="Arial" charset="0"/>
                <a:cs typeface="Arial" charset="0"/>
              </a:rPr>
              <a:t>à l’arrêt de médicaments</a:t>
            </a:r>
          </a:p>
          <a:p>
            <a:pPr marL="285750" lvl="1" indent="-285750">
              <a:lnSpc>
                <a:spcPct val="150000"/>
              </a:lnSpc>
              <a:buFont typeface="Arial" panose="020B0604020202020204" pitchFamily="34" charset="0"/>
              <a:buChar char="•"/>
            </a:pPr>
            <a:r>
              <a:rPr lang="fr-FR" sz="1400">
                <a:solidFill>
                  <a:srgbClr val="555555"/>
                </a:solidFill>
                <a:latin typeface="Arial" charset="0"/>
                <a:cs typeface="Arial" charset="0"/>
              </a:rPr>
              <a:t>Elles peuvent être </a:t>
            </a:r>
            <a:r>
              <a:rPr lang="fr-FR" sz="1400" b="1">
                <a:solidFill>
                  <a:srgbClr val="E5007D"/>
                </a:solidFill>
                <a:latin typeface="Arial" charset="0"/>
                <a:cs typeface="Arial" charset="0"/>
              </a:rPr>
              <a:t>régulièrement revues</a:t>
            </a:r>
            <a:endParaRPr lang="fr-FR" sz="1400">
              <a:solidFill>
                <a:srgbClr val="555555"/>
              </a:solidFill>
              <a:latin typeface="Arial" charset="0"/>
              <a:cs typeface="Arial" charset="0"/>
            </a:endParaRPr>
          </a:p>
          <a:p>
            <a:pPr marL="0" indent="0">
              <a:lnSpc>
                <a:spcPct val="150000"/>
              </a:lnSpc>
              <a:buNone/>
            </a:pPr>
            <a:r>
              <a:rPr lang="fr-FR" sz="1400" i="1">
                <a:solidFill>
                  <a:srgbClr val="555555"/>
                </a:solidFill>
                <a:latin typeface="Arial" charset="0"/>
                <a:cs typeface="Arial" charset="0"/>
                <a:sym typeface="Wingdings" panose="05000000000000000000" pitchFamily="2" charset="2"/>
              </a:rPr>
              <a:t> </a:t>
            </a:r>
            <a:r>
              <a:rPr lang="fr-FR" sz="1400" i="1">
                <a:solidFill>
                  <a:srgbClr val="555555"/>
                </a:solidFill>
                <a:latin typeface="Arial" charset="0"/>
                <a:cs typeface="Arial" charset="0"/>
              </a:rPr>
              <a:t>Il est recommandé d’offrir l'assurance au patient qu’il est acteur du processus d’arrêt, en particulier sur le choix du rythme qui lui convient</a:t>
            </a:r>
          </a:p>
        </p:txBody>
      </p:sp>
      <p:sp>
        <p:nvSpPr>
          <p:cNvPr id="3" name="ZoneTexte 2">
            <a:extLst>
              <a:ext uri="{FF2B5EF4-FFF2-40B4-BE49-F238E27FC236}">
                <a16:creationId xmlns:a16="http://schemas.microsoft.com/office/drawing/2014/main" id="{A0685126-E49B-3DCA-40E9-63E8BAB961F2}"/>
              </a:ext>
            </a:extLst>
          </p:cNvPr>
          <p:cNvSpPr txBox="1"/>
          <p:nvPr/>
        </p:nvSpPr>
        <p:spPr>
          <a:xfrm>
            <a:off x="72000" y="6480000"/>
            <a:ext cx="8052262" cy="215444"/>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HAS. Fiche mémo. Arrêt des benzodiazépines et médicaments apparentés : démarche du médecin traitant en ambulatoire. Juin 2015.</a:t>
            </a:r>
          </a:p>
        </p:txBody>
      </p:sp>
    </p:spTree>
    <p:extLst>
      <p:ext uri="{BB962C8B-B14F-4D97-AF65-F5344CB8AC3E}">
        <p14:creationId xmlns:p14="http://schemas.microsoft.com/office/powerpoint/2010/main" val="282206592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83B6E8-4F9D-4BF9-C084-6247FC0B55E4}"/>
              </a:ext>
            </a:extLst>
          </p:cNvPr>
          <p:cNvSpPr>
            <a:spLocks noGrp="1"/>
          </p:cNvSpPr>
          <p:nvPr>
            <p:ph type="title"/>
          </p:nvPr>
        </p:nvSpPr>
        <p:spPr/>
        <p:txBody>
          <a:bodyPr/>
          <a:lstStyle/>
          <a:p>
            <a:r>
              <a:rPr lang="fr-FR"/>
              <a:t>Points clés à retenir</a:t>
            </a:r>
          </a:p>
        </p:txBody>
      </p:sp>
      <p:sp>
        <p:nvSpPr>
          <p:cNvPr id="5" name="Espace réservé du texte 4">
            <a:extLst>
              <a:ext uri="{FF2B5EF4-FFF2-40B4-BE49-F238E27FC236}">
                <a16:creationId xmlns:a16="http://schemas.microsoft.com/office/drawing/2014/main" id="{20228CC6-F999-9CC9-923D-09EED954F391}"/>
              </a:ext>
            </a:extLst>
          </p:cNvPr>
          <p:cNvSpPr>
            <a:spLocks noGrp="1"/>
          </p:cNvSpPr>
          <p:nvPr>
            <p:ph type="body" sz="quarter" idx="11"/>
          </p:nvPr>
        </p:nvSpPr>
        <p:spPr>
          <a:xfrm>
            <a:off x="72000" y="6480000"/>
            <a:ext cx="10515600" cy="235529"/>
          </a:xfrm>
        </p:spPr>
        <p:txBody>
          <a:bodyPr>
            <a:normAutofit/>
          </a:bodyPr>
          <a:lstStyle/>
          <a:p>
            <a:r>
              <a:rPr lang="fr-FR" sz="900"/>
              <a:t>BZD : benzodiazépines ; LP : libération prolongée ; TCC : thérapie </a:t>
            </a:r>
            <a:r>
              <a:rPr lang="fr-FR" sz="900" err="1"/>
              <a:t>cognitivo</a:t>
            </a:r>
            <a:r>
              <a:rPr lang="fr-FR" sz="900"/>
              <a:t>-comportementale</a:t>
            </a:r>
          </a:p>
        </p:txBody>
      </p:sp>
      <p:sp>
        <p:nvSpPr>
          <p:cNvPr id="8" name="Rectangle: Rounded Corners 95">
            <a:extLst>
              <a:ext uri="{FF2B5EF4-FFF2-40B4-BE49-F238E27FC236}">
                <a16:creationId xmlns:a16="http://schemas.microsoft.com/office/drawing/2014/main" id="{CE29F2F2-4C34-CE75-7FD4-DDDBA101710A}"/>
              </a:ext>
            </a:extLst>
          </p:cNvPr>
          <p:cNvSpPr/>
          <p:nvPr/>
        </p:nvSpPr>
        <p:spPr>
          <a:xfrm>
            <a:off x="443369" y="1780613"/>
            <a:ext cx="8065200" cy="657345"/>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Deux recommandations </a:t>
            </a:r>
            <a:r>
              <a:rPr lang="fr-FR" sz="1600">
                <a:solidFill>
                  <a:srgbClr val="E5007D"/>
                </a:solidFill>
                <a:latin typeface="Arial" panose="020B0604020202020204" pitchFamily="34" charset="0"/>
                <a:cs typeface="Arial" panose="020B0604020202020204" pitchFamily="34" charset="0"/>
              </a:rPr>
              <a:t>dans l’insomnie chronique : les recommandations HAS 2006 et européennes </a:t>
            </a:r>
            <a:r>
              <a:rPr lang="fr-FR" sz="1600" b="1">
                <a:solidFill>
                  <a:srgbClr val="E5007D"/>
                </a:solidFill>
                <a:latin typeface="Arial" panose="020B0604020202020204" pitchFamily="34" charset="0"/>
                <a:cs typeface="Arial" panose="020B0604020202020204" pitchFamily="34" charset="0"/>
              </a:rPr>
              <a:t>mises à jour en 2023.</a:t>
            </a:r>
            <a:endParaRPr lang="en-US" sz="1600" b="1">
              <a:solidFill>
                <a:srgbClr val="E5007D"/>
              </a:solidFill>
              <a:latin typeface="Arial" panose="020B0604020202020204" pitchFamily="34" charset="0"/>
              <a:cs typeface="Arial" panose="020B0604020202020204" pitchFamily="34" charset="0"/>
            </a:endParaRPr>
          </a:p>
        </p:txBody>
      </p:sp>
      <p:sp>
        <p:nvSpPr>
          <p:cNvPr id="9" name="Rectangle: Rounded Corners 95">
            <a:extLst>
              <a:ext uri="{FF2B5EF4-FFF2-40B4-BE49-F238E27FC236}">
                <a16:creationId xmlns:a16="http://schemas.microsoft.com/office/drawing/2014/main" id="{70BD2DD3-3AE0-831F-9075-A6FEED01161A}"/>
              </a:ext>
            </a:extLst>
          </p:cNvPr>
          <p:cNvSpPr/>
          <p:nvPr/>
        </p:nvSpPr>
        <p:spPr>
          <a:xfrm>
            <a:off x="443369" y="2544325"/>
            <a:ext cx="8993754" cy="589282"/>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a:solidFill>
                  <a:srgbClr val="E5007D"/>
                </a:solidFill>
                <a:latin typeface="Arial" panose="020B0604020202020204" pitchFamily="34" charset="0"/>
                <a:cs typeface="Arial" panose="020B0604020202020204" pitchFamily="34" charset="0"/>
              </a:rPr>
              <a:t>La TCC est le </a:t>
            </a:r>
            <a:r>
              <a:rPr lang="fr-FR" sz="1600" b="1">
                <a:solidFill>
                  <a:srgbClr val="E5007D"/>
                </a:solidFill>
                <a:latin typeface="Arial" panose="020B0604020202020204" pitchFamily="34" charset="0"/>
                <a:cs typeface="Arial" panose="020B0604020202020204" pitchFamily="34" charset="0"/>
              </a:rPr>
              <a:t>traitement de 1</a:t>
            </a:r>
            <a:r>
              <a:rPr lang="fr-FR" sz="1600" b="1" baseline="30000">
                <a:solidFill>
                  <a:srgbClr val="E5007D"/>
                </a:solidFill>
                <a:latin typeface="Arial" panose="020B0604020202020204" pitchFamily="34" charset="0"/>
                <a:cs typeface="Arial" panose="020B0604020202020204" pitchFamily="34" charset="0"/>
              </a:rPr>
              <a:t>re</a:t>
            </a:r>
            <a:r>
              <a:rPr lang="fr-FR" sz="1600" b="1">
                <a:solidFill>
                  <a:srgbClr val="E5007D"/>
                </a:solidFill>
                <a:latin typeface="Arial" panose="020B0604020202020204" pitchFamily="34" charset="0"/>
                <a:cs typeface="Arial" panose="020B0604020202020204" pitchFamily="34" charset="0"/>
              </a:rPr>
              <a:t> intention </a:t>
            </a:r>
            <a:r>
              <a:rPr lang="fr-FR" sz="1600">
                <a:solidFill>
                  <a:srgbClr val="E5007D"/>
                </a:solidFill>
                <a:latin typeface="Arial" panose="020B0604020202020204" pitchFamily="34" charset="0"/>
                <a:cs typeface="Arial" panose="020B0604020202020204" pitchFamily="34" charset="0"/>
              </a:rPr>
              <a:t>de l'insomnie chronique chez l'adulte et doit être proposée à tous les patients.</a:t>
            </a:r>
            <a:endParaRPr lang="en-US" sz="1600">
              <a:solidFill>
                <a:srgbClr val="E5007D"/>
              </a:solidFill>
              <a:latin typeface="Arial" panose="020B0604020202020204" pitchFamily="34" charset="0"/>
              <a:cs typeface="Arial" panose="020B0604020202020204" pitchFamily="34" charset="0"/>
            </a:endParaRPr>
          </a:p>
        </p:txBody>
      </p:sp>
      <p:sp>
        <p:nvSpPr>
          <p:cNvPr id="10" name="Rectangle: Rounded Corners 95">
            <a:extLst>
              <a:ext uri="{FF2B5EF4-FFF2-40B4-BE49-F238E27FC236}">
                <a16:creationId xmlns:a16="http://schemas.microsoft.com/office/drawing/2014/main" id="{FC435026-3EC2-EEA6-6DF4-1429090D7097}"/>
              </a:ext>
            </a:extLst>
          </p:cNvPr>
          <p:cNvSpPr/>
          <p:nvPr/>
        </p:nvSpPr>
        <p:spPr>
          <a:xfrm>
            <a:off x="443369" y="3231879"/>
            <a:ext cx="10053442" cy="965166"/>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dirty="0">
                <a:solidFill>
                  <a:srgbClr val="E5007D"/>
                </a:solidFill>
                <a:latin typeface="Arial" panose="020B0604020202020204" pitchFamily="34" charset="0"/>
                <a:cs typeface="Arial" panose="020B0604020202020204" pitchFamily="34" charset="0"/>
              </a:rPr>
              <a:t>En 2</a:t>
            </a:r>
            <a:r>
              <a:rPr lang="fr-FR" sz="1600" b="1" baseline="30000" dirty="0">
                <a:solidFill>
                  <a:srgbClr val="E5007D"/>
                </a:solidFill>
                <a:latin typeface="Arial" panose="020B0604020202020204" pitchFamily="34" charset="0"/>
                <a:cs typeface="Arial" panose="020B0604020202020204" pitchFamily="34" charset="0"/>
              </a:rPr>
              <a:t>e</a:t>
            </a:r>
            <a:r>
              <a:rPr lang="fr-FR" sz="1600" b="1" dirty="0">
                <a:solidFill>
                  <a:srgbClr val="E5007D"/>
                </a:solidFill>
                <a:latin typeface="Arial" panose="020B0604020202020204" pitchFamily="34" charset="0"/>
                <a:cs typeface="Arial" panose="020B0604020202020204" pitchFamily="34" charset="0"/>
              </a:rPr>
              <a:t> intention, un traitement pharmacologique peut être proposé en cas d’échec des TCC : </a:t>
            </a:r>
            <a:r>
              <a:rPr lang="fr-FR" sz="1600" dirty="0">
                <a:solidFill>
                  <a:srgbClr val="E5007D"/>
                </a:solidFill>
                <a:latin typeface="Arial" panose="020B0604020202020204" pitchFamily="34" charset="0"/>
                <a:cs typeface="Arial" panose="020B0604020202020204" pitchFamily="34" charset="0"/>
              </a:rPr>
              <a:t>BZD et apparentés, antidépresseurs sédatifs à faible dose, antagonistes des récepteurs de l’</a:t>
            </a:r>
            <a:r>
              <a:rPr lang="fr-FR" sz="1600" dirty="0" err="1">
                <a:solidFill>
                  <a:srgbClr val="E5007D"/>
                </a:solidFill>
                <a:latin typeface="Arial" panose="020B0604020202020204" pitchFamily="34" charset="0"/>
                <a:cs typeface="Arial" panose="020B0604020202020204" pitchFamily="34" charset="0"/>
              </a:rPr>
              <a:t>orexine</a:t>
            </a:r>
            <a:r>
              <a:rPr lang="fr-FR" sz="1600" dirty="0">
                <a:solidFill>
                  <a:srgbClr val="E5007D"/>
                </a:solidFill>
                <a:latin typeface="Arial" panose="020B0604020202020204" pitchFamily="34" charset="0"/>
                <a:cs typeface="Arial" panose="020B0604020202020204" pitchFamily="34" charset="0"/>
              </a:rPr>
              <a:t>, mélatonine LP.</a:t>
            </a:r>
            <a:endParaRPr lang="en-US" sz="1600" dirty="0">
              <a:solidFill>
                <a:srgbClr val="E5007D"/>
              </a:solidFill>
              <a:latin typeface="Arial" panose="020B0604020202020204" pitchFamily="34" charset="0"/>
              <a:cs typeface="Arial" panose="020B0604020202020204" pitchFamily="34" charset="0"/>
            </a:endParaRPr>
          </a:p>
        </p:txBody>
      </p:sp>
      <p:sp>
        <p:nvSpPr>
          <p:cNvPr id="12" name="Rectangle: Rounded Corners 95">
            <a:extLst>
              <a:ext uri="{FF2B5EF4-FFF2-40B4-BE49-F238E27FC236}">
                <a16:creationId xmlns:a16="http://schemas.microsoft.com/office/drawing/2014/main" id="{9F720B9B-2DEC-BFF3-4A56-5FD7497B0294}"/>
              </a:ext>
            </a:extLst>
          </p:cNvPr>
          <p:cNvSpPr/>
          <p:nvPr/>
        </p:nvSpPr>
        <p:spPr>
          <a:xfrm>
            <a:off x="443369" y="4295317"/>
            <a:ext cx="10374448" cy="831461"/>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Certains traitements pharmacologiques ne sont pas recommandés </a:t>
            </a:r>
            <a:r>
              <a:rPr lang="fr-FR" sz="1600">
                <a:solidFill>
                  <a:srgbClr val="E5007D"/>
                </a:solidFill>
                <a:latin typeface="Arial" panose="020B0604020202020204" pitchFamily="34" charset="0"/>
                <a:cs typeface="Arial" panose="020B0604020202020204" pitchFamily="34" charset="0"/>
              </a:rPr>
              <a:t>tels que les antihistaminiques, les antipsychotiques, la mélatonine LI ou encore la phytothérapie.</a:t>
            </a:r>
            <a:endParaRPr lang="en-US" sz="1600">
              <a:solidFill>
                <a:srgbClr val="E5007D"/>
              </a:solidFill>
              <a:latin typeface="Arial" panose="020B0604020202020204" pitchFamily="34" charset="0"/>
              <a:cs typeface="Arial" panose="020B0604020202020204" pitchFamily="34" charset="0"/>
            </a:endParaRPr>
          </a:p>
        </p:txBody>
      </p:sp>
      <p:sp>
        <p:nvSpPr>
          <p:cNvPr id="15" name="Rectangle: Rounded Corners 95">
            <a:extLst>
              <a:ext uri="{FF2B5EF4-FFF2-40B4-BE49-F238E27FC236}">
                <a16:creationId xmlns:a16="http://schemas.microsoft.com/office/drawing/2014/main" id="{35580448-8C96-8F5A-81C5-CABAE80F574D}"/>
              </a:ext>
            </a:extLst>
          </p:cNvPr>
          <p:cNvSpPr/>
          <p:nvPr/>
        </p:nvSpPr>
        <p:spPr>
          <a:xfrm>
            <a:off x="443368" y="5225050"/>
            <a:ext cx="10910432"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En cas de sevrage des BZD, l’arrêt doit toujours être progressif, </a:t>
            </a:r>
            <a:r>
              <a:rPr lang="fr-FR" sz="1600">
                <a:solidFill>
                  <a:srgbClr val="E5007D"/>
                </a:solidFill>
                <a:latin typeface="Arial" panose="020B0604020202020204" pitchFamily="34" charset="0"/>
                <a:cs typeface="Arial" panose="020B0604020202020204" pitchFamily="34" charset="0"/>
              </a:rPr>
              <a:t>sur une durée de quelques semaines à plusieurs mois.</a:t>
            </a:r>
            <a:endParaRPr lang="en-US" sz="1600">
              <a:solidFill>
                <a:srgbClr val="E500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489465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br>
              <a:rPr lang="fr-FR" sz="4400"/>
            </a:br>
            <a:r>
              <a:rPr lang="fr-FR" sz="4000"/>
              <a:t>Annexe</a:t>
            </a:r>
          </a:p>
        </p:txBody>
      </p:sp>
      <p:grpSp>
        <p:nvGrpSpPr>
          <p:cNvPr id="3" name="Groupe 2">
            <a:extLst>
              <a:ext uri="{FF2B5EF4-FFF2-40B4-BE49-F238E27FC236}">
                <a16:creationId xmlns:a16="http://schemas.microsoft.com/office/drawing/2014/main" id="{58C2BDEF-4BA7-5D0C-C0B0-D69D3F135069}"/>
              </a:ext>
            </a:extLst>
          </p:cNvPr>
          <p:cNvGrpSpPr/>
          <p:nvPr/>
        </p:nvGrpSpPr>
        <p:grpSpPr>
          <a:xfrm>
            <a:off x="9417160" y="6292485"/>
            <a:ext cx="2588768" cy="430278"/>
            <a:chOff x="9417160" y="6292485"/>
            <a:chExt cx="2588768" cy="430278"/>
          </a:xfrm>
        </p:grpSpPr>
        <p:sp>
          <p:nvSpPr>
            <p:cNvPr id="4" name="ZoneTexte 3">
              <a:extLst>
                <a:ext uri="{FF2B5EF4-FFF2-40B4-BE49-F238E27FC236}">
                  <a16:creationId xmlns:a16="http://schemas.microsoft.com/office/drawing/2014/main" id="{A98CD7B4-120C-196D-C73D-6D106C594800}"/>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5" name="Image 4">
              <a:extLst>
                <a:ext uri="{FF2B5EF4-FFF2-40B4-BE49-F238E27FC236}">
                  <a16:creationId xmlns:a16="http://schemas.microsoft.com/office/drawing/2014/main" id="{0FE3BD06-2C37-7790-552B-FCAD36453220}"/>
                </a:ext>
              </a:extLst>
            </p:cNvPr>
            <p:cNvPicPr>
              <a:picLocks noChangeAspect="1"/>
            </p:cNvPicPr>
            <p:nvPr/>
          </p:nvPicPr>
          <p:blipFill>
            <a:blip r:embed="rId2"/>
            <a:stretch>
              <a:fillRect/>
            </a:stretch>
          </p:blipFill>
          <p:spPr>
            <a:xfrm>
              <a:off x="9417160" y="6375888"/>
              <a:ext cx="614312" cy="275364"/>
            </a:xfrm>
            <a:prstGeom prst="rect">
              <a:avLst/>
            </a:prstGeom>
          </p:spPr>
        </p:pic>
        <p:pic>
          <p:nvPicPr>
            <p:cNvPr id="6" name="Image 5">
              <a:extLst>
                <a:ext uri="{FF2B5EF4-FFF2-40B4-BE49-F238E27FC236}">
                  <a16:creationId xmlns:a16="http://schemas.microsoft.com/office/drawing/2014/main" id="{2C3D9393-BE86-423A-11AD-D3A9514A93DE}"/>
                </a:ext>
              </a:extLst>
            </p:cNvPr>
            <p:cNvPicPr>
              <a:picLocks noChangeAspect="1"/>
            </p:cNvPicPr>
            <p:nvPr/>
          </p:nvPicPr>
          <p:blipFill>
            <a:blip r:embed="rId3"/>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2679559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1EF80C-2E10-8661-985E-A12821C90589}"/>
              </a:ext>
            </a:extLst>
          </p:cNvPr>
          <p:cNvSpPr>
            <a:spLocks noGrp="1"/>
          </p:cNvSpPr>
          <p:nvPr>
            <p:ph type="title"/>
          </p:nvPr>
        </p:nvSpPr>
        <p:spPr>
          <a:xfrm>
            <a:off x="838200" y="541480"/>
            <a:ext cx="10515600" cy="725144"/>
          </a:xfrm>
        </p:spPr>
        <p:txBody>
          <a:bodyPr>
            <a:normAutofit fontScale="90000"/>
          </a:bodyPr>
          <a:lstStyle/>
          <a:p>
            <a:r>
              <a:rPr lang="fr-FR"/>
              <a:t>Fiche d’enregistrement quotidien des pensées automatiques de Beck</a:t>
            </a:r>
          </a:p>
        </p:txBody>
      </p:sp>
      <p:pic>
        <p:nvPicPr>
          <p:cNvPr id="7" name="Image 6">
            <a:extLst>
              <a:ext uri="{FF2B5EF4-FFF2-40B4-BE49-F238E27FC236}">
                <a16:creationId xmlns:a16="http://schemas.microsoft.com/office/drawing/2014/main" id="{1341621E-E8FC-B90C-1082-63D60014914A}"/>
              </a:ext>
            </a:extLst>
          </p:cNvPr>
          <p:cNvPicPr>
            <a:picLocks noChangeAspect="1"/>
          </p:cNvPicPr>
          <p:nvPr/>
        </p:nvPicPr>
        <p:blipFill rotWithShape="1">
          <a:blip r:embed="rId2"/>
          <a:srcRect t="7962"/>
          <a:stretch/>
        </p:blipFill>
        <p:spPr>
          <a:xfrm>
            <a:off x="1780528" y="1482383"/>
            <a:ext cx="8630944" cy="5057774"/>
          </a:xfrm>
          <a:prstGeom prst="rect">
            <a:avLst/>
          </a:prstGeom>
        </p:spPr>
      </p:pic>
      <p:sp>
        <p:nvSpPr>
          <p:cNvPr id="9" name="ZoneTexte 8">
            <a:extLst>
              <a:ext uri="{FF2B5EF4-FFF2-40B4-BE49-F238E27FC236}">
                <a16:creationId xmlns:a16="http://schemas.microsoft.com/office/drawing/2014/main" id="{507E110D-C215-180C-55EB-89E39C7C1923}"/>
              </a:ext>
            </a:extLst>
          </p:cNvPr>
          <p:cNvSpPr txBox="1"/>
          <p:nvPr/>
        </p:nvSpPr>
        <p:spPr>
          <a:xfrm>
            <a:off x="94680" y="6584120"/>
            <a:ext cx="6096000" cy="230832"/>
          </a:xfrm>
          <a:prstGeom prst="rect">
            <a:avLst/>
          </a:prstGeom>
          <a:noFill/>
        </p:spPr>
        <p:txBody>
          <a:bodyPr wrap="square">
            <a:spAutoFit/>
          </a:bodyPr>
          <a:lstStyle/>
          <a:p>
            <a:r>
              <a:rPr lang="fr-FR" sz="900">
                <a:solidFill>
                  <a:srgbClr val="575757"/>
                </a:solidFill>
                <a:latin typeface="Arial" panose="020B0604020202020204" pitchFamily="34" charset="0"/>
                <a:cs typeface="Arial" panose="020B0604020202020204" pitchFamily="34" charset="0"/>
              </a:rPr>
              <a:t>https://www.psynancy.com/post/les-colonnes-de-beck</a:t>
            </a:r>
          </a:p>
        </p:txBody>
      </p:sp>
    </p:spTree>
    <p:extLst>
      <p:ext uri="{BB962C8B-B14F-4D97-AF65-F5344CB8AC3E}">
        <p14:creationId xmlns:p14="http://schemas.microsoft.com/office/powerpoint/2010/main" val="225711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a:pPr>
            <a:r>
              <a:rPr lang="fr-FR" sz="3200">
                <a:latin typeface="Arial" charset="0"/>
                <a:cs typeface="Arial" charset="0"/>
              </a:rPr>
              <a:t>Processus homéostasique</a:t>
            </a:r>
            <a:endParaRPr lang="fr-FR"/>
          </a:p>
        </p:txBody>
      </p:sp>
      <p:sp>
        <p:nvSpPr>
          <p:cNvPr id="5" name="ZoneTexte 4">
            <a:extLst>
              <a:ext uri="{FF2B5EF4-FFF2-40B4-BE49-F238E27FC236}">
                <a16:creationId xmlns:a16="http://schemas.microsoft.com/office/drawing/2014/main" id="{14187DBB-9A92-8B61-7A48-5E7121C1660D}"/>
              </a:ext>
            </a:extLst>
          </p:cNvPr>
          <p:cNvSpPr txBox="1"/>
          <p:nvPr/>
        </p:nvSpPr>
        <p:spPr>
          <a:xfrm>
            <a:off x="72000" y="6480000"/>
            <a:ext cx="8310662" cy="215444"/>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Lopez R.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dirty="0">
                <a:solidFill>
                  <a:srgbClr val="575757"/>
                </a:solidFill>
                <a:latin typeface="Arial" panose="020B0604020202020204" pitchFamily="34" charset="0"/>
                <a:cs typeface="Arial" panose="020B0604020202020204" pitchFamily="34" charset="0"/>
              </a:rPr>
              <a:t>La revue du praticien </a:t>
            </a:r>
            <a:r>
              <a:rPr lang="fr-FR" sz="800" dirty="0">
                <a:solidFill>
                  <a:srgbClr val="575757"/>
                </a:solidFill>
                <a:latin typeface="Arial" panose="020B0604020202020204" pitchFamily="34" charset="0"/>
                <a:cs typeface="Arial" panose="020B0604020202020204" pitchFamily="34" charset="0"/>
              </a:rPr>
              <a:t>2019;69:537-44. </a:t>
            </a:r>
          </a:p>
        </p:txBody>
      </p:sp>
      <p:sp>
        <p:nvSpPr>
          <p:cNvPr id="29" name="Rectangle: Rounded Corners 14">
            <a:extLst>
              <a:ext uri="{FF2B5EF4-FFF2-40B4-BE49-F238E27FC236}">
                <a16:creationId xmlns:a16="http://schemas.microsoft.com/office/drawing/2014/main" id="{C95E9ECA-3CE2-7390-4E9A-C19B8C3BB2B5}"/>
              </a:ext>
            </a:extLst>
          </p:cNvPr>
          <p:cNvSpPr/>
          <p:nvPr/>
        </p:nvSpPr>
        <p:spPr>
          <a:xfrm>
            <a:off x="1294202" y="1839949"/>
            <a:ext cx="5301783" cy="711848"/>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0" name="Rectangle: Rounded Corners 73">
            <a:extLst>
              <a:ext uri="{FF2B5EF4-FFF2-40B4-BE49-F238E27FC236}">
                <a16:creationId xmlns:a16="http://schemas.microsoft.com/office/drawing/2014/main" id="{45E52373-3E59-E87D-135D-1688D288448F}"/>
              </a:ext>
            </a:extLst>
          </p:cNvPr>
          <p:cNvSpPr/>
          <p:nvPr/>
        </p:nvSpPr>
        <p:spPr>
          <a:xfrm>
            <a:off x="2984839" y="2804568"/>
            <a:ext cx="3596266" cy="912944"/>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1" name="Rectangle: Rounded Corners 74">
            <a:extLst>
              <a:ext uri="{FF2B5EF4-FFF2-40B4-BE49-F238E27FC236}">
                <a16:creationId xmlns:a16="http://schemas.microsoft.com/office/drawing/2014/main" id="{717FF5AE-8418-7F68-E0ED-F95E02FA6888}"/>
              </a:ext>
            </a:extLst>
          </p:cNvPr>
          <p:cNvSpPr/>
          <p:nvPr/>
        </p:nvSpPr>
        <p:spPr>
          <a:xfrm>
            <a:off x="578109" y="4838788"/>
            <a:ext cx="4067786" cy="742714"/>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400">
              <a:solidFill>
                <a:schemeClr val="tx1"/>
              </a:solidFill>
              <a:latin typeface="Arial" panose="020B0604020202020204" pitchFamily="34" charset="0"/>
              <a:cs typeface="Arial" panose="020B0604020202020204" pitchFamily="34" charset="0"/>
            </a:endParaRPr>
          </a:p>
        </p:txBody>
      </p:sp>
      <p:sp>
        <p:nvSpPr>
          <p:cNvPr id="32" name="Rectangle: Rounded Corners 75">
            <a:extLst>
              <a:ext uri="{FF2B5EF4-FFF2-40B4-BE49-F238E27FC236}">
                <a16:creationId xmlns:a16="http://schemas.microsoft.com/office/drawing/2014/main" id="{3F974F25-CF0F-C569-FEEA-3E31571A3BD3}"/>
              </a:ext>
            </a:extLst>
          </p:cNvPr>
          <p:cNvSpPr/>
          <p:nvPr/>
        </p:nvSpPr>
        <p:spPr>
          <a:xfrm>
            <a:off x="1380613" y="1915628"/>
            <a:ext cx="5301783" cy="711849"/>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Rectangle: Rounded Corners 77">
            <a:extLst>
              <a:ext uri="{FF2B5EF4-FFF2-40B4-BE49-F238E27FC236}">
                <a16:creationId xmlns:a16="http://schemas.microsoft.com/office/drawing/2014/main" id="{5E5B3B97-D4A8-E398-DBA5-84A308775FCD}"/>
              </a:ext>
            </a:extLst>
          </p:cNvPr>
          <p:cNvSpPr/>
          <p:nvPr/>
        </p:nvSpPr>
        <p:spPr>
          <a:xfrm>
            <a:off x="3071251" y="2880248"/>
            <a:ext cx="3596266" cy="912944"/>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5" name="TextBox 79">
            <a:extLst>
              <a:ext uri="{FF2B5EF4-FFF2-40B4-BE49-F238E27FC236}">
                <a16:creationId xmlns:a16="http://schemas.microsoft.com/office/drawing/2014/main" id="{3F737BFD-2C4C-533C-1FD5-4948368A03EA}"/>
              </a:ext>
            </a:extLst>
          </p:cNvPr>
          <p:cNvSpPr txBox="1"/>
          <p:nvPr/>
        </p:nvSpPr>
        <p:spPr>
          <a:xfrm>
            <a:off x="1713146" y="1950704"/>
            <a:ext cx="4882839" cy="480131"/>
          </a:xfrm>
          <a:prstGeom prst="rect">
            <a:avLst/>
          </a:prstGeom>
          <a:noFill/>
        </p:spPr>
        <p:txBody>
          <a:bodyPr wrap="square" rtlCol="0">
            <a:spAutoFit/>
          </a:bodyPr>
          <a:lstStyle/>
          <a:p>
            <a:pPr marR="0" lvl="0" algn="l" defTabSz="914400" rtl="0" eaLnBrk="1" fontAlgn="auto" latinLnBrk="0" hangingPunct="1">
              <a:lnSpc>
                <a:spcPct val="90000"/>
              </a:lnSpc>
              <a:spcBef>
                <a:spcPts val="800"/>
              </a:spcBef>
              <a:spcAft>
                <a:spcPts val="0"/>
              </a:spcAft>
              <a:buClrTx/>
              <a:buSzTx/>
              <a:tabLst/>
              <a:defRPr/>
            </a:pPr>
            <a:r>
              <a:rPr kumimoji="0" lang="fr-FR" sz="1400" b="1" i="0" u="none" strike="noStrike" kern="1200" cap="none" spc="0" normalizeH="0" baseline="0" noProof="0">
                <a:ln>
                  <a:noFill/>
                </a:ln>
                <a:solidFill>
                  <a:srgbClr val="E5007D"/>
                </a:solidFill>
                <a:effectLst/>
                <a:uLnTx/>
                <a:uFillTx/>
                <a:latin typeface="Arial" panose="020B0604020202020204" pitchFamily="34" charset="0"/>
                <a:ea typeface="+mn-ea"/>
                <a:cs typeface="Arial" panose="020B0604020202020204" pitchFamily="34" charset="0"/>
              </a:rPr>
              <a:t>Homéostasie : </a:t>
            </a:r>
            <a:r>
              <a:rPr lang="fr-FR" sz="1400" err="1">
                <a:solidFill>
                  <a:srgbClr val="555555"/>
                </a:solidFill>
                <a:latin typeface="Arial" panose="020B0604020202020204" pitchFamily="34" charset="0"/>
                <a:cs typeface="Arial" panose="020B0604020202020204" pitchFamily="34" charset="0"/>
              </a:rPr>
              <a:t>régu</a:t>
            </a:r>
            <a:r>
              <a:rPr kumimoji="0" lang="fr-FR" sz="1400" b="0" i="0" u="none" strike="noStrike" kern="1200" cap="none" spc="0" normalizeH="0" baseline="0" noProof="0" err="1">
                <a:ln>
                  <a:noFill/>
                </a:ln>
                <a:solidFill>
                  <a:srgbClr val="555555"/>
                </a:solidFill>
                <a:effectLst/>
                <a:uLnTx/>
                <a:uFillTx/>
                <a:latin typeface="Arial" panose="020B0604020202020204" pitchFamily="34" charset="0"/>
                <a:ea typeface="+mn-ea"/>
                <a:cs typeface="Arial" panose="020B0604020202020204" pitchFamily="34" charset="0"/>
              </a:rPr>
              <a:t>lation</a:t>
            </a:r>
            <a:r>
              <a:rPr kumimoji="0" lang="fr-FR" sz="1400" b="0" i="0" u="none" strike="noStrike" kern="1200" cap="none" spc="0" normalizeH="0" baseline="0" noProof="0">
                <a:ln>
                  <a:noFill/>
                </a:ln>
                <a:solidFill>
                  <a:srgbClr val="555555"/>
                </a:solidFill>
                <a:effectLst/>
                <a:uLnTx/>
                <a:uFillTx/>
                <a:latin typeface="Arial" panose="020B0604020202020204" pitchFamily="34" charset="0"/>
                <a:ea typeface="+mn-ea"/>
                <a:cs typeface="Arial" panose="020B0604020202020204" pitchFamily="34" charset="0"/>
              </a:rPr>
              <a:t> qui tend à maintenir un paramètre physiologique autour d’une valeur « pré réglée »</a:t>
            </a:r>
            <a:endParaRPr kumimoji="0" lang="fr-FR" sz="1400" b="1" i="0" u="none" strike="noStrike" kern="1200" cap="none" spc="0" normalizeH="0" baseline="0" noProof="0">
              <a:ln>
                <a:noFill/>
              </a:ln>
              <a:solidFill>
                <a:srgbClr val="E5007D"/>
              </a:solidFill>
              <a:effectLst/>
              <a:uLnTx/>
              <a:uFillTx/>
              <a:latin typeface="Arial" charset="0"/>
              <a:ea typeface="+mn-ea"/>
              <a:cs typeface="Arial" charset="0"/>
            </a:endParaRPr>
          </a:p>
        </p:txBody>
      </p:sp>
      <p:cxnSp>
        <p:nvCxnSpPr>
          <p:cNvPr id="39" name="Connector: Elbow 19">
            <a:extLst>
              <a:ext uri="{FF2B5EF4-FFF2-40B4-BE49-F238E27FC236}">
                <a16:creationId xmlns:a16="http://schemas.microsoft.com/office/drawing/2014/main" id="{47F7694C-1A60-6054-BC91-2AB2C1A36559}"/>
              </a:ext>
            </a:extLst>
          </p:cNvPr>
          <p:cNvCxnSpPr>
            <a:cxnSpLocks/>
            <a:endCxn id="29" idx="1"/>
          </p:cNvCxnSpPr>
          <p:nvPr/>
        </p:nvCxnSpPr>
        <p:spPr>
          <a:xfrm flipV="1">
            <a:off x="404566" y="2195873"/>
            <a:ext cx="889636" cy="817974"/>
          </a:xfrm>
          <a:prstGeom prst="bentConnector3">
            <a:avLst>
              <a:gd name="adj1" fmla="val 50000"/>
            </a:avLst>
          </a:prstGeom>
          <a:ln>
            <a:solidFill>
              <a:srgbClr val="5994AA"/>
            </a:solidFill>
          </a:ln>
        </p:spPr>
        <p:style>
          <a:lnRef idx="1">
            <a:schemeClr val="accent1"/>
          </a:lnRef>
          <a:fillRef idx="0">
            <a:schemeClr val="accent1"/>
          </a:fillRef>
          <a:effectRef idx="0">
            <a:schemeClr val="accent1"/>
          </a:effectRef>
          <a:fontRef idx="minor">
            <a:schemeClr val="tx1"/>
          </a:fontRef>
        </p:style>
      </p:cxnSp>
      <p:sp>
        <p:nvSpPr>
          <p:cNvPr id="41" name="TextBox 83">
            <a:extLst>
              <a:ext uri="{FF2B5EF4-FFF2-40B4-BE49-F238E27FC236}">
                <a16:creationId xmlns:a16="http://schemas.microsoft.com/office/drawing/2014/main" id="{D0FD4079-9AB9-1D58-9E7E-EADC49891268}"/>
              </a:ext>
            </a:extLst>
          </p:cNvPr>
          <p:cNvSpPr txBox="1"/>
          <p:nvPr/>
        </p:nvSpPr>
        <p:spPr>
          <a:xfrm>
            <a:off x="3184961" y="2901023"/>
            <a:ext cx="3215839" cy="738664"/>
          </a:xfrm>
          <a:prstGeom prst="rect">
            <a:avLst/>
          </a:prstGeom>
          <a:noFill/>
        </p:spPr>
        <p:txBody>
          <a:bodyPr wrap="square" rtlCol="0">
            <a:spAutoFit/>
          </a:bodyPr>
          <a:lstStyle/>
          <a:p>
            <a:pPr eaLnBrk="1" hangingPunct="1"/>
            <a:r>
              <a:rPr lang="fr-FR" sz="1400" b="1">
                <a:solidFill>
                  <a:srgbClr val="E5007D"/>
                </a:solidFill>
                <a:latin typeface="Arial" panose="020B0604020202020204" pitchFamily="34" charset="0"/>
                <a:cs typeface="Arial" panose="020B0604020202020204" pitchFamily="34" charset="0"/>
              </a:rPr>
              <a:t>Paramètres contrôlés : </a:t>
            </a:r>
          </a:p>
          <a:p>
            <a:pPr eaLnBrk="1" hangingPunct="1"/>
            <a:r>
              <a:rPr lang="fr-FR" sz="1400">
                <a:solidFill>
                  <a:srgbClr val="555555"/>
                </a:solidFill>
                <a:latin typeface="Arial" panose="020B0604020202020204" pitchFamily="34" charset="0"/>
                <a:cs typeface="Arial" panose="020B0604020202020204" pitchFamily="34" charset="0"/>
              </a:rPr>
              <a:t>endormissement, quantité de sommeil par 24h, composition du sommeil</a:t>
            </a:r>
          </a:p>
        </p:txBody>
      </p:sp>
      <p:cxnSp>
        <p:nvCxnSpPr>
          <p:cNvPr id="42" name="Straight Connector 91">
            <a:extLst>
              <a:ext uri="{FF2B5EF4-FFF2-40B4-BE49-F238E27FC236}">
                <a16:creationId xmlns:a16="http://schemas.microsoft.com/office/drawing/2014/main" id="{1FE59ABB-FBD1-3773-E4F4-C1DAB4BE5592}"/>
              </a:ext>
            </a:extLst>
          </p:cNvPr>
          <p:cNvCxnSpPr>
            <a:cxnSpLocks/>
          </p:cNvCxnSpPr>
          <p:nvPr/>
        </p:nvCxnSpPr>
        <p:spPr>
          <a:xfrm>
            <a:off x="2372209" y="3289410"/>
            <a:ext cx="602811"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50" name="TextBox 83">
            <a:extLst>
              <a:ext uri="{FF2B5EF4-FFF2-40B4-BE49-F238E27FC236}">
                <a16:creationId xmlns:a16="http://schemas.microsoft.com/office/drawing/2014/main" id="{2D328BE1-2052-14ED-03F2-BCD8F7975397}"/>
              </a:ext>
            </a:extLst>
          </p:cNvPr>
          <p:cNvSpPr txBox="1"/>
          <p:nvPr/>
        </p:nvSpPr>
        <p:spPr>
          <a:xfrm>
            <a:off x="849384" y="5028528"/>
            <a:ext cx="3699233" cy="480131"/>
          </a:xfrm>
          <a:prstGeom prst="rect">
            <a:avLst/>
          </a:prstGeom>
          <a:noFill/>
        </p:spPr>
        <p:txBody>
          <a:bodyPr wrap="square" rtlCol="0">
            <a:spAutoFit/>
          </a:bodyPr>
          <a:lstStyle/>
          <a:p>
            <a:pPr>
              <a:lnSpc>
                <a:spcPct val="90000"/>
              </a:lnSpc>
              <a:spcBef>
                <a:spcPts val="800"/>
              </a:spcBef>
              <a:defRPr/>
            </a:pPr>
            <a:r>
              <a:rPr lang="fr-FR" sz="1400" b="1" dirty="0">
                <a:solidFill>
                  <a:srgbClr val="E5007D"/>
                </a:solidFill>
                <a:latin typeface="Arial" panose="020B0604020202020204" pitchFamily="34" charset="0"/>
                <a:cs typeface="Arial" panose="020B0604020202020204" pitchFamily="34" charset="0"/>
              </a:rPr>
              <a:t>Résorption du besoin de sommeil durant la nuit et/ou sieste</a:t>
            </a:r>
          </a:p>
        </p:txBody>
      </p:sp>
      <p:sp>
        <p:nvSpPr>
          <p:cNvPr id="54" name="Rectangle: Rounded Corners 73">
            <a:extLst>
              <a:ext uri="{FF2B5EF4-FFF2-40B4-BE49-F238E27FC236}">
                <a16:creationId xmlns:a16="http://schemas.microsoft.com/office/drawing/2014/main" id="{9B9C786D-5751-323F-F1C3-F628BA2BA9F3}"/>
              </a:ext>
            </a:extLst>
          </p:cNvPr>
          <p:cNvSpPr/>
          <p:nvPr/>
        </p:nvSpPr>
        <p:spPr>
          <a:xfrm>
            <a:off x="1522230" y="3836684"/>
            <a:ext cx="4962552" cy="912944"/>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5" name="Rectangle: Rounded Corners 77">
            <a:extLst>
              <a:ext uri="{FF2B5EF4-FFF2-40B4-BE49-F238E27FC236}">
                <a16:creationId xmlns:a16="http://schemas.microsoft.com/office/drawing/2014/main" id="{F093D4C4-951A-4BB5-9450-BB19D68A02CE}"/>
              </a:ext>
            </a:extLst>
          </p:cNvPr>
          <p:cNvSpPr/>
          <p:nvPr/>
        </p:nvSpPr>
        <p:spPr>
          <a:xfrm>
            <a:off x="1608641" y="3912364"/>
            <a:ext cx="5033742" cy="912944"/>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6" name="TextBox 83">
            <a:extLst>
              <a:ext uri="{FF2B5EF4-FFF2-40B4-BE49-F238E27FC236}">
                <a16:creationId xmlns:a16="http://schemas.microsoft.com/office/drawing/2014/main" id="{0D0D5C55-8801-85ED-2BEB-9EABD19044CA}"/>
              </a:ext>
            </a:extLst>
          </p:cNvPr>
          <p:cNvSpPr txBox="1"/>
          <p:nvPr/>
        </p:nvSpPr>
        <p:spPr>
          <a:xfrm>
            <a:off x="1722352" y="3917467"/>
            <a:ext cx="4762429" cy="867930"/>
          </a:xfrm>
          <a:prstGeom prst="rect">
            <a:avLst/>
          </a:prstGeom>
          <a:noFill/>
        </p:spPr>
        <p:txBody>
          <a:bodyPr wrap="square" rtlCol="0">
            <a:spAutoFit/>
          </a:bodyPr>
          <a:lstStyle/>
          <a:p>
            <a:pPr marR="0" lvl="0" algn="l" defTabSz="914400" rtl="0" eaLnBrk="1" fontAlgn="auto" latinLnBrk="0" hangingPunct="1">
              <a:lnSpc>
                <a:spcPct val="90000"/>
              </a:lnSpc>
              <a:spcAft>
                <a:spcPts val="0"/>
              </a:spcAft>
              <a:buClrTx/>
              <a:buSzTx/>
              <a:tabLst/>
              <a:defRPr/>
            </a:pPr>
            <a:r>
              <a:rPr kumimoji="0" lang="fr-FR" sz="1400" b="1" i="0" u="none" strike="noStrike" kern="1200" cap="none" spc="0" normalizeH="0" baseline="0" noProof="0">
                <a:ln>
                  <a:noFill/>
                </a:ln>
                <a:solidFill>
                  <a:srgbClr val="E5007D"/>
                </a:solidFill>
                <a:effectLst/>
                <a:uLnTx/>
                <a:uFillTx/>
                <a:latin typeface="Arial" panose="020B0604020202020204" pitchFamily="34" charset="0"/>
                <a:ea typeface="+mn-ea"/>
                <a:cs typeface="Arial" panose="020B0604020202020204" pitchFamily="34" charset="0"/>
              </a:rPr>
              <a:t>Augmentation du besoin de sommeil au cours </a:t>
            </a:r>
          </a:p>
          <a:p>
            <a:pPr marR="0" lvl="0" algn="l" defTabSz="914400" rtl="0" eaLnBrk="1" fontAlgn="auto" latinLnBrk="0" hangingPunct="1">
              <a:lnSpc>
                <a:spcPct val="90000"/>
              </a:lnSpc>
              <a:spcAft>
                <a:spcPts val="0"/>
              </a:spcAft>
              <a:buClrTx/>
              <a:buSzTx/>
              <a:tabLst/>
              <a:defRPr/>
            </a:pPr>
            <a:r>
              <a:rPr kumimoji="0" lang="fr-FR" sz="1400" b="1" i="0" u="none" strike="noStrike" kern="1200" cap="none" spc="0" normalizeH="0" baseline="0" noProof="0">
                <a:ln>
                  <a:noFill/>
                </a:ln>
                <a:solidFill>
                  <a:srgbClr val="E5007D"/>
                </a:solidFill>
                <a:effectLst/>
                <a:uLnTx/>
                <a:uFillTx/>
                <a:latin typeface="Arial" panose="020B0604020202020204" pitchFamily="34" charset="0"/>
                <a:ea typeface="+mn-ea"/>
                <a:cs typeface="Arial" panose="020B0604020202020204" pitchFamily="34" charset="0"/>
              </a:rPr>
              <a:t>de la veille en journée, </a:t>
            </a:r>
            <a:r>
              <a:rPr kumimoji="0" lang="fr-FR" sz="1400" b="0" i="0" u="none" strike="noStrike" kern="1200" cap="none" spc="0" normalizeH="0" baseline="0" noProof="0">
                <a:ln>
                  <a:noFill/>
                </a:ln>
                <a:solidFill>
                  <a:srgbClr val="555555"/>
                </a:solidFill>
                <a:effectLst/>
                <a:uLnTx/>
                <a:uFillTx/>
                <a:latin typeface="Arial" panose="020B0604020202020204" pitchFamily="34" charset="0"/>
                <a:ea typeface="+mn-ea"/>
                <a:cs typeface="Arial" panose="020B0604020202020204" pitchFamily="34" charset="0"/>
              </a:rPr>
              <a:t>atteignant un maximum vers 23h et exerçant une « pression » de sommeil sur le sujet durant toute la veille</a:t>
            </a:r>
          </a:p>
        </p:txBody>
      </p:sp>
      <p:cxnSp>
        <p:nvCxnSpPr>
          <p:cNvPr id="57" name="Straight Connector 91">
            <a:extLst>
              <a:ext uri="{FF2B5EF4-FFF2-40B4-BE49-F238E27FC236}">
                <a16:creationId xmlns:a16="http://schemas.microsoft.com/office/drawing/2014/main" id="{9D3901CF-64CE-5246-7DBF-4C37531433F8}"/>
              </a:ext>
            </a:extLst>
          </p:cNvPr>
          <p:cNvCxnSpPr>
            <a:cxnSpLocks/>
          </p:cNvCxnSpPr>
          <p:nvPr/>
        </p:nvCxnSpPr>
        <p:spPr>
          <a:xfrm>
            <a:off x="1024139" y="4307663"/>
            <a:ext cx="506589"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cxnSp>
        <p:nvCxnSpPr>
          <p:cNvPr id="59" name="Straight Connector 91">
            <a:extLst>
              <a:ext uri="{FF2B5EF4-FFF2-40B4-BE49-F238E27FC236}">
                <a16:creationId xmlns:a16="http://schemas.microsoft.com/office/drawing/2014/main" id="{B368493F-FAB5-ECE9-5BFB-ACCFF788DB5C}"/>
              </a:ext>
            </a:extLst>
          </p:cNvPr>
          <p:cNvCxnSpPr>
            <a:cxnSpLocks/>
          </p:cNvCxnSpPr>
          <p:nvPr/>
        </p:nvCxnSpPr>
        <p:spPr>
          <a:xfrm>
            <a:off x="1024139" y="3682837"/>
            <a:ext cx="0" cy="624826"/>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cxnSp>
        <p:nvCxnSpPr>
          <p:cNvPr id="67" name="Straight Connector 91">
            <a:extLst>
              <a:ext uri="{FF2B5EF4-FFF2-40B4-BE49-F238E27FC236}">
                <a16:creationId xmlns:a16="http://schemas.microsoft.com/office/drawing/2014/main" id="{943A7878-C6A0-07F8-CB85-A9BBA460BD50}"/>
              </a:ext>
            </a:extLst>
          </p:cNvPr>
          <p:cNvCxnSpPr>
            <a:cxnSpLocks/>
          </p:cNvCxnSpPr>
          <p:nvPr/>
        </p:nvCxnSpPr>
        <p:spPr>
          <a:xfrm>
            <a:off x="838200" y="3697754"/>
            <a:ext cx="11184" cy="121586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68" name="Rectangle: Rounded Corners 77">
            <a:extLst>
              <a:ext uri="{FF2B5EF4-FFF2-40B4-BE49-F238E27FC236}">
                <a16:creationId xmlns:a16="http://schemas.microsoft.com/office/drawing/2014/main" id="{35EBFCA4-F06C-E161-98B6-025D885AB3CF}"/>
              </a:ext>
            </a:extLst>
          </p:cNvPr>
          <p:cNvSpPr/>
          <p:nvPr/>
        </p:nvSpPr>
        <p:spPr>
          <a:xfrm>
            <a:off x="657408" y="4911441"/>
            <a:ext cx="4067786" cy="742714"/>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3" name="Rectangle 72">
            <a:extLst>
              <a:ext uri="{FF2B5EF4-FFF2-40B4-BE49-F238E27FC236}">
                <a16:creationId xmlns:a16="http://schemas.microsoft.com/office/drawing/2014/main" id="{EF8E6131-E365-F984-883C-7DB4A9E625B3}"/>
              </a:ext>
            </a:extLst>
          </p:cNvPr>
          <p:cNvSpPr/>
          <p:nvPr/>
        </p:nvSpPr>
        <p:spPr>
          <a:xfrm>
            <a:off x="7284741" y="2308872"/>
            <a:ext cx="4705859" cy="3761187"/>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ZoneTexte 74">
            <a:extLst>
              <a:ext uri="{FF2B5EF4-FFF2-40B4-BE49-F238E27FC236}">
                <a16:creationId xmlns:a16="http://schemas.microsoft.com/office/drawing/2014/main" id="{31525E18-DAE8-15E1-3CF3-E11EF4E7699F}"/>
              </a:ext>
            </a:extLst>
          </p:cNvPr>
          <p:cNvSpPr txBox="1"/>
          <p:nvPr/>
        </p:nvSpPr>
        <p:spPr>
          <a:xfrm>
            <a:off x="7564171" y="2320964"/>
            <a:ext cx="4146997" cy="461665"/>
          </a:xfrm>
          <a:prstGeom prst="rect">
            <a:avLst/>
          </a:prstGeom>
          <a:noFill/>
        </p:spPr>
        <p:txBody>
          <a:bodyPr wrap="square" rtlCol="0">
            <a:spAutoFit/>
          </a:bodyPr>
          <a:lstStyle/>
          <a:p>
            <a:pPr algn="ctr"/>
            <a:r>
              <a:rPr lang="fr-FR" sz="1200" b="1">
                <a:solidFill>
                  <a:srgbClr val="555555"/>
                </a:solidFill>
                <a:latin typeface="Arial" panose="020B0604020202020204" pitchFamily="34" charset="0"/>
                <a:cs typeface="Arial" panose="020B0604020202020204" pitchFamily="34" charset="0"/>
              </a:rPr>
              <a:t>Évolution du facteur homéostasique dans différentes situations physiologiques de l’adulte sain</a:t>
            </a:r>
          </a:p>
        </p:txBody>
      </p:sp>
      <p:cxnSp>
        <p:nvCxnSpPr>
          <p:cNvPr id="76" name="Connecteur droit 75">
            <a:extLst>
              <a:ext uri="{FF2B5EF4-FFF2-40B4-BE49-F238E27FC236}">
                <a16:creationId xmlns:a16="http://schemas.microsoft.com/office/drawing/2014/main" id="{8155CEB3-4D3D-EFA2-46D7-DC4C8641A1B0}"/>
              </a:ext>
            </a:extLst>
          </p:cNvPr>
          <p:cNvCxnSpPr/>
          <p:nvPr/>
        </p:nvCxnSpPr>
        <p:spPr>
          <a:xfrm>
            <a:off x="7354654" y="5086291"/>
            <a:ext cx="504056" cy="0"/>
          </a:xfrm>
          <a:prstGeom prst="line">
            <a:avLst/>
          </a:prstGeom>
          <a:ln w="25400">
            <a:solidFill>
              <a:srgbClr val="1212BE"/>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023C2A3B-24EF-8687-3D25-9A12E052A69A}"/>
              </a:ext>
            </a:extLst>
          </p:cNvPr>
          <p:cNvCxnSpPr/>
          <p:nvPr/>
        </p:nvCxnSpPr>
        <p:spPr>
          <a:xfrm>
            <a:off x="7376139" y="5712541"/>
            <a:ext cx="504056"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D2D5F7F6-C2E6-0F48-19E7-5782D0F7CB46}"/>
              </a:ext>
            </a:extLst>
          </p:cNvPr>
          <p:cNvCxnSpPr/>
          <p:nvPr/>
        </p:nvCxnSpPr>
        <p:spPr>
          <a:xfrm>
            <a:off x="7354654" y="5259063"/>
            <a:ext cx="50405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79" name="ZoneTexte 78">
            <a:extLst>
              <a:ext uri="{FF2B5EF4-FFF2-40B4-BE49-F238E27FC236}">
                <a16:creationId xmlns:a16="http://schemas.microsoft.com/office/drawing/2014/main" id="{ADB60C13-4A18-3B30-09E1-2E5DBE6537AA}"/>
              </a:ext>
            </a:extLst>
          </p:cNvPr>
          <p:cNvSpPr txBox="1"/>
          <p:nvPr/>
        </p:nvSpPr>
        <p:spPr>
          <a:xfrm>
            <a:off x="7880195" y="4979591"/>
            <a:ext cx="1569660" cy="230832"/>
          </a:xfrm>
          <a:prstGeom prst="rect">
            <a:avLst/>
          </a:prstGeom>
          <a:noFill/>
        </p:spPr>
        <p:txBody>
          <a:bodyPr wrap="none" rtlCol="0">
            <a:spAutoFit/>
          </a:bodyPr>
          <a:lstStyle/>
          <a:p>
            <a:r>
              <a:rPr lang="fr-FR" sz="900">
                <a:solidFill>
                  <a:srgbClr val="555555"/>
                </a:solidFill>
                <a:latin typeface="Arial" panose="020B0604020202020204" pitchFamily="34" charset="0"/>
                <a:cs typeface="Arial" panose="020B0604020202020204" pitchFamily="34" charset="0"/>
              </a:rPr>
              <a:t>Évolution normale jour nuit</a:t>
            </a:r>
          </a:p>
        </p:txBody>
      </p:sp>
      <p:sp>
        <p:nvSpPr>
          <p:cNvPr id="80" name="ZoneTexte 79">
            <a:extLst>
              <a:ext uri="{FF2B5EF4-FFF2-40B4-BE49-F238E27FC236}">
                <a16:creationId xmlns:a16="http://schemas.microsoft.com/office/drawing/2014/main" id="{D54203DC-28F0-03AB-AF48-519DE0730711}"/>
              </a:ext>
            </a:extLst>
          </p:cNvPr>
          <p:cNvSpPr txBox="1"/>
          <p:nvPr/>
        </p:nvSpPr>
        <p:spPr>
          <a:xfrm>
            <a:off x="7880195" y="5152963"/>
            <a:ext cx="4038495" cy="507831"/>
          </a:xfrm>
          <a:prstGeom prst="rect">
            <a:avLst/>
          </a:prstGeom>
          <a:noFill/>
        </p:spPr>
        <p:txBody>
          <a:bodyPr wrap="square" rtlCol="0">
            <a:spAutoFit/>
          </a:bodyPr>
          <a:lstStyle>
            <a:defPPr>
              <a:defRPr lang="fr-FR"/>
            </a:defPPr>
            <a:lvl1pPr>
              <a:defRPr sz="900">
                <a:solidFill>
                  <a:srgbClr val="555555"/>
                </a:solidFill>
                <a:latin typeface="Arial" panose="020B0604020202020204" pitchFamily="34" charset="0"/>
                <a:cs typeface="Arial" panose="020B0604020202020204" pitchFamily="34" charset="0"/>
              </a:defRPr>
            </a:lvl1pPr>
          </a:lstStyle>
          <a:p>
            <a:r>
              <a:rPr lang="fr-FR"/>
              <a:t>Évolution en cas de nuit de privation de sommeil (nuit 2)</a:t>
            </a:r>
          </a:p>
          <a:p>
            <a:r>
              <a:rPr lang="fr-FR"/>
              <a:t>La pression et le besoin de sommeil sont très importants : l’endormissement est facile.</a:t>
            </a:r>
          </a:p>
        </p:txBody>
      </p:sp>
      <p:sp>
        <p:nvSpPr>
          <p:cNvPr id="81" name="ZoneTexte 80">
            <a:extLst>
              <a:ext uri="{FF2B5EF4-FFF2-40B4-BE49-F238E27FC236}">
                <a16:creationId xmlns:a16="http://schemas.microsoft.com/office/drawing/2014/main" id="{CB57E7AD-38D9-9D69-F596-CCC85EB16493}"/>
              </a:ext>
            </a:extLst>
          </p:cNvPr>
          <p:cNvSpPr txBox="1"/>
          <p:nvPr/>
        </p:nvSpPr>
        <p:spPr>
          <a:xfrm>
            <a:off x="7880194" y="5585096"/>
            <a:ext cx="4110405" cy="369332"/>
          </a:xfrm>
          <a:prstGeom prst="rect">
            <a:avLst/>
          </a:prstGeom>
          <a:noFill/>
        </p:spPr>
        <p:txBody>
          <a:bodyPr wrap="square" rtlCol="0">
            <a:spAutoFit/>
          </a:bodyPr>
          <a:lstStyle>
            <a:defPPr>
              <a:defRPr lang="fr-FR"/>
            </a:defPPr>
            <a:lvl1pPr>
              <a:defRPr sz="900">
                <a:solidFill>
                  <a:srgbClr val="555555"/>
                </a:solidFill>
                <a:latin typeface="Arial" panose="020B0604020202020204" pitchFamily="34" charset="0"/>
                <a:cs typeface="Arial" panose="020B0604020202020204" pitchFamily="34" charset="0"/>
              </a:defRPr>
            </a:lvl1pPr>
          </a:lstStyle>
          <a:p>
            <a:r>
              <a:rPr lang="fr-FR"/>
              <a:t>Évolution en cas de sieste lors du jour 2 (flèche) : la pression de sommeil </a:t>
            </a:r>
          </a:p>
          <a:p>
            <a:r>
              <a:rPr lang="fr-FR"/>
              <a:t>le soir suivant est moindre. L’endormissement peut être plus difficile.</a:t>
            </a:r>
          </a:p>
        </p:txBody>
      </p:sp>
      <p:sp>
        <p:nvSpPr>
          <p:cNvPr id="3" name="ZoneTexte 2">
            <a:extLst>
              <a:ext uri="{FF2B5EF4-FFF2-40B4-BE49-F238E27FC236}">
                <a16:creationId xmlns:a16="http://schemas.microsoft.com/office/drawing/2014/main" id="{820679DB-5211-A9B5-99AC-606F4D73394E}"/>
              </a:ext>
            </a:extLst>
          </p:cNvPr>
          <p:cNvSpPr txBox="1"/>
          <p:nvPr/>
        </p:nvSpPr>
        <p:spPr>
          <a:xfrm>
            <a:off x="166405" y="3005335"/>
            <a:ext cx="2178605" cy="707886"/>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 BESOIN </a:t>
            </a:r>
          </a:p>
          <a:p>
            <a:pPr algn="ctr" eaLnBrk="1" hangingPunct="1"/>
            <a:r>
              <a:rPr lang="fr-FR" sz="2000" b="1">
                <a:solidFill>
                  <a:schemeClr val="bg1"/>
                </a:solidFill>
                <a:latin typeface="Arial" panose="020B0604020202020204" pitchFamily="34" charset="0"/>
                <a:cs typeface="Arial" panose="020B0604020202020204" pitchFamily="34" charset="0"/>
              </a:rPr>
              <a:t>DE SOMMEIL »</a:t>
            </a:r>
          </a:p>
        </p:txBody>
      </p:sp>
      <p:pic>
        <p:nvPicPr>
          <p:cNvPr id="8" name="Image 7" descr="Une image contenant ligne, Tracé, diagramme, pente&#10;&#10;Description générée automatiquement">
            <a:extLst>
              <a:ext uri="{FF2B5EF4-FFF2-40B4-BE49-F238E27FC236}">
                <a16:creationId xmlns:a16="http://schemas.microsoft.com/office/drawing/2014/main" id="{D3107AB5-65CB-C2C5-B5FF-446C11897D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6019" y="2810744"/>
            <a:ext cx="4547373" cy="2128232"/>
          </a:xfrm>
          <a:prstGeom prst="rect">
            <a:avLst/>
          </a:prstGeom>
        </p:spPr>
      </p:pic>
    </p:spTree>
    <p:extLst>
      <p:ext uri="{BB962C8B-B14F-4D97-AF65-F5344CB8AC3E}">
        <p14:creationId xmlns:p14="http://schemas.microsoft.com/office/powerpoint/2010/main" val="2513976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a:latin typeface="Arial" charset="0"/>
                <a:cs typeface="Arial" charset="0"/>
              </a:rPr>
              <a:t>Processus circadien</a:t>
            </a:r>
          </a:p>
        </p:txBody>
      </p:sp>
      <p:sp>
        <p:nvSpPr>
          <p:cNvPr id="17" name="Espace réservé du contenu 4">
            <a:extLst>
              <a:ext uri="{FF2B5EF4-FFF2-40B4-BE49-F238E27FC236}">
                <a16:creationId xmlns:a16="http://schemas.microsoft.com/office/drawing/2014/main" id="{13B5BB99-16DC-E603-CAEE-92E15B16805D}"/>
              </a:ext>
            </a:extLst>
          </p:cNvPr>
          <p:cNvSpPr>
            <a:spLocks noGrp="1"/>
          </p:cNvSpPr>
          <p:nvPr>
            <p:ph idx="1"/>
          </p:nvPr>
        </p:nvSpPr>
        <p:spPr>
          <a:xfrm>
            <a:off x="828000" y="1754735"/>
            <a:ext cx="10854448" cy="4351338"/>
          </a:xfrm>
          <a:ln>
            <a:solidFill>
              <a:schemeClr val="bg1"/>
            </a:solidFill>
          </a:ln>
        </p:spPr>
        <p:txBody>
          <a:bodyPr>
            <a:normAutofit/>
          </a:bodyPr>
          <a:lstStyle/>
          <a:p>
            <a:pPr marL="285750" indent="-285750">
              <a:buFont typeface="Arial" panose="020B0604020202020204" pitchFamily="34" charset="0"/>
              <a:buChar char="•"/>
            </a:pPr>
            <a:r>
              <a:rPr lang="fr-FR" sz="1800">
                <a:latin typeface="Arial" charset="0"/>
                <a:cs typeface="Arial" charset="0"/>
              </a:rPr>
              <a:t>Rythme circadien : oscillations sur ≈ 24h d’une horloge centrale </a:t>
            </a:r>
            <a:r>
              <a:rPr lang="fr-FR" sz="1800" b="0">
                <a:latin typeface="Arial" charset="0"/>
                <a:cs typeface="Arial" charset="0"/>
              </a:rPr>
              <a:t>qui gouverne un grand nombre de fonctions physiologiques</a:t>
            </a:r>
            <a:r>
              <a:rPr lang="fr-FR" sz="1800">
                <a:latin typeface="Arial" charset="0"/>
                <a:cs typeface="Arial" charset="0"/>
              </a:rPr>
              <a:t> </a:t>
            </a:r>
          </a:p>
          <a:p>
            <a:pPr marL="285750" indent="-285750" eaLnBrk="1" hangingPunct="1">
              <a:buFont typeface="Arial" panose="020B0604020202020204" pitchFamily="34" charset="0"/>
              <a:buChar char="•"/>
            </a:pPr>
            <a:endParaRPr lang="fr-FR" sz="1800" b="0">
              <a:solidFill>
                <a:srgbClr val="555555"/>
              </a:solidFill>
            </a:endParaRPr>
          </a:p>
          <a:p>
            <a:pPr algn="just">
              <a:lnSpc>
                <a:spcPct val="120000"/>
              </a:lnSpc>
            </a:pPr>
            <a:endParaRPr lang="fr-FR" sz="1800"/>
          </a:p>
        </p:txBody>
      </p:sp>
      <p:sp>
        <p:nvSpPr>
          <p:cNvPr id="6" name="ZoneTexte 5">
            <a:extLst>
              <a:ext uri="{FF2B5EF4-FFF2-40B4-BE49-F238E27FC236}">
                <a16:creationId xmlns:a16="http://schemas.microsoft.com/office/drawing/2014/main" id="{4288EB97-A970-4CCE-C4AB-BA11D6498F2D}"/>
              </a:ext>
            </a:extLst>
          </p:cNvPr>
          <p:cNvSpPr txBox="1"/>
          <p:nvPr/>
        </p:nvSpPr>
        <p:spPr>
          <a:xfrm>
            <a:off x="72000" y="6480000"/>
            <a:ext cx="8310662"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Lopez R. </a:t>
            </a:r>
            <a:r>
              <a:rPr lang="fr-FR" sz="800" i="1">
                <a:solidFill>
                  <a:srgbClr val="575757"/>
                </a:solidFill>
                <a:latin typeface="Arial" panose="020B0604020202020204" pitchFamily="34" charset="0"/>
                <a:cs typeface="Arial" panose="020B0604020202020204" pitchFamily="34" charset="0"/>
              </a:rPr>
              <a:t>et al</a:t>
            </a:r>
            <a:r>
              <a:rPr lang="fr-FR" sz="80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a:solidFill>
                  <a:srgbClr val="575757"/>
                </a:solidFill>
                <a:latin typeface="Arial" panose="020B0604020202020204" pitchFamily="34" charset="0"/>
                <a:cs typeface="Arial" panose="020B0604020202020204" pitchFamily="34" charset="0"/>
              </a:rPr>
              <a:t>La revue du praticien </a:t>
            </a:r>
            <a:r>
              <a:rPr lang="fr-FR" sz="800">
                <a:solidFill>
                  <a:srgbClr val="575757"/>
                </a:solidFill>
                <a:latin typeface="Arial" panose="020B0604020202020204" pitchFamily="34" charset="0"/>
                <a:cs typeface="Arial" panose="020B0604020202020204" pitchFamily="34" charset="0"/>
              </a:rPr>
              <a:t>2019;69:537-44. </a:t>
            </a:r>
          </a:p>
        </p:txBody>
      </p:sp>
      <p:sp>
        <p:nvSpPr>
          <p:cNvPr id="9" name="ZoneTexte 8"/>
          <p:cNvSpPr txBox="1"/>
          <p:nvPr/>
        </p:nvSpPr>
        <p:spPr>
          <a:xfrm>
            <a:off x="189484" y="4415996"/>
            <a:ext cx="4037847" cy="646331"/>
          </a:xfrm>
          <a:prstGeom prst="rect">
            <a:avLst/>
          </a:prstGeom>
          <a:noFill/>
        </p:spPr>
        <p:txBody>
          <a:bodyPr wrap="square" rtlCol="0">
            <a:spAutoFit/>
          </a:bodyPr>
          <a:lstStyle/>
          <a:p>
            <a:pPr algn="ctr"/>
            <a:r>
              <a:rPr lang="fr-FR" sz="1200">
                <a:latin typeface="Arial" panose="020B0604020202020204" pitchFamily="34" charset="0"/>
                <a:cs typeface="Arial" panose="020B0604020202020204" pitchFamily="34" charset="0"/>
              </a:rPr>
              <a:t>La fréquence de décharge des </a:t>
            </a:r>
          </a:p>
          <a:p>
            <a:pPr algn="ctr"/>
            <a:r>
              <a:rPr lang="fr-FR" sz="1200">
                <a:latin typeface="Arial" panose="020B0604020202020204" pitchFamily="34" charset="0"/>
                <a:cs typeface="Arial" panose="020B0604020202020204" pitchFamily="34" charset="0"/>
              </a:rPr>
              <a:t>neurones du noyau suprachiasmatique </a:t>
            </a:r>
          </a:p>
          <a:p>
            <a:pPr algn="ctr"/>
            <a:r>
              <a:rPr lang="fr-FR" sz="1200">
                <a:latin typeface="Arial" panose="020B0604020202020204" pitchFamily="34" charset="0"/>
                <a:cs typeface="Arial" panose="020B0604020202020204" pitchFamily="34" charset="0"/>
              </a:rPr>
              <a:t>oscille sur 24 heures</a:t>
            </a:r>
          </a:p>
        </p:txBody>
      </p:sp>
      <p:pic>
        <p:nvPicPr>
          <p:cNvPr id="15" name="Image 14" descr="Une image contenant croquis, dessin, ligne, Police&#10;&#10;Description générée automatiquement">
            <a:extLst>
              <a:ext uri="{FF2B5EF4-FFF2-40B4-BE49-F238E27FC236}">
                <a16:creationId xmlns:a16="http://schemas.microsoft.com/office/drawing/2014/main" id="{86B8EF68-9D51-BFD3-ED70-E3B96A15E88F}"/>
              </a:ext>
            </a:extLst>
          </p:cNvPr>
          <p:cNvPicPr>
            <a:picLocks noChangeAspect="1"/>
          </p:cNvPicPr>
          <p:nvPr/>
        </p:nvPicPr>
        <p:blipFill rotWithShape="1">
          <a:blip r:embed="rId3">
            <a:extLst>
              <a:ext uri="{28A0092B-C50C-407E-A947-70E740481C1C}">
                <a14:useLocalDpi xmlns:a14="http://schemas.microsoft.com/office/drawing/2010/main" val="0"/>
              </a:ext>
            </a:extLst>
          </a:blip>
          <a:srcRect l="18114" t="19849" r="17647" b="9918"/>
          <a:stretch/>
        </p:blipFill>
        <p:spPr>
          <a:xfrm>
            <a:off x="312739" y="2463550"/>
            <a:ext cx="3797107" cy="1843243"/>
          </a:xfrm>
          <a:prstGeom prst="rect">
            <a:avLst/>
          </a:prstGeom>
          <a:solidFill>
            <a:schemeClr val="bg1"/>
          </a:solidFill>
          <a:ln>
            <a:solidFill>
              <a:srgbClr val="0070C0"/>
            </a:solidFill>
          </a:ln>
        </p:spPr>
      </p:pic>
      <p:pic>
        <p:nvPicPr>
          <p:cNvPr id="22" name="Image 21" descr="Une image contenant texte, diagramme, ligne, Tracé&#10;&#10;Description générée automatiquement">
            <a:extLst>
              <a:ext uri="{FF2B5EF4-FFF2-40B4-BE49-F238E27FC236}">
                <a16:creationId xmlns:a16="http://schemas.microsoft.com/office/drawing/2014/main" id="{A4796CA9-9C16-98F5-0FC5-D41E81DE0914}"/>
              </a:ext>
            </a:extLst>
          </p:cNvPr>
          <p:cNvPicPr>
            <a:picLocks noChangeAspect="1"/>
          </p:cNvPicPr>
          <p:nvPr/>
        </p:nvPicPr>
        <p:blipFill rotWithShape="1">
          <a:blip r:embed="rId4">
            <a:extLst>
              <a:ext uri="{28A0092B-C50C-407E-A947-70E740481C1C}">
                <a14:useLocalDpi xmlns:a14="http://schemas.microsoft.com/office/drawing/2010/main" val="0"/>
              </a:ext>
            </a:extLst>
          </a:blip>
          <a:srcRect l="10211" t="6600" r="13175" b="3915"/>
          <a:stretch/>
        </p:blipFill>
        <p:spPr>
          <a:xfrm>
            <a:off x="8267777" y="2463551"/>
            <a:ext cx="3343212" cy="3774288"/>
          </a:xfrm>
          <a:prstGeom prst="rect">
            <a:avLst/>
          </a:prstGeom>
          <a:solidFill>
            <a:schemeClr val="bg1"/>
          </a:solidFill>
          <a:ln>
            <a:solidFill>
              <a:srgbClr val="0070C0"/>
            </a:solidFill>
          </a:ln>
        </p:spPr>
      </p:pic>
      <p:pic>
        <p:nvPicPr>
          <p:cNvPr id="24" name="Image 23" descr="Une image contenant dessin humoristique&#10;&#10;Description générée automatiquement">
            <a:extLst>
              <a:ext uri="{FF2B5EF4-FFF2-40B4-BE49-F238E27FC236}">
                <a16:creationId xmlns:a16="http://schemas.microsoft.com/office/drawing/2014/main" id="{107AF2E1-184B-EB9A-5CEE-C441C5876D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1716" y="2463550"/>
            <a:ext cx="3854825" cy="3031775"/>
          </a:xfrm>
          <a:prstGeom prst="rect">
            <a:avLst/>
          </a:prstGeom>
          <a:solidFill>
            <a:schemeClr val="bg1"/>
          </a:solidFill>
          <a:ln>
            <a:solidFill>
              <a:srgbClr val="0070C0"/>
            </a:solidFill>
          </a:ln>
        </p:spPr>
      </p:pic>
      <p:sp>
        <p:nvSpPr>
          <p:cNvPr id="25" name="ZoneTexte 24">
            <a:extLst>
              <a:ext uri="{FF2B5EF4-FFF2-40B4-BE49-F238E27FC236}">
                <a16:creationId xmlns:a16="http://schemas.microsoft.com/office/drawing/2014/main" id="{3DF0B7D4-514D-1B68-7C14-692BEF113AA7}"/>
              </a:ext>
            </a:extLst>
          </p:cNvPr>
          <p:cNvSpPr txBox="1"/>
          <p:nvPr/>
        </p:nvSpPr>
        <p:spPr>
          <a:xfrm>
            <a:off x="5453266" y="2477405"/>
            <a:ext cx="1507144" cy="307777"/>
          </a:xfrm>
          <a:prstGeom prst="rect">
            <a:avLst/>
          </a:prstGeom>
          <a:noFill/>
        </p:spPr>
        <p:txBody>
          <a:bodyPr wrap="none" rtlCol="0">
            <a:spAutoFit/>
          </a:bodyPr>
          <a:lstStyle/>
          <a:p>
            <a:r>
              <a:rPr lang="fr-FR" sz="1400" b="1">
                <a:latin typeface="Arial" panose="020B0604020202020204" pitchFamily="34" charset="0"/>
                <a:cs typeface="Arial" panose="020B0604020202020204" pitchFamily="34" charset="0"/>
              </a:rPr>
              <a:t>Horloge interne</a:t>
            </a:r>
          </a:p>
        </p:txBody>
      </p:sp>
    </p:spTree>
    <p:extLst>
      <p:ext uri="{BB962C8B-B14F-4D97-AF65-F5344CB8AC3E}">
        <p14:creationId xmlns:p14="http://schemas.microsoft.com/office/powerpoint/2010/main" val="678020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a:latin typeface="Arial" charset="0"/>
                <a:cs typeface="Arial" charset="0"/>
              </a:rPr>
              <a:t>Processus circadien</a:t>
            </a:r>
          </a:p>
        </p:txBody>
      </p:sp>
      <p:sp>
        <p:nvSpPr>
          <p:cNvPr id="17" name="Espace réservé du contenu 4">
            <a:extLst>
              <a:ext uri="{FF2B5EF4-FFF2-40B4-BE49-F238E27FC236}">
                <a16:creationId xmlns:a16="http://schemas.microsoft.com/office/drawing/2014/main" id="{13B5BB99-16DC-E603-CAEE-92E15B16805D}"/>
              </a:ext>
            </a:extLst>
          </p:cNvPr>
          <p:cNvSpPr>
            <a:spLocks noGrp="1"/>
          </p:cNvSpPr>
          <p:nvPr>
            <p:ph idx="1"/>
          </p:nvPr>
        </p:nvSpPr>
        <p:spPr>
          <a:xfrm>
            <a:off x="828000" y="1800000"/>
            <a:ext cx="11126273" cy="4351338"/>
          </a:xfrm>
        </p:spPr>
        <p:txBody>
          <a:bodyPr>
            <a:normAutofit fontScale="77500" lnSpcReduction="20000"/>
          </a:bodyPr>
          <a:lstStyle/>
          <a:p>
            <a:pPr marL="285750" indent="-285750">
              <a:lnSpc>
                <a:spcPct val="110000"/>
              </a:lnSpc>
              <a:buFont typeface="Arial" panose="020B0604020202020204" pitchFamily="34" charset="0"/>
              <a:buChar char="•"/>
            </a:pPr>
            <a:r>
              <a:rPr lang="fr-FR" sz="2600" dirty="0">
                <a:latin typeface="Arial" charset="0"/>
                <a:cs typeface="Arial" charset="0"/>
              </a:rPr>
              <a:t>Détermine l’heure préférentielle d’endormissement</a:t>
            </a:r>
            <a:r>
              <a:rPr lang="fr-FR" sz="2600" b="0" dirty="0">
                <a:latin typeface="Arial" charset="0"/>
                <a:cs typeface="Arial" charset="0"/>
              </a:rPr>
              <a:t> </a:t>
            </a:r>
            <a:br>
              <a:rPr lang="fr-FR" sz="2600" b="0" dirty="0">
                <a:latin typeface="Arial" charset="0"/>
                <a:cs typeface="Arial" charset="0"/>
              </a:rPr>
            </a:br>
            <a:r>
              <a:rPr lang="fr-FR" sz="2600" b="0" dirty="0">
                <a:solidFill>
                  <a:srgbClr val="575757"/>
                </a:solidFill>
                <a:latin typeface="Arial" charset="0"/>
                <a:cs typeface="Arial" charset="0"/>
              </a:rPr>
              <a:t>(début de la sécrétion et heure du pic nocturne de mélatonine)</a:t>
            </a:r>
            <a:endParaRPr lang="fr-FR" sz="1800" dirty="0">
              <a:latin typeface="Arial" charset="0"/>
              <a:cs typeface="Arial" charset="0"/>
            </a:endParaRPr>
          </a:p>
          <a:p>
            <a:endParaRPr lang="fr-FR" sz="1800" dirty="0">
              <a:latin typeface="Arial" charset="0"/>
              <a:cs typeface="Arial" charset="0"/>
            </a:endParaRPr>
          </a:p>
          <a:p>
            <a:pPr marL="285750" indent="-285750">
              <a:buFontTx/>
              <a:buChar char="-"/>
            </a:pPr>
            <a:endParaRPr lang="fr-FR" sz="1800" dirty="0">
              <a:latin typeface="Arial" charset="0"/>
              <a:cs typeface="Arial" charset="0"/>
            </a:endParaRPr>
          </a:p>
          <a:p>
            <a:pPr marL="285750" indent="-285750">
              <a:lnSpc>
                <a:spcPct val="110000"/>
              </a:lnSpc>
              <a:buFont typeface="Arial" panose="020B0604020202020204" pitchFamily="34" charset="0"/>
              <a:buChar char="•"/>
            </a:pPr>
            <a:r>
              <a:rPr lang="fr-FR" sz="2600" dirty="0">
                <a:latin typeface="Arial" charset="0"/>
                <a:cs typeface="Arial" charset="0"/>
              </a:rPr>
              <a:t>Détermine l’heure préférentielle de réveil </a:t>
            </a:r>
            <a:br>
              <a:rPr lang="fr-FR" sz="2600" dirty="0">
                <a:latin typeface="Arial" charset="0"/>
                <a:cs typeface="Arial" charset="0"/>
              </a:rPr>
            </a:br>
            <a:r>
              <a:rPr lang="fr-FR" sz="2600" b="0" dirty="0">
                <a:solidFill>
                  <a:srgbClr val="575757"/>
                </a:solidFill>
                <a:latin typeface="Arial" charset="0"/>
                <a:cs typeface="Arial" charset="0"/>
              </a:rPr>
              <a:t>(début de la sécrétion et heure du pic diurne de cortisol)</a:t>
            </a:r>
          </a:p>
          <a:p>
            <a:endParaRPr lang="fr-FR" sz="1800" dirty="0">
              <a:latin typeface="Arial" charset="0"/>
              <a:cs typeface="Arial" charset="0"/>
            </a:endParaRPr>
          </a:p>
          <a:p>
            <a:endParaRPr lang="fr-FR" sz="1800" dirty="0">
              <a:latin typeface="Arial" charset="0"/>
              <a:cs typeface="Arial" charset="0"/>
            </a:endParaRPr>
          </a:p>
          <a:p>
            <a:pPr marL="285750" indent="-285750">
              <a:lnSpc>
                <a:spcPct val="110000"/>
              </a:lnSpc>
              <a:buFont typeface="Arial" panose="020B0604020202020204" pitchFamily="34" charset="0"/>
              <a:buChar char="•"/>
            </a:pPr>
            <a:r>
              <a:rPr lang="fr-FR" sz="2600" dirty="0">
                <a:latin typeface="Arial" charset="0"/>
                <a:cs typeface="Arial" charset="0"/>
              </a:rPr>
              <a:t>Contrôle</a:t>
            </a:r>
            <a:endParaRPr lang="fr-FR" sz="1800" dirty="0">
              <a:latin typeface="Arial" charset="0"/>
              <a:cs typeface="Arial" charset="0"/>
            </a:endParaRPr>
          </a:p>
          <a:p>
            <a:pPr marL="703263" lvl="1" indent="-342900">
              <a:lnSpc>
                <a:spcPct val="120000"/>
              </a:lnSpc>
              <a:buFont typeface="Wingdings" panose="05000000000000000000" pitchFamily="2" charset="2"/>
              <a:buChar char="Ø"/>
            </a:pPr>
            <a:r>
              <a:rPr lang="fr-FR" sz="2300" dirty="0"/>
              <a:t>La vigilance diurne</a:t>
            </a:r>
          </a:p>
          <a:p>
            <a:pPr marL="703263" lvl="1" indent="-342900">
              <a:lnSpc>
                <a:spcPct val="120000"/>
              </a:lnSpc>
              <a:buFont typeface="Wingdings" panose="05000000000000000000" pitchFamily="2" charset="2"/>
              <a:buChar char="Ø"/>
            </a:pPr>
            <a:r>
              <a:rPr lang="fr-FR" sz="2300" dirty="0"/>
              <a:t>La composition du sommeil</a:t>
            </a:r>
          </a:p>
          <a:p>
            <a:pPr marL="703263" lvl="1" indent="-342900">
              <a:lnSpc>
                <a:spcPct val="120000"/>
              </a:lnSpc>
              <a:buFont typeface="Wingdings" panose="05000000000000000000" pitchFamily="2" charset="2"/>
              <a:buChar char="Ø"/>
            </a:pPr>
            <a:r>
              <a:rPr lang="fr-FR" sz="2300" dirty="0"/>
              <a:t>La répartition du sommeil dans le nycthémère </a:t>
            </a:r>
            <a:r>
              <a:rPr lang="fr-FR" sz="2300" b="0" dirty="0"/>
              <a:t>(phase nocturne et creux circadien de 13h</a:t>
            </a:r>
            <a:r>
              <a:rPr lang="fr-FR" sz="2600" b="0" dirty="0">
                <a:solidFill>
                  <a:srgbClr val="555555"/>
                </a:solidFill>
              </a:rPr>
              <a:t>)</a:t>
            </a:r>
          </a:p>
          <a:p>
            <a:pPr algn="just">
              <a:lnSpc>
                <a:spcPct val="120000"/>
              </a:lnSpc>
            </a:pPr>
            <a:endParaRPr lang="fr-FR" sz="1800" dirty="0"/>
          </a:p>
        </p:txBody>
      </p:sp>
      <p:sp>
        <p:nvSpPr>
          <p:cNvPr id="3" name="ZoneTexte 2">
            <a:extLst>
              <a:ext uri="{FF2B5EF4-FFF2-40B4-BE49-F238E27FC236}">
                <a16:creationId xmlns:a16="http://schemas.microsoft.com/office/drawing/2014/main" id="{0A31923C-E9D7-9339-A839-37B2EE875475}"/>
              </a:ext>
            </a:extLst>
          </p:cNvPr>
          <p:cNvSpPr txBox="1"/>
          <p:nvPr/>
        </p:nvSpPr>
        <p:spPr>
          <a:xfrm>
            <a:off x="72000" y="6480000"/>
            <a:ext cx="8310662" cy="230832"/>
          </a:xfrm>
          <a:prstGeom prst="rect">
            <a:avLst/>
          </a:prstGeom>
          <a:noFill/>
        </p:spPr>
        <p:txBody>
          <a:bodyPr wrap="square" rtlCol="0">
            <a:spAutoFit/>
          </a:bodyPr>
          <a:lstStyle/>
          <a:p>
            <a:r>
              <a:rPr lang="fr-FR" sz="900">
                <a:solidFill>
                  <a:srgbClr val="575757"/>
                </a:solidFill>
                <a:latin typeface="Arial" panose="020B0604020202020204" pitchFamily="34" charset="0"/>
                <a:cs typeface="Arial" panose="020B0604020202020204" pitchFamily="34" charset="0"/>
              </a:rPr>
              <a:t>Lopez R. </a:t>
            </a:r>
            <a:r>
              <a:rPr lang="fr-FR" sz="900" i="1">
                <a:solidFill>
                  <a:srgbClr val="575757"/>
                </a:solidFill>
                <a:latin typeface="Arial" panose="020B0604020202020204" pitchFamily="34" charset="0"/>
                <a:cs typeface="Arial" panose="020B0604020202020204" pitchFamily="34" charset="0"/>
              </a:rPr>
              <a:t>et al</a:t>
            </a:r>
            <a:r>
              <a:rPr lang="fr-FR" sz="90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900" i="1">
                <a:solidFill>
                  <a:srgbClr val="575757"/>
                </a:solidFill>
                <a:latin typeface="Arial" panose="020B0604020202020204" pitchFamily="34" charset="0"/>
                <a:cs typeface="Arial" panose="020B0604020202020204" pitchFamily="34" charset="0"/>
              </a:rPr>
              <a:t>La revue du praticien </a:t>
            </a:r>
            <a:r>
              <a:rPr lang="fr-FR" sz="900">
                <a:solidFill>
                  <a:srgbClr val="575757"/>
                </a:solidFill>
                <a:latin typeface="Arial" panose="020B0604020202020204" pitchFamily="34" charset="0"/>
                <a:cs typeface="Arial" panose="020B0604020202020204" pitchFamily="34" charset="0"/>
              </a:rPr>
              <a:t>2019;69:537-44. </a:t>
            </a:r>
          </a:p>
        </p:txBody>
      </p:sp>
    </p:spTree>
    <p:extLst>
      <p:ext uri="{BB962C8B-B14F-4D97-AF65-F5344CB8AC3E}">
        <p14:creationId xmlns:p14="http://schemas.microsoft.com/office/powerpoint/2010/main" val="3971885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a:t>L’horloge interne est souple et son rythme modulable </a:t>
            </a:r>
            <a:endParaRPr lang="fr-FR" sz="3200">
              <a:latin typeface="Arial" charset="0"/>
              <a:cs typeface="Arial" charset="0"/>
            </a:endParaRPr>
          </a:p>
        </p:txBody>
      </p:sp>
      <p:sp>
        <p:nvSpPr>
          <p:cNvPr id="5" name="Espace réservé du contenu 4">
            <a:extLst>
              <a:ext uri="{FF2B5EF4-FFF2-40B4-BE49-F238E27FC236}">
                <a16:creationId xmlns:a16="http://schemas.microsoft.com/office/drawing/2014/main" id="{5A576D91-8455-ADC2-735C-4BC7BAFAD982}"/>
              </a:ext>
            </a:extLst>
          </p:cNvPr>
          <p:cNvSpPr>
            <a:spLocks noGrp="1"/>
          </p:cNvSpPr>
          <p:nvPr>
            <p:ph idx="1"/>
          </p:nvPr>
        </p:nvSpPr>
        <p:spPr>
          <a:xfrm>
            <a:off x="828000" y="1800000"/>
            <a:ext cx="10525800" cy="4351338"/>
          </a:xfrm>
        </p:spPr>
        <p:txBody>
          <a:bodyPr>
            <a:normAutofit/>
          </a:bodyPr>
          <a:lstStyle/>
          <a:p>
            <a:pPr marL="285750" indent="-285750">
              <a:buFont typeface="Arial" panose="020B0604020202020204" pitchFamily="34" charset="0"/>
              <a:buChar char="•"/>
            </a:pPr>
            <a:r>
              <a:rPr lang="fr-FR" sz="1800">
                <a:latin typeface="Arial" charset="0"/>
                <a:cs typeface="Arial" charset="0"/>
              </a:rPr>
              <a:t>Les synchroniseurs </a:t>
            </a:r>
          </a:p>
          <a:p>
            <a:pPr>
              <a:buNone/>
            </a:pPr>
            <a:endParaRPr lang="fr-FR" sz="1400"/>
          </a:p>
          <a:p>
            <a:pPr lvl="1">
              <a:lnSpc>
                <a:spcPct val="100000"/>
              </a:lnSpc>
            </a:pPr>
            <a:r>
              <a:rPr lang="fr-FR" sz="1600"/>
              <a:t>1. La lumière </a:t>
            </a:r>
          </a:p>
          <a:p>
            <a:pPr marL="703263" lvl="1" indent="-342900">
              <a:lnSpc>
                <a:spcPct val="100000"/>
              </a:lnSpc>
              <a:buFont typeface="Wingdings" panose="05000000000000000000" pitchFamily="2" charset="2"/>
              <a:buChar char="Ø"/>
            </a:pPr>
            <a:r>
              <a:rPr lang="fr-FR" sz="1600" b="0">
                <a:solidFill>
                  <a:srgbClr val="555555"/>
                </a:solidFill>
              </a:rPr>
              <a:t>La lumière bleue (ciel, écrans LED type TV, tablettes, smartphone, ordinateurs) </a:t>
            </a:r>
            <a:br>
              <a:rPr lang="fr-FR" sz="1600" b="0">
                <a:solidFill>
                  <a:srgbClr val="555555"/>
                </a:solidFill>
              </a:rPr>
            </a:br>
            <a:r>
              <a:rPr lang="fr-FR" sz="1600" b="0">
                <a:solidFill>
                  <a:srgbClr val="555555"/>
                </a:solidFill>
              </a:rPr>
              <a:t>est la plus efficace pour bloquer le sommeil</a:t>
            </a:r>
          </a:p>
          <a:p>
            <a:pPr marL="703263" lvl="1" indent="-342900">
              <a:lnSpc>
                <a:spcPct val="100000"/>
              </a:lnSpc>
              <a:buFont typeface="Wingdings" panose="05000000000000000000" pitchFamily="2" charset="2"/>
              <a:buChar char="Ø"/>
            </a:pPr>
            <a:r>
              <a:rPr lang="fr-FR" sz="1600" b="0">
                <a:solidFill>
                  <a:srgbClr val="555555"/>
                </a:solidFill>
              </a:rPr>
              <a:t>Même très faible, la lumière bloque la sécrétion de mélatonine </a:t>
            </a:r>
          </a:p>
          <a:p>
            <a:pPr marL="703263" lvl="1" indent="-342900">
              <a:lnSpc>
                <a:spcPct val="100000"/>
              </a:lnSpc>
              <a:buFont typeface="+mj-lt"/>
              <a:buAutoNum type="arabicPeriod"/>
            </a:pPr>
            <a:endParaRPr lang="fr-FR" sz="1600"/>
          </a:p>
          <a:p>
            <a:pPr lvl="1">
              <a:lnSpc>
                <a:spcPct val="100000"/>
              </a:lnSpc>
            </a:pPr>
            <a:r>
              <a:rPr lang="fr-FR" sz="1600"/>
              <a:t>2. Les interactions sociales </a:t>
            </a:r>
          </a:p>
          <a:p>
            <a:pPr lvl="1">
              <a:lnSpc>
                <a:spcPct val="100000"/>
              </a:lnSpc>
            </a:pPr>
            <a:endParaRPr lang="fr-FR" sz="1600"/>
          </a:p>
          <a:p>
            <a:pPr lvl="1">
              <a:lnSpc>
                <a:spcPct val="100000"/>
              </a:lnSpc>
            </a:pPr>
            <a:r>
              <a:rPr lang="fr-FR" sz="1600"/>
              <a:t>3. L’activité physique</a:t>
            </a:r>
          </a:p>
          <a:p>
            <a:pPr lvl="1">
              <a:lnSpc>
                <a:spcPct val="100000"/>
              </a:lnSpc>
            </a:pPr>
            <a:endParaRPr lang="fr-FR" sz="1600"/>
          </a:p>
          <a:p>
            <a:pPr lvl="1">
              <a:lnSpc>
                <a:spcPct val="100000"/>
              </a:lnSpc>
            </a:pPr>
            <a:r>
              <a:rPr lang="fr-FR" sz="1600"/>
              <a:t>4. L’alimentation</a:t>
            </a:r>
          </a:p>
          <a:p>
            <a:endParaRPr lang="fr-FR"/>
          </a:p>
        </p:txBody>
      </p:sp>
      <p:sp>
        <p:nvSpPr>
          <p:cNvPr id="3" name="ZoneTexte 2">
            <a:extLst>
              <a:ext uri="{FF2B5EF4-FFF2-40B4-BE49-F238E27FC236}">
                <a16:creationId xmlns:a16="http://schemas.microsoft.com/office/drawing/2014/main" id="{169C5701-7B4A-59E6-D38C-A5DEF99AEB5D}"/>
              </a:ext>
            </a:extLst>
          </p:cNvPr>
          <p:cNvSpPr txBox="1"/>
          <p:nvPr/>
        </p:nvSpPr>
        <p:spPr>
          <a:xfrm>
            <a:off x="72000" y="6480000"/>
            <a:ext cx="8310662"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Lopez R. </a:t>
            </a:r>
            <a:r>
              <a:rPr lang="fr-FR" sz="800" i="1">
                <a:solidFill>
                  <a:srgbClr val="575757"/>
                </a:solidFill>
                <a:latin typeface="Arial" panose="020B0604020202020204" pitchFamily="34" charset="0"/>
                <a:cs typeface="Arial" panose="020B0604020202020204" pitchFamily="34" charset="0"/>
              </a:rPr>
              <a:t>et al</a:t>
            </a:r>
            <a:r>
              <a:rPr lang="fr-FR" sz="80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a:solidFill>
                  <a:srgbClr val="575757"/>
                </a:solidFill>
                <a:latin typeface="Arial" panose="020B0604020202020204" pitchFamily="34" charset="0"/>
                <a:cs typeface="Arial" panose="020B0604020202020204" pitchFamily="34" charset="0"/>
              </a:rPr>
              <a:t>La revue du praticien </a:t>
            </a:r>
            <a:r>
              <a:rPr lang="fr-FR" sz="800">
                <a:solidFill>
                  <a:srgbClr val="575757"/>
                </a:solidFill>
                <a:latin typeface="Arial" panose="020B0604020202020204" pitchFamily="34" charset="0"/>
                <a:cs typeface="Arial" panose="020B0604020202020204" pitchFamily="34" charset="0"/>
              </a:rPr>
              <a:t>2019;69:537-44. </a:t>
            </a:r>
          </a:p>
        </p:txBody>
      </p:sp>
      <p:pic>
        <p:nvPicPr>
          <p:cNvPr id="1026" name="Picture 2" descr="Smartphone ">
            <a:extLst>
              <a:ext uri="{FF2B5EF4-FFF2-40B4-BE49-F238E27FC236}">
                <a16:creationId xmlns:a16="http://schemas.microsoft.com/office/drawing/2014/main" id="{15EBE1E0-7731-BEDB-0EE5-D1FB480613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5722" y="2854856"/>
            <a:ext cx="671735" cy="6717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cial media ">
            <a:extLst>
              <a:ext uri="{FF2B5EF4-FFF2-40B4-BE49-F238E27FC236}">
                <a16:creationId xmlns:a16="http://schemas.microsoft.com/office/drawing/2014/main" id="{2EB336CE-B0E3-7FA5-D27A-C885B69B7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5650" y="3977454"/>
            <a:ext cx="671735" cy="6717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quat">
            <a:extLst>
              <a:ext uri="{FF2B5EF4-FFF2-40B4-BE49-F238E27FC236}">
                <a16:creationId xmlns:a16="http://schemas.microsoft.com/office/drawing/2014/main" id="{95DA8051-BA35-8879-5384-54311CEA14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7019" y="4649585"/>
            <a:ext cx="748614" cy="74861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iet ">
            <a:extLst>
              <a:ext uri="{FF2B5EF4-FFF2-40B4-BE49-F238E27FC236}">
                <a16:creationId xmlns:a16="http://schemas.microsoft.com/office/drawing/2014/main" id="{3D33005E-37D0-4C19-2DA9-3D42915B91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7722" y="5395896"/>
            <a:ext cx="671735" cy="671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211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a:t>Organisation du cycle veille / sommeil</a:t>
            </a:r>
          </a:p>
        </p:txBody>
      </p:sp>
      <p:sp>
        <p:nvSpPr>
          <p:cNvPr id="4" name="ZoneTexte 3">
            <a:extLst>
              <a:ext uri="{FF2B5EF4-FFF2-40B4-BE49-F238E27FC236}">
                <a16:creationId xmlns:a16="http://schemas.microsoft.com/office/drawing/2014/main" id="{C2D0BCB4-E598-CA36-8020-5EAAC72FEDC0}"/>
              </a:ext>
            </a:extLst>
          </p:cNvPr>
          <p:cNvSpPr txBox="1"/>
          <p:nvPr/>
        </p:nvSpPr>
        <p:spPr>
          <a:xfrm>
            <a:off x="72000" y="6408000"/>
            <a:ext cx="7541964" cy="338554"/>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Lopez R.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dirty="0">
                <a:solidFill>
                  <a:srgbClr val="575757"/>
                </a:solidFill>
                <a:latin typeface="Arial" panose="020B0604020202020204" pitchFamily="34" charset="0"/>
                <a:cs typeface="Arial" panose="020B0604020202020204" pitchFamily="34" charset="0"/>
              </a:rPr>
              <a:t>La revue du praticien </a:t>
            </a:r>
            <a:r>
              <a:rPr lang="fr-FR" sz="800" dirty="0">
                <a:solidFill>
                  <a:srgbClr val="575757"/>
                </a:solidFill>
                <a:latin typeface="Arial" panose="020B0604020202020204" pitchFamily="34" charset="0"/>
                <a:cs typeface="Arial" panose="020B0604020202020204" pitchFamily="34" charset="0"/>
              </a:rPr>
              <a:t>2019;69:537-44 ; </a:t>
            </a:r>
            <a:r>
              <a:rPr lang="fr-FR" sz="800" dirty="0" err="1">
                <a:solidFill>
                  <a:srgbClr val="575757"/>
                </a:solidFill>
                <a:latin typeface="Arial" panose="020B0604020202020204" pitchFamily="34" charset="0"/>
                <a:cs typeface="Arial" panose="020B0604020202020204" pitchFamily="34" charset="0"/>
              </a:rPr>
              <a:t>Weinert</a:t>
            </a:r>
            <a:r>
              <a:rPr lang="fr-FR" sz="800" dirty="0">
                <a:solidFill>
                  <a:srgbClr val="575757"/>
                </a:solidFill>
                <a:latin typeface="Arial" panose="020B0604020202020204" pitchFamily="34" charset="0"/>
                <a:cs typeface="Arial" panose="020B0604020202020204" pitchFamily="34" charset="0"/>
              </a:rPr>
              <a:t> D.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The Impact of Physical Activity on the </a:t>
            </a:r>
            <a:r>
              <a:rPr lang="fr-FR" sz="800" dirty="0" err="1">
                <a:solidFill>
                  <a:srgbClr val="575757"/>
                </a:solidFill>
                <a:latin typeface="Arial" panose="020B0604020202020204" pitchFamily="34" charset="0"/>
                <a:cs typeface="Arial" panose="020B0604020202020204" pitchFamily="34" charset="0"/>
              </a:rPr>
              <a:t>Circadian</a:t>
            </a:r>
            <a:r>
              <a:rPr lang="fr-FR" sz="800" dirty="0">
                <a:solidFill>
                  <a:srgbClr val="575757"/>
                </a:solidFill>
                <a:latin typeface="Arial" panose="020B0604020202020204" pitchFamily="34" charset="0"/>
                <a:cs typeface="Arial" panose="020B0604020202020204" pitchFamily="34" charset="0"/>
              </a:rPr>
              <a:t> System: </a:t>
            </a:r>
            <a:r>
              <a:rPr lang="fr-FR" sz="800" dirty="0" err="1">
                <a:solidFill>
                  <a:srgbClr val="575757"/>
                </a:solidFill>
                <a:latin typeface="Arial" panose="020B0604020202020204" pitchFamily="34" charset="0"/>
                <a:cs typeface="Arial" panose="020B0604020202020204" pitchFamily="34" charset="0"/>
              </a:rPr>
              <a:t>Benefits</a:t>
            </a:r>
            <a:r>
              <a:rPr lang="fr-FR" sz="800" dirty="0">
                <a:solidFill>
                  <a:srgbClr val="575757"/>
                </a:solidFill>
                <a:latin typeface="Arial" panose="020B0604020202020204" pitchFamily="34" charset="0"/>
                <a:cs typeface="Arial" panose="020B0604020202020204" pitchFamily="34" charset="0"/>
              </a:rPr>
              <a:t> for </a:t>
            </a:r>
            <a:r>
              <a:rPr lang="fr-FR" sz="800" dirty="0" err="1">
                <a:solidFill>
                  <a:srgbClr val="575757"/>
                </a:solidFill>
                <a:latin typeface="Arial" panose="020B0604020202020204" pitchFamily="34" charset="0"/>
                <a:cs typeface="Arial" panose="020B0604020202020204" pitchFamily="34" charset="0"/>
              </a:rPr>
              <a:t>Health</a:t>
            </a:r>
            <a:r>
              <a:rPr lang="fr-FR" sz="800" dirty="0">
                <a:solidFill>
                  <a:srgbClr val="575757"/>
                </a:solidFill>
                <a:latin typeface="Arial" panose="020B0604020202020204" pitchFamily="34" charset="0"/>
                <a:cs typeface="Arial" panose="020B0604020202020204" pitchFamily="34" charset="0"/>
              </a:rPr>
              <a:t>, Performance and </a:t>
            </a:r>
            <a:r>
              <a:rPr lang="fr-FR" sz="800" dirty="0" err="1">
                <a:solidFill>
                  <a:srgbClr val="575757"/>
                </a:solidFill>
                <a:latin typeface="Arial" panose="020B0604020202020204" pitchFamily="34" charset="0"/>
                <a:cs typeface="Arial" panose="020B0604020202020204" pitchFamily="34" charset="0"/>
              </a:rPr>
              <a:t>Wellbeing</a:t>
            </a:r>
            <a:r>
              <a:rPr lang="fr-FR" sz="800"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Appl</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Sci</a:t>
            </a:r>
            <a:r>
              <a:rPr lang="fr-FR" sz="800" dirty="0">
                <a:solidFill>
                  <a:srgbClr val="575757"/>
                </a:solidFill>
                <a:latin typeface="Arial" panose="020B0604020202020204" pitchFamily="34" charset="0"/>
                <a:cs typeface="Arial" panose="020B0604020202020204" pitchFamily="34" charset="0"/>
              </a:rPr>
              <a:t>. 2022;12:9220. </a:t>
            </a:r>
          </a:p>
        </p:txBody>
      </p:sp>
      <p:pic>
        <p:nvPicPr>
          <p:cNvPr id="11" name="Image 10" descr="Une image contenant texte, capture d’écran, carte de visite, conception&#10;&#10;Description générée automatiquement">
            <a:extLst>
              <a:ext uri="{FF2B5EF4-FFF2-40B4-BE49-F238E27FC236}">
                <a16:creationId xmlns:a16="http://schemas.microsoft.com/office/drawing/2014/main" id="{F11DA125-7DBA-E7A4-99C1-4ABBC679248F}"/>
              </a:ext>
            </a:extLst>
          </p:cNvPr>
          <p:cNvPicPr>
            <a:picLocks noChangeAspect="1"/>
          </p:cNvPicPr>
          <p:nvPr/>
        </p:nvPicPr>
        <p:blipFill rotWithShape="1">
          <a:blip r:embed="rId3">
            <a:extLst>
              <a:ext uri="{28A0092B-C50C-407E-A947-70E740481C1C}">
                <a14:useLocalDpi xmlns:a14="http://schemas.microsoft.com/office/drawing/2010/main" val="0"/>
              </a:ext>
            </a:extLst>
          </a:blip>
          <a:srcRect l="5573" t="12963" r="1915" b="11439"/>
          <a:stretch/>
        </p:blipFill>
        <p:spPr>
          <a:xfrm>
            <a:off x="25533" y="1773384"/>
            <a:ext cx="12166467" cy="4553403"/>
          </a:xfrm>
          <a:prstGeom prst="rect">
            <a:avLst/>
          </a:prstGeom>
        </p:spPr>
      </p:pic>
    </p:spTree>
    <p:extLst>
      <p:ext uri="{BB962C8B-B14F-4D97-AF65-F5344CB8AC3E}">
        <p14:creationId xmlns:p14="http://schemas.microsoft.com/office/powerpoint/2010/main" val="1139357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a:pPr>
            <a:r>
              <a:rPr lang="fr-FR"/>
              <a:t>Comment bien s’endormir ?</a:t>
            </a:r>
          </a:p>
        </p:txBody>
      </p:sp>
      <p:sp>
        <p:nvSpPr>
          <p:cNvPr id="5" name="Espace réservé du contenu 4">
            <a:extLst>
              <a:ext uri="{FF2B5EF4-FFF2-40B4-BE49-F238E27FC236}">
                <a16:creationId xmlns:a16="http://schemas.microsoft.com/office/drawing/2014/main" id="{5A576D91-8455-ADC2-735C-4BC7BAFAD982}"/>
              </a:ext>
            </a:extLst>
          </p:cNvPr>
          <p:cNvSpPr>
            <a:spLocks noGrp="1"/>
          </p:cNvSpPr>
          <p:nvPr>
            <p:ph idx="1"/>
          </p:nvPr>
        </p:nvSpPr>
        <p:spPr>
          <a:xfrm>
            <a:off x="6732431" y="724452"/>
            <a:ext cx="4622442" cy="3480627"/>
          </a:xfrm>
        </p:spPr>
        <p:txBody>
          <a:bodyPr/>
          <a:lstStyle/>
          <a:p>
            <a:pPr marL="285750" indent="-285750">
              <a:buFont typeface="Arial" panose="020B0604020202020204" pitchFamily="34" charset="0"/>
              <a:buChar char="•"/>
            </a:pPr>
            <a:endParaRPr lang="fr-FR" sz="1800">
              <a:latin typeface="Arial" charset="0"/>
              <a:cs typeface="Arial" charset="0"/>
            </a:endParaRPr>
          </a:p>
          <a:p>
            <a:pPr>
              <a:buFont typeface="Wingdings" pitchFamily="2" charset="2"/>
              <a:buChar char="ü"/>
            </a:pPr>
            <a:endParaRPr lang="fr-FR" sz="1600"/>
          </a:p>
          <a:p>
            <a:endParaRPr lang="fr-FR"/>
          </a:p>
        </p:txBody>
      </p:sp>
      <p:pic>
        <p:nvPicPr>
          <p:cNvPr id="11" name="Image 10">
            <a:extLst>
              <a:ext uri="{FF2B5EF4-FFF2-40B4-BE49-F238E27FC236}">
                <a16:creationId xmlns:a16="http://schemas.microsoft.com/office/drawing/2014/main" id="{E9E56CA3-4C0C-D4FC-23E9-43CFA446FF3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915166" y="1501402"/>
            <a:ext cx="5434149" cy="4836030"/>
          </a:xfrm>
          <a:prstGeom prst="rect">
            <a:avLst/>
          </a:prstGeom>
        </p:spPr>
      </p:pic>
      <p:sp>
        <p:nvSpPr>
          <p:cNvPr id="12" name="Espace réservé du contenu 2">
            <a:extLst>
              <a:ext uri="{FF2B5EF4-FFF2-40B4-BE49-F238E27FC236}">
                <a16:creationId xmlns:a16="http://schemas.microsoft.com/office/drawing/2014/main" id="{DB04BCB7-A6B5-75EC-9ED7-1001D3D813EC}"/>
              </a:ext>
            </a:extLst>
          </p:cNvPr>
          <p:cNvSpPr txBox="1">
            <a:spLocks noChangeArrowheads="1"/>
          </p:cNvSpPr>
          <p:nvPr/>
        </p:nvSpPr>
        <p:spPr>
          <a:xfrm>
            <a:off x="7287887" y="3688992"/>
            <a:ext cx="4533363" cy="1446550"/>
          </a:xfrm>
          <a:prstGeom prst="rect">
            <a:avLst/>
          </a:prstGeom>
          <a:noFill/>
          <a:ln>
            <a:noFill/>
          </a:ln>
        </p:spPr>
        <p:txBody>
          <a:bodyPr wrap="square">
            <a:spAutoFit/>
          </a:bodyPr>
          <a:lstStyle>
            <a:defPPr>
              <a:defRPr lang="fr-FR"/>
            </a:defPPr>
            <a:lvl1pPr>
              <a:defRPr b="1">
                <a:solidFill>
                  <a:srgbClr val="E5007D"/>
                </a:solidFill>
                <a:latin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50000"/>
              </a:lnSpc>
              <a:buFont typeface="Arial" panose="020B0604020202020204" pitchFamily="34" charset="0"/>
              <a:buChar char="•"/>
            </a:pPr>
            <a:r>
              <a:rPr lang="fr-FR" sz="1600" dirty="0"/>
              <a:t>Toute </a:t>
            </a:r>
            <a:r>
              <a:rPr lang="fr-FR" sz="1600" dirty="0">
                <a:latin typeface="Arial" charset="0"/>
                <a:cs typeface="Arial" charset="0"/>
              </a:rPr>
              <a:t>activité excitante/énervante le soir</a:t>
            </a:r>
            <a:r>
              <a:rPr lang="fr-FR" sz="1600" b="0" dirty="0">
                <a:solidFill>
                  <a:srgbClr val="555555"/>
                </a:solidFill>
              </a:rPr>
              <a:t> </a:t>
            </a:r>
          </a:p>
          <a:p>
            <a:pPr defTabSz="360363"/>
            <a:r>
              <a:rPr lang="fr-FR" sz="1600" b="0" dirty="0">
                <a:solidFill>
                  <a:srgbClr val="575757"/>
                </a:solidFill>
                <a:latin typeface="Arial" charset="0"/>
                <a:cs typeface="Arial" charset="0"/>
              </a:rPr>
              <a:t>       (ex : impôts, punition enfants, film violent, 	activité physique…)</a:t>
            </a:r>
          </a:p>
          <a:p>
            <a:pPr marL="285750" indent="-285750" algn="just">
              <a:buFont typeface="Arial" panose="020B0604020202020204" pitchFamily="34" charset="0"/>
              <a:buChar char="•"/>
            </a:pPr>
            <a:r>
              <a:rPr lang="fr-FR" sz="1600" dirty="0">
                <a:latin typeface="Arial" charset="0"/>
                <a:cs typeface="Arial" charset="0"/>
              </a:rPr>
              <a:t>L’exposition à une lumière vive et bleue</a:t>
            </a:r>
          </a:p>
          <a:p>
            <a:r>
              <a:rPr lang="fr-FR" sz="1600" b="0" dirty="0">
                <a:solidFill>
                  <a:srgbClr val="575757"/>
                </a:solidFill>
              </a:rPr>
              <a:t>      </a:t>
            </a:r>
            <a:r>
              <a:rPr lang="fr-FR" sz="1600" b="0" dirty="0">
                <a:solidFill>
                  <a:srgbClr val="575757"/>
                </a:solidFill>
                <a:latin typeface="Arial" charset="0"/>
                <a:cs typeface="Arial" charset="0"/>
              </a:rPr>
              <a:t>(ex : absence d’écrans LED)</a:t>
            </a:r>
            <a:endParaRPr lang="fr-FR" sz="1600" b="0" dirty="0">
              <a:solidFill>
                <a:srgbClr val="575757"/>
              </a:solidFill>
            </a:endParaRPr>
          </a:p>
        </p:txBody>
      </p:sp>
      <p:sp>
        <p:nvSpPr>
          <p:cNvPr id="13" name="ZoneTexte 12">
            <a:extLst>
              <a:ext uri="{FF2B5EF4-FFF2-40B4-BE49-F238E27FC236}">
                <a16:creationId xmlns:a16="http://schemas.microsoft.com/office/drawing/2014/main" id="{F7B98AEF-58EE-BD4F-9E3A-9FE6A11FCD19}"/>
              </a:ext>
            </a:extLst>
          </p:cNvPr>
          <p:cNvSpPr txBox="1"/>
          <p:nvPr/>
        </p:nvSpPr>
        <p:spPr>
          <a:xfrm>
            <a:off x="8473196" y="2521144"/>
            <a:ext cx="3312062" cy="369332"/>
          </a:xfrm>
          <a:prstGeom prst="rect">
            <a:avLst/>
          </a:prstGeom>
          <a:noFill/>
        </p:spPr>
        <p:txBody>
          <a:bodyPr wrap="square" rtlCol="0">
            <a:spAutoFit/>
          </a:bodyPr>
          <a:lstStyle/>
          <a:p>
            <a:r>
              <a:rPr lang="fr-FR" b="1">
                <a:solidFill>
                  <a:srgbClr val="575757"/>
                </a:solidFill>
                <a:latin typeface="Arial" panose="020B0604020202020204" pitchFamily="34" charset="0"/>
                <a:cs typeface="Arial" panose="020B0604020202020204" pitchFamily="34" charset="0"/>
              </a:rPr>
              <a:t>EN PRATIQUE : </a:t>
            </a:r>
          </a:p>
        </p:txBody>
      </p:sp>
      <p:sp>
        <p:nvSpPr>
          <p:cNvPr id="18" name="ZoneTexte 17">
            <a:extLst>
              <a:ext uri="{FF2B5EF4-FFF2-40B4-BE49-F238E27FC236}">
                <a16:creationId xmlns:a16="http://schemas.microsoft.com/office/drawing/2014/main" id="{DE2098B3-CD3B-E1CD-31E7-CCC97391724B}"/>
              </a:ext>
            </a:extLst>
          </p:cNvPr>
          <p:cNvSpPr txBox="1"/>
          <p:nvPr/>
        </p:nvSpPr>
        <p:spPr>
          <a:xfrm>
            <a:off x="-1792" y="2949446"/>
            <a:ext cx="2381454" cy="707886"/>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Respecter son rythme circadien</a:t>
            </a:r>
          </a:p>
        </p:txBody>
      </p:sp>
      <p:sp>
        <p:nvSpPr>
          <p:cNvPr id="19" name="Rectangle: Rounded Corners 14">
            <a:extLst>
              <a:ext uri="{FF2B5EF4-FFF2-40B4-BE49-F238E27FC236}">
                <a16:creationId xmlns:a16="http://schemas.microsoft.com/office/drawing/2014/main" id="{91C26727-408D-21A3-6139-462D0BB3976F}"/>
              </a:ext>
            </a:extLst>
          </p:cNvPr>
          <p:cNvSpPr/>
          <p:nvPr/>
        </p:nvSpPr>
        <p:spPr>
          <a:xfrm>
            <a:off x="1294202" y="1839949"/>
            <a:ext cx="4443787" cy="711848"/>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0" name="Rectangle: Rounded Corners 73">
            <a:extLst>
              <a:ext uri="{FF2B5EF4-FFF2-40B4-BE49-F238E27FC236}">
                <a16:creationId xmlns:a16="http://schemas.microsoft.com/office/drawing/2014/main" id="{1C0615F5-372B-D9D1-4A08-AECFBF4B60AA}"/>
              </a:ext>
            </a:extLst>
          </p:cNvPr>
          <p:cNvSpPr/>
          <p:nvPr/>
        </p:nvSpPr>
        <p:spPr>
          <a:xfrm>
            <a:off x="2984839" y="2804568"/>
            <a:ext cx="3596266" cy="765035"/>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Rectangle: Rounded Corners 74">
            <a:extLst>
              <a:ext uri="{FF2B5EF4-FFF2-40B4-BE49-F238E27FC236}">
                <a16:creationId xmlns:a16="http://schemas.microsoft.com/office/drawing/2014/main" id="{C189E5D3-871E-BB7C-BBD4-3AA8D44E2577}"/>
              </a:ext>
            </a:extLst>
          </p:cNvPr>
          <p:cNvSpPr/>
          <p:nvPr/>
        </p:nvSpPr>
        <p:spPr>
          <a:xfrm>
            <a:off x="1344788" y="4340323"/>
            <a:ext cx="4631105" cy="692376"/>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400">
              <a:solidFill>
                <a:schemeClr val="tx1"/>
              </a:solidFill>
              <a:latin typeface="Arial" panose="020B0604020202020204" pitchFamily="34" charset="0"/>
              <a:cs typeface="Arial" panose="020B0604020202020204" pitchFamily="34" charset="0"/>
            </a:endParaRPr>
          </a:p>
        </p:txBody>
      </p:sp>
      <p:sp>
        <p:nvSpPr>
          <p:cNvPr id="22" name="Rectangle: Rounded Corners 75">
            <a:extLst>
              <a:ext uri="{FF2B5EF4-FFF2-40B4-BE49-F238E27FC236}">
                <a16:creationId xmlns:a16="http://schemas.microsoft.com/office/drawing/2014/main" id="{C6F0AE06-B27B-A408-DFC1-654BC52AB1A2}"/>
              </a:ext>
            </a:extLst>
          </p:cNvPr>
          <p:cNvSpPr/>
          <p:nvPr/>
        </p:nvSpPr>
        <p:spPr>
          <a:xfrm>
            <a:off x="1380614" y="1915628"/>
            <a:ext cx="4443788" cy="711849"/>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3" name="Rectangle: Rounded Corners 77">
            <a:extLst>
              <a:ext uri="{FF2B5EF4-FFF2-40B4-BE49-F238E27FC236}">
                <a16:creationId xmlns:a16="http://schemas.microsoft.com/office/drawing/2014/main" id="{86015730-3312-C1BB-B67D-807E6C8B9AB3}"/>
              </a:ext>
            </a:extLst>
          </p:cNvPr>
          <p:cNvSpPr/>
          <p:nvPr/>
        </p:nvSpPr>
        <p:spPr>
          <a:xfrm>
            <a:off x="3071251" y="2880248"/>
            <a:ext cx="3596266" cy="784206"/>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4" name="TextBox 79">
            <a:extLst>
              <a:ext uri="{FF2B5EF4-FFF2-40B4-BE49-F238E27FC236}">
                <a16:creationId xmlns:a16="http://schemas.microsoft.com/office/drawing/2014/main" id="{CA0B4FA5-786B-B34F-C263-E7DFA85C5EAB}"/>
              </a:ext>
            </a:extLst>
          </p:cNvPr>
          <p:cNvSpPr txBox="1"/>
          <p:nvPr/>
        </p:nvSpPr>
        <p:spPr>
          <a:xfrm>
            <a:off x="1157756" y="1989107"/>
            <a:ext cx="4882839" cy="523220"/>
          </a:xfrm>
          <a:prstGeom prst="rect">
            <a:avLst/>
          </a:prstGeom>
          <a:noFill/>
        </p:spPr>
        <p:txBody>
          <a:bodyPr wrap="square" rtlCol="0">
            <a:spAutoFit/>
          </a:bodyPr>
          <a:lstStyle/>
          <a:p>
            <a:pPr marL="360363" lvl="1">
              <a:lnSpc>
                <a:spcPct val="100000"/>
              </a:lnSpc>
            </a:pPr>
            <a:r>
              <a:rPr lang="fr-FR" sz="1400">
                <a:solidFill>
                  <a:srgbClr val="555555"/>
                </a:solidFill>
                <a:latin typeface="Arial" panose="020B0604020202020204" pitchFamily="34" charset="0"/>
                <a:cs typeface="Arial" panose="020B0604020202020204" pitchFamily="34" charset="0"/>
              </a:rPr>
              <a:t>Repérer l’heure de passage </a:t>
            </a:r>
          </a:p>
          <a:p>
            <a:pPr marL="360363" lvl="1">
              <a:lnSpc>
                <a:spcPct val="100000"/>
              </a:lnSpc>
            </a:pPr>
            <a:r>
              <a:rPr lang="fr-FR" sz="1400">
                <a:solidFill>
                  <a:srgbClr val="555555"/>
                </a:solidFill>
                <a:latin typeface="Arial" panose="020B0604020202020204" pitchFamily="34" charset="0"/>
                <a:cs typeface="Arial" panose="020B0604020202020204" pitchFamily="34" charset="0"/>
              </a:rPr>
              <a:t>de son </a:t>
            </a:r>
            <a:r>
              <a:rPr lang="fr-FR" sz="1400">
                <a:solidFill>
                  <a:srgbClr val="E5007D"/>
                </a:solidFill>
                <a:latin typeface="Arial" panose="020B0604020202020204" pitchFamily="34" charset="0"/>
                <a:cs typeface="Arial" panose="020B0604020202020204" pitchFamily="34" charset="0"/>
              </a:rPr>
              <a:t>« train du sommeil »</a:t>
            </a:r>
          </a:p>
        </p:txBody>
      </p:sp>
      <p:cxnSp>
        <p:nvCxnSpPr>
          <p:cNvPr id="25" name="Connector: Elbow 19">
            <a:extLst>
              <a:ext uri="{FF2B5EF4-FFF2-40B4-BE49-F238E27FC236}">
                <a16:creationId xmlns:a16="http://schemas.microsoft.com/office/drawing/2014/main" id="{1737A7D9-0931-12BE-71F9-3C3F32502105}"/>
              </a:ext>
            </a:extLst>
          </p:cNvPr>
          <p:cNvCxnSpPr>
            <a:cxnSpLocks/>
            <a:endCxn id="19" idx="1"/>
          </p:cNvCxnSpPr>
          <p:nvPr/>
        </p:nvCxnSpPr>
        <p:spPr>
          <a:xfrm flipV="1">
            <a:off x="404566" y="2195873"/>
            <a:ext cx="889636" cy="817974"/>
          </a:xfrm>
          <a:prstGeom prst="bentConnector3">
            <a:avLst>
              <a:gd name="adj1" fmla="val 50000"/>
            </a:avLst>
          </a:prstGeom>
          <a:ln>
            <a:solidFill>
              <a:srgbClr val="5994AA"/>
            </a:solidFill>
          </a:ln>
        </p:spPr>
        <p:style>
          <a:lnRef idx="1">
            <a:schemeClr val="accent1"/>
          </a:lnRef>
          <a:fillRef idx="0">
            <a:schemeClr val="accent1"/>
          </a:fillRef>
          <a:effectRef idx="0">
            <a:schemeClr val="accent1"/>
          </a:effectRef>
          <a:fontRef idx="minor">
            <a:schemeClr val="tx1"/>
          </a:fontRef>
        </p:style>
      </p:cxnSp>
      <p:sp>
        <p:nvSpPr>
          <p:cNvPr id="26" name="TextBox 83">
            <a:extLst>
              <a:ext uri="{FF2B5EF4-FFF2-40B4-BE49-F238E27FC236}">
                <a16:creationId xmlns:a16="http://schemas.microsoft.com/office/drawing/2014/main" id="{8B1FA998-2970-56FD-864C-755C989DC912}"/>
              </a:ext>
            </a:extLst>
          </p:cNvPr>
          <p:cNvSpPr txBox="1"/>
          <p:nvPr/>
        </p:nvSpPr>
        <p:spPr>
          <a:xfrm>
            <a:off x="3184961" y="2927477"/>
            <a:ext cx="3215839" cy="523220"/>
          </a:xfrm>
          <a:prstGeom prst="rect">
            <a:avLst/>
          </a:prstGeom>
          <a:noFill/>
        </p:spPr>
        <p:txBody>
          <a:bodyPr wrap="square" rtlCol="0">
            <a:spAutoFit/>
          </a:bodyPr>
          <a:lstStyle/>
          <a:p>
            <a:pPr marL="17463" lvl="1"/>
            <a:r>
              <a:rPr lang="fr-FR" sz="1400">
                <a:solidFill>
                  <a:srgbClr val="555555"/>
                </a:solidFill>
                <a:latin typeface="Arial" panose="020B0604020202020204" pitchFamily="34" charset="0"/>
                <a:cs typeface="Arial" panose="020B0604020202020204" pitchFamily="34" charset="0"/>
              </a:rPr>
              <a:t>Se coucher quand on a envie </a:t>
            </a:r>
          </a:p>
          <a:p>
            <a:pPr marL="17463" lvl="1"/>
            <a:r>
              <a:rPr lang="fr-FR" sz="1400">
                <a:solidFill>
                  <a:srgbClr val="555555"/>
                </a:solidFill>
                <a:latin typeface="Arial" panose="020B0604020202020204" pitchFamily="34" charset="0"/>
                <a:cs typeface="Arial" panose="020B0604020202020204" pitchFamily="34" charset="0"/>
              </a:rPr>
              <a:t>de dormir : </a:t>
            </a:r>
            <a:r>
              <a:rPr lang="fr-FR" sz="1400">
                <a:solidFill>
                  <a:srgbClr val="E5007D"/>
                </a:solidFill>
                <a:latin typeface="Arial" panose="020B0604020202020204" pitchFamily="34" charset="0"/>
                <a:cs typeface="Arial" panose="020B0604020202020204" pitchFamily="34" charset="0"/>
              </a:rPr>
              <a:t>« train du sommeil »</a:t>
            </a:r>
          </a:p>
        </p:txBody>
      </p:sp>
      <p:cxnSp>
        <p:nvCxnSpPr>
          <p:cNvPr id="27" name="Straight Connector 91">
            <a:extLst>
              <a:ext uri="{FF2B5EF4-FFF2-40B4-BE49-F238E27FC236}">
                <a16:creationId xmlns:a16="http://schemas.microsoft.com/office/drawing/2014/main" id="{C964242D-BAAD-2A31-977B-9F30D399632B}"/>
              </a:ext>
            </a:extLst>
          </p:cNvPr>
          <p:cNvCxnSpPr>
            <a:cxnSpLocks/>
          </p:cNvCxnSpPr>
          <p:nvPr/>
        </p:nvCxnSpPr>
        <p:spPr>
          <a:xfrm>
            <a:off x="2372209" y="3289410"/>
            <a:ext cx="602811"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28" name="TextBox 83">
            <a:extLst>
              <a:ext uri="{FF2B5EF4-FFF2-40B4-BE49-F238E27FC236}">
                <a16:creationId xmlns:a16="http://schemas.microsoft.com/office/drawing/2014/main" id="{D0F0439F-C1B5-E275-65FE-3A8F63359659}"/>
              </a:ext>
            </a:extLst>
          </p:cNvPr>
          <p:cNvSpPr txBox="1"/>
          <p:nvPr/>
        </p:nvSpPr>
        <p:spPr>
          <a:xfrm>
            <a:off x="1438448" y="4444265"/>
            <a:ext cx="4488571" cy="523220"/>
          </a:xfrm>
          <a:prstGeom prst="rect">
            <a:avLst/>
          </a:prstGeom>
          <a:noFill/>
        </p:spPr>
        <p:txBody>
          <a:bodyPr wrap="square" rtlCol="0">
            <a:spAutoFit/>
          </a:bodyPr>
          <a:lstStyle/>
          <a:p>
            <a:pPr marL="0" lvl="1"/>
            <a:r>
              <a:rPr lang="fr-FR" sz="1400">
                <a:solidFill>
                  <a:srgbClr val="555555"/>
                </a:solidFill>
                <a:latin typeface="Arial" panose="020B0604020202020204" pitchFamily="34" charset="0"/>
                <a:cs typeface="Arial" panose="020B0604020202020204" pitchFamily="34" charset="0"/>
              </a:rPr>
              <a:t>Importance d’avoir un rythme de sommeil régulier  : </a:t>
            </a:r>
            <a:r>
              <a:rPr lang="fr-FR" sz="1400">
                <a:solidFill>
                  <a:srgbClr val="E5007D"/>
                </a:solidFill>
                <a:latin typeface="Arial" panose="020B0604020202020204" pitchFamily="34" charset="0"/>
                <a:cs typeface="Arial" panose="020B0604020202020204" pitchFamily="34" charset="0"/>
              </a:rPr>
              <a:t>heures de lever et de coucher constants</a:t>
            </a:r>
          </a:p>
        </p:txBody>
      </p:sp>
      <p:cxnSp>
        <p:nvCxnSpPr>
          <p:cNvPr id="34" name="Straight Connector 91">
            <a:extLst>
              <a:ext uri="{FF2B5EF4-FFF2-40B4-BE49-F238E27FC236}">
                <a16:creationId xmlns:a16="http://schemas.microsoft.com/office/drawing/2014/main" id="{21F40A8E-FCEB-77E7-7629-26DEDF2B0517}"/>
              </a:ext>
            </a:extLst>
          </p:cNvPr>
          <p:cNvCxnSpPr>
            <a:cxnSpLocks/>
          </p:cNvCxnSpPr>
          <p:nvPr/>
        </p:nvCxnSpPr>
        <p:spPr>
          <a:xfrm flipH="1">
            <a:off x="837127" y="3686324"/>
            <a:ext cx="1073" cy="926604"/>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35" name="Rectangle: Rounded Corners 77">
            <a:extLst>
              <a:ext uri="{FF2B5EF4-FFF2-40B4-BE49-F238E27FC236}">
                <a16:creationId xmlns:a16="http://schemas.microsoft.com/office/drawing/2014/main" id="{02AF6C94-B545-0828-AB8F-0FE78A13BDD5}"/>
              </a:ext>
            </a:extLst>
          </p:cNvPr>
          <p:cNvSpPr/>
          <p:nvPr/>
        </p:nvSpPr>
        <p:spPr>
          <a:xfrm>
            <a:off x="1438448" y="4410905"/>
            <a:ext cx="4443787" cy="742714"/>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 name="Straight Connector 91">
            <a:extLst>
              <a:ext uri="{FF2B5EF4-FFF2-40B4-BE49-F238E27FC236}">
                <a16:creationId xmlns:a16="http://schemas.microsoft.com/office/drawing/2014/main" id="{602320F2-F65B-0719-998A-F63D8815DBE2}"/>
              </a:ext>
            </a:extLst>
          </p:cNvPr>
          <p:cNvCxnSpPr>
            <a:cxnSpLocks/>
          </p:cNvCxnSpPr>
          <p:nvPr/>
        </p:nvCxnSpPr>
        <p:spPr>
          <a:xfrm>
            <a:off x="838200" y="4627864"/>
            <a:ext cx="506589"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4FF845C3-F61D-7561-E92F-978A7BC59E6F}"/>
              </a:ext>
            </a:extLst>
          </p:cNvPr>
          <p:cNvSpPr txBox="1"/>
          <p:nvPr/>
        </p:nvSpPr>
        <p:spPr>
          <a:xfrm>
            <a:off x="7248877" y="2990701"/>
            <a:ext cx="4533363" cy="1569660"/>
          </a:xfrm>
          <a:prstGeom prst="rect">
            <a:avLst/>
          </a:prstGeom>
          <a:noFill/>
        </p:spPr>
        <p:txBody>
          <a:bodyPr wrap="square">
            <a:spAutoFit/>
          </a:bodyPr>
          <a:lstStyle/>
          <a:p>
            <a:r>
              <a:rPr lang="fr-FR" sz="1600" dirty="0">
                <a:solidFill>
                  <a:srgbClr val="575757"/>
                </a:solidFill>
                <a:latin typeface="Arial" panose="020B0604020202020204" pitchFamily="34" charset="0"/>
                <a:cs typeface="Arial" panose="020B0604020202020204" pitchFamily="34" charset="0"/>
              </a:rPr>
              <a:t>Pour s’endormir, il faut d’abord se                « dé-éveiller ». Pour cela et dans la mesure             du possible, éviter : </a:t>
            </a:r>
          </a:p>
          <a:p>
            <a:endParaRPr lang="fr-FR" sz="1600" dirty="0">
              <a:latin typeface="Arial" panose="020B0604020202020204" pitchFamily="34" charset="0"/>
              <a:cs typeface="Arial" panose="020B0604020202020204" pitchFamily="34" charset="0"/>
            </a:endParaRPr>
          </a:p>
          <a:p>
            <a:endParaRPr lang="fr-FR" sz="1600" dirty="0">
              <a:latin typeface="Arial" panose="020B0604020202020204" pitchFamily="34" charset="0"/>
              <a:cs typeface="Arial" panose="020B0604020202020204" pitchFamily="34" charset="0"/>
            </a:endParaRPr>
          </a:p>
          <a:p>
            <a:endParaRPr lang="fr-F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2997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r>
              <a:rPr lang="fr-FR" sz="4000"/>
              <a:t>3. Les fonctions du sommeil</a:t>
            </a:r>
          </a:p>
        </p:txBody>
      </p:sp>
    </p:spTree>
    <p:extLst>
      <p:ext uri="{BB962C8B-B14F-4D97-AF65-F5344CB8AC3E}">
        <p14:creationId xmlns:p14="http://schemas.microsoft.com/office/powerpoint/2010/main" val="2218011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1">
            <a:extLst>
              <a:ext uri="{FF2B5EF4-FFF2-40B4-BE49-F238E27FC236}">
                <a16:creationId xmlns:a16="http://schemas.microsoft.com/office/drawing/2014/main" id="{6ADCE185-B751-F6D6-5D6A-05A8F246EE1C}"/>
              </a:ext>
            </a:extLst>
          </p:cNvPr>
          <p:cNvSpPr txBox="1">
            <a:spLocks/>
          </p:cNvSpPr>
          <p:nvPr/>
        </p:nvSpPr>
        <p:spPr>
          <a:xfrm>
            <a:off x="838200" y="452580"/>
            <a:ext cx="6419088"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defRPr/>
            </a:pPr>
            <a:r>
              <a:rPr lang="fr-FR"/>
              <a:t>Le sommeil lent profond</a:t>
            </a:r>
          </a:p>
        </p:txBody>
      </p:sp>
      <p:sp>
        <p:nvSpPr>
          <p:cNvPr id="2" name="ZoneTexte 1">
            <a:extLst>
              <a:ext uri="{FF2B5EF4-FFF2-40B4-BE49-F238E27FC236}">
                <a16:creationId xmlns:a16="http://schemas.microsoft.com/office/drawing/2014/main" id="{8044EBD8-B5FF-0D18-6030-7453987C3516}"/>
              </a:ext>
            </a:extLst>
          </p:cNvPr>
          <p:cNvSpPr txBox="1"/>
          <p:nvPr/>
        </p:nvSpPr>
        <p:spPr>
          <a:xfrm>
            <a:off x="71998" y="6480000"/>
            <a:ext cx="6792346" cy="338554"/>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Lopez R.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dirty="0">
                <a:solidFill>
                  <a:srgbClr val="575757"/>
                </a:solidFill>
                <a:latin typeface="Arial" panose="020B0604020202020204" pitchFamily="34" charset="0"/>
                <a:cs typeface="Arial" panose="020B0604020202020204" pitchFamily="34" charset="0"/>
              </a:rPr>
              <a:t>La revue du praticien </a:t>
            </a:r>
            <a:r>
              <a:rPr lang="fr-FR" sz="800" dirty="0">
                <a:solidFill>
                  <a:srgbClr val="575757"/>
                </a:solidFill>
                <a:latin typeface="Arial" panose="020B0604020202020204" pitchFamily="34" charset="0"/>
                <a:cs typeface="Arial" panose="020B0604020202020204" pitchFamily="34" charset="0"/>
              </a:rPr>
              <a:t>2019;69:537-44 ; </a:t>
            </a:r>
            <a:r>
              <a:rPr lang="fr-FR" sz="800" dirty="0" err="1">
                <a:solidFill>
                  <a:srgbClr val="575757"/>
                </a:solidFill>
                <a:latin typeface="Arial" panose="020B0604020202020204" pitchFamily="34" charset="0"/>
                <a:cs typeface="Arial" panose="020B0604020202020204" pitchFamily="34" charset="0"/>
              </a:rPr>
              <a:t>Duforez</a:t>
            </a:r>
            <a:r>
              <a:rPr lang="fr-FR" sz="800" dirty="0">
                <a:solidFill>
                  <a:srgbClr val="575757"/>
                </a:solidFill>
                <a:latin typeface="Arial" panose="020B0604020202020204" pitchFamily="34" charset="0"/>
                <a:cs typeface="Arial" panose="020B0604020202020204" pitchFamily="34" charset="0"/>
              </a:rPr>
              <a:t> F. Dette de sommeil et performance sportive. In: Les Cahiers de l'INSEP 2008;41:128-140. </a:t>
            </a:r>
          </a:p>
        </p:txBody>
      </p:sp>
      <p:graphicFrame>
        <p:nvGraphicFramePr>
          <p:cNvPr id="4" name="Espace réservé du contenu 4">
            <a:extLst>
              <a:ext uri="{FF2B5EF4-FFF2-40B4-BE49-F238E27FC236}">
                <a16:creationId xmlns:a16="http://schemas.microsoft.com/office/drawing/2014/main" id="{2795911D-1EAA-7A35-CA94-2B1C83CF4364}"/>
              </a:ext>
            </a:extLst>
          </p:cNvPr>
          <p:cNvGraphicFramePr>
            <a:graphicFrameLocks/>
          </p:cNvGraphicFramePr>
          <p:nvPr>
            <p:extLst>
              <p:ext uri="{D42A27DB-BD31-4B8C-83A1-F6EECF244321}">
                <p14:modId xmlns:p14="http://schemas.microsoft.com/office/powerpoint/2010/main" val="2108640014"/>
              </p:ext>
            </p:extLst>
          </p:nvPr>
        </p:nvGraphicFramePr>
        <p:xfrm>
          <a:off x="838200" y="2868815"/>
          <a:ext cx="10508087" cy="2166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363B4DB-1DDE-27A4-A902-AA151A4A936D}"/>
              </a:ext>
            </a:extLst>
          </p:cNvPr>
          <p:cNvSpPr>
            <a:spLocks noGrp="1"/>
          </p:cNvSpPr>
          <p:nvPr>
            <p:ph type="title"/>
          </p:nvPr>
        </p:nvSpPr>
        <p:spPr/>
        <p:txBody>
          <a:bodyPr>
            <a:normAutofit/>
          </a:bodyPr>
          <a:lstStyle/>
          <a:p>
            <a:r>
              <a:rPr lang="fr-FR" sz="4000"/>
              <a:t>Présentation du GRIC et de ses objectifs</a:t>
            </a:r>
          </a:p>
        </p:txBody>
      </p:sp>
      <p:sp>
        <p:nvSpPr>
          <p:cNvPr id="5" name="Espace réservé du texte 4">
            <a:extLst>
              <a:ext uri="{FF2B5EF4-FFF2-40B4-BE49-F238E27FC236}">
                <a16:creationId xmlns:a16="http://schemas.microsoft.com/office/drawing/2014/main" id="{3BC933F7-7799-14F3-23A1-9C85F52BBFFD}"/>
              </a:ext>
            </a:extLst>
          </p:cNvPr>
          <p:cNvSpPr>
            <a:spLocks noGrp="1"/>
          </p:cNvSpPr>
          <p:nvPr>
            <p:ph type="body" idx="1"/>
          </p:nvPr>
        </p:nvSpPr>
        <p:spPr/>
        <p:txBody>
          <a:bodyPr/>
          <a:lstStyle/>
          <a:p>
            <a:r>
              <a:rPr lang="fr-FR" dirty="0"/>
              <a:t>Groupe de Réflexion autour de l’Insomnie Chronique</a:t>
            </a:r>
          </a:p>
        </p:txBody>
      </p:sp>
      <p:grpSp>
        <p:nvGrpSpPr>
          <p:cNvPr id="2" name="Groupe 1">
            <a:extLst>
              <a:ext uri="{FF2B5EF4-FFF2-40B4-BE49-F238E27FC236}">
                <a16:creationId xmlns:a16="http://schemas.microsoft.com/office/drawing/2014/main" id="{B7E2B759-DE9F-AC32-F034-9865E63AAEDF}"/>
              </a:ext>
            </a:extLst>
          </p:cNvPr>
          <p:cNvGrpSpPr/>
          <p:nvPr/>
        </p:nvGrpSpPr>
        <p:grpSpPr>
          <a:xfrm>
            <a:off x="9417160" y="6292485"/>
            <a:ext cx="2588768" cy="430278"/>
            <a:chOff x="9417160" y="6292485"/>
            <a:chExt cx="2588768" cy="430278"/>
          </a:xfrm>
        </p:grpSpPr>
        <p:sp>
          <p:nvSpPr>
            <p:cNvPr id="3" name="ZoneTexte 2">
              <a:extLst>
                <a:ext uri="{FF2B5EF4-FFF2-40B4-BE49-F238E27FC236}">
                  <a16:creationId xmlns:a16="http://schemas.microsoft.com/office/drawing/2014/main" id="{CD2E0CCE-D9C4-98BE-26B0-2A8DD815D294}"/>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6" name="Image 5">
              <a:extLst>
                <a:ext uri="{FF2B5EF4-FFF2-40B4-BE49-F238E27FC236}">
                  <a16:creationId xmlns:a16="http://schemas.microsoft.com/office/drawing/2014/main" id="{6CCC24BE-72E6-A669-88CD-7F8D25C115EF}"/>
                </a:ext>
              </a:extLst>
            </p:cNvPr>
            <p:cNvPicPr>
              <a:picLocks noChangeAspect="1"/>
            </p:cNvPicPr>
            <p:nvPr/>
          </p:nvPicPr>
          <p:blipFill>
            <a:blip r:embed="rId2"/>
            <a:stretch>
              <a:fillRect/>
            </a:stretch>
          </p:blipFill>
          <p:spPr>
            <a:xfrm>
              <a:off x="9417160" y="6375888"/>
              <a:ext cx="614312" cy="275364"/>
            </a:xfrm>
            <a:prstGeom prst="rect">
              <a:avLst/>
            </a:prstGeom>
          </p:spPr>
        </p:pic>
        <p:pic>
          <p:nvPicPr>
            <p:cNvPr id="7" name="Image 6">
              <a:extLst>
                <a:ext uri="{FF2B5EF4-FFF2-40B4-BE49-F238E27FC236}">
                  <a16:creationId xmlns:a16="http://schemas.microsoft.com/office/drawing/2014/main" id="{516AA2EC-4404-0F61-874B-CEF1BFA3B9B4}"/>
                </a:ext>
              </a:extLst>
            </p:cNvPr>
            <p:cNvPicPr>
              <a:picLocks noChangeAspect="1"/>
            </p:cNvPicPr>
            <p:nvPr/>
          </p:nvPicPr>
          <p:blipFill>
            <a:blip r:embed="rId3"/>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278806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1">
            <a:extLst>
              <a:ext uri="{FF2B5EF4-FFF2-40B4-BE49-F238E27FC236}">
                <a16:creationId xmlns:a16="http://schemas.microsoft.com/office/drawing/2014/main" id="{6ADCE185-B751-F6D6-5D6A-05A8F246EE1C}"/>
              </a:ext>
            </a:extLst>
          </p:cNvPr>
          <p:cNvSpPr txBox="1">
            <a:spLocks/>
          </p:cNvSpPr>
          <p:nvPr/>
        </p:nvSpPr>
        <p:spPr>
          <a:xfrm>
            <a:off x="838200" y="452580"/>
            <a:ext cx="6419088"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defRPr/>
            </a:pPr>
            <a:r>
              <a:rPr lang="fr-FR"/>
              <a:t>Le sommeil paradoxal</a:t>
            </a:r>
          </a:p>
        </p:txBody>
      </p:sp>
      <p:pic>
        <p:nvPicPr>
          <p:cNvPr id="7" name="Image 6">
            <a:extLst>
              <a:ext uri="{FF2B5EF4-FFF2-40B4-BE49-F238E27FC236}">
                <a16:creationId xmlns:a16="http://schemas.microsoft.com/office/drawing/2014/main" id="{33E5ED57-0755-45DE-26D6-5DB20085919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733186" y="2004303"/>
            <a:ext cx="2936652" cy="3097564"/>
          </a:xfrm>
          <a:prstGeom prst="rect">
            <a:avLst/>
          </a:prstGeom>
        </p:spPr>
      </p:pic>
      <p:sp>
        <p:nvSpPr>
          <p:cNvPr id="8" name="ZoneTexte 7">
            <a:extLst>
              <a:ext uri="{FF2B5EF4-FFF2-40B4-BE49-F238E27FC236}">
                <a16:creationId xmlns:a16="http://schemas.microsoft.com/office/drawing/2014/main" id="{59DD9C8E-8F27-F2AE-322F-5E2949C28479}"/>
              </a:ext>
            </a:extLst>
          </p:cNvPr>
          <p:cNvSpPr txBox="1"/>
          <p:nvPr/>
        </p:nvSpPr>
        <p:spPr>
          <a:xfrm>
            <a:off x="9185248" y="3169339"/>
            <a:ext cx="2286164" cy="646331"/>
          </a:xfrm>
          <a:prstGeom prst="rect">
            <a:avLst/>
          </a:prstGeom>
          <a:noFill/>
        </p:spPr>
        <p:txBody>
          <a:bodyPr wrap="square" rtlCol="0">
            <a:spAutoFit/>
          </a:bodyPr>
          <a:lstStyle/>
          <a:p>
            <a:r>
              <a:rPr lang="fr-FR" sz="1800" b="1">
                <a:solidFill>
                  <a:srgbClr val="575757"/>
                </a:solidFill>
                <a:latin typeface="Arial" charset="0"/>
                <a:cs typeface="Arial" charset="0"/>
              </a:rPr>
              <a:t>C’est le sommeil des rêves !</a:t>
            </a:r>
          </a:p>
        </p:txBody>
      </p:sp>
      <p:graphicFrame>
        <p:nvGraphicFramePr>
          <p:cNvPr id="10" name="Espace réservé du contenu 4">
            <a:extLst>
              <a:ext uri="{FF2B5EF4-FFF2-40B4-BE49-F238E27FC236}">
                <a16:creationId xmlns:a16="http://schemas.microsoft.com/office/drawing/2014/main" id="{34755F5A-7DAB-A0F6-61FD-43E6920A653E}"/>
              </a:ext>
            </a:extLst>
          </p:cNvPr>
          <p:cNvGraphicFramePr>
            <a:graphicFrameLocks/>
          </p:cNvGraphicFramePr>
          <p:nvPr>
            <p:extLst>
              <p:ext uri="{D42A27DB-BD31-4B8C-83A1-F6EECF244321}">
                <p14:modId xmlns:p14="http://schemas.microsoft.com/office/powerpoint/2010/main" val="2948121470"/>
              </p:ext>
            </p:extLst>
          </p:nvPr>
        </p:nvGraphicFramePr>
        <p:xfrm>
          <a:off x="919766" y="3149195"/>
          <a:ext cx="8487177" cy="12199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a:extLst>
              <a:ext uri="{FF2B5EF4-FFF2-40B4-BE49-F238E27FC236}">
                <a16:creationId xmlns:a16="http://schemas.microsoft.com/office/drawing/2014/main" id="{45E2D4A5-20B7-1AFA-BF7F-32EEE6887318}"/>
              </a:ext>
            </a:extLst>
          </p:cNvPr>
          <p:cNvSpPr txBox="1"/>
          <p:nvPr/>
        </p:nvSpPr>
        <p:spPr>
          <a:xfrm>
            <a:off x="71999" y="6480000"/>
            <a:ext cx="6799581" cy="338554"/>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Lopez R.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dirty="0">
                <a:solidFill>
                  <a:srgbClr val="575757"/>
                </a:solidFill>
                <a:latin typeface="Arial" panose="020B0604020202020204" pitchFamily="34" charset="0"/>
                <a:cs typeface="Arial" panose="020B0604020202020204" pitchFamily="34" charset="0"/>
              </a:rPr>
              <a:t>La revue du praticien </a:t>
            </a:r>
            <a:r>
              <a:rPr lang="fr-FR" sz="800" dirty="0">
                <a:solidFill>
                  <a:srgbClr val="575757"/>
                </a:solidFill>
                <a:latin typeface="Arial" panose="020B0604020202020204" pitchFamily="34" charset="0"/>
                <a:cs typeface="Arial" panose="020B0604020202020204" pitchFamily="34" charset="0"/>
              </a:rPr>
              <a:t>2019;69:537-44 ; </a:t>
            </a:r>
            <a:r>
              <a:rPr lang="fr-FR" sz="800" dirty="0" err="1">
                <a:solidFill>
                  <a:srgbClr val="575757"/>
                </a:solidFill>
                <a:latin typeface="Arial" panose="020B0604020202020204" pitchFamily="34" charset="0"/>
                <a:cs typeface="Arial" panose="020B0604020202020204" pitchFamily="34" charset="0"/>
              </a:rPr>
              <a:t>Duforez</a:t>
            </a:r>
            <a:r>
              <a:rPr lang="fr-FR" sz="800" dirty="0">
                <a:solidFill>
                  <a:srgbClr val="575757"/>
                </a:solidFill>
                <a:latin typeface="Arial" panose="020B0604020202020204" pitchFamily="34" charset="0"/>
                <a:cs typeface="Arial" panose="020B0604020202020204" pitchFamily="34" charset="0"/>
              </a:rPr>
              <a:t> F. Dette de sommeil et performance sportive. In: Les Cahiers de l'INSEP 2008;41:128-140. </a:t>
            </a:r>
          </a:p>
        </p:txBody>
      </p:sp>
    </p:spTree>
    <p:extLst>
      <p:ext uri="{BB962C8B-B14F-4D97-AF65-F5344CB8AC3E}">
        <p14:creationId xmlns:p14="http://schemas.microsoft.com/office/powerpoint/2010/main" val="730441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1">
            <a:extLst>
              <a:ext uri="{FF2B5EF4-FFF2-40B4-BE49-F238E27FC236}">
                <a16:creationId xmlns:a16="http://schemas.microsoft.com/office/drawing/2014/main" id="{6ADCE185-B751-F6D6-5D6A-05A8F246EE1C}"/>
              </a:ext>
            </a:extLst>
          </p:cNvPr>
          <p:cNvSpPr txBox="1">
            <a:spLocks/>
          </p:cNvSpPr>
          <p:nvPr/>
        </p:nvSpPr>
        <p:spPr>
          <a:xfrm>
            <a:off x="838200" y="452580"/>
            <a:ext cx="6419088"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pPr>
              <a:defRPr/>
            </a:pPr>
            <a:r>
              <a:rPr lang="fr-FR" dirty="0"/>
              <a:t>Et le sommeil léger ?</a:t>
            </a:r>
          </a:p>
        </p:txBody>
      </p:sp>
      <p:graphicFrame>
        <p:nvGraphicFramePr>
          <p:cNvPr id="23" name="Espace réservé du contenu 4">
            <a:extLst>
              <a:ext uri="{FF2B5EF4-FFF2-40B4-BE49-F238E27FC236}">
                <a16:creationId xmlns:a16="http://schemas.microsoft.com/office/drawing/2014/main" id="{DDD97559-183B-A6A2-EEB6-6B68A5F1AA46}"/>
              </a:ext>
            </a:extLst>
          </p:cNvPr>
          <p:cNvGraphicFramePr>
            <a:graphicFrameLocks noGrp="1"/>
          </p:cNvGraphicFramePr>
          <p:nvPr>
            <p:ph idx="1"/>
            <p:extLst>
              <p:ext uri="{D42A27DB-BD31-4B8C-83A1-F6EECF244321}">
                <p14:modId xmlns:p14="http://schemas.microsoft.com/office/powerpoint/2010/main" val="3461751715"/>
              </p:ext>
            </p:extLst>
          </p:nvPr>
        </p:nvGraphicFramePr>
        <p:xfrm>
          <a:off x="838200" y="2868815"/>
          <a:ext cx="10508087" cy="2166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a:extLst>
              <a:ext uri="{FF2B5EF4-FFF2-40B4-BE49-F238E27FC236}">
                <a16:creationId xmlns:a16="http://schemas.microsoft.com/office/drawing/2014/main" id="{FD6B40A6-6A29-5EAB-02F7-FCCBDBDCD3F3}"/>
              </a:ext>
            </a:extLst>
          </p:cNvPr>
          <p:cNvSpPr txBox="1"/>
          <p:nvPr/>
        </p:nvSpPr>
        <p:spPr>
          <a:xfrm>
            <a:off x="103358" y="6118435"/>
            <a:ext cx="6904023" cy="707886"/>
          </a:xfrm>
          <a:prstGeom prst="rect">
            <a:avLst/>
          </a:prstGeom>
          <a:noFill/>
        </p:spPr>
        <p:txBody>
          <a:bodyPr wrap="square" rtlCol="0">
            <a:spAutoFit/>
          </a:bodyPr>
          <a:lstStyle/>
          <a:p>
            <a:pPr marL="228600" indent="-228600">
              <a:buAutoNum type="arabicPeriod"/>
            </a:pPr>
            <a:r>
              <a:rPr lang="fr-FR" sz="800" dirty="0">
                <a:solidFill>
                  <a:srgbClr val="575757"/>
                </a:solidFill>
                <a:latin typeface="Arial" panose="020B0604020202020204" pitchFamily="34" charset="0"/>
                <a:cs typeface="Arial" panose="020B0604020202020204" pitchFamily="34" charset="0"/>
              </a:rPr>
              <a:t>Réseau morphée. Organisation du sommeil. [En ligne] [consulté le 26/06/2024], accessible à l’adresse : </a:t>
            </a:r>
            <a:r>
              <a:rPr lang="fr-FR" sz="800" dirty="0">
                <a:solidFill>
                  <a:srgbClr val="575757"/>
                </a:solidFill>
                <a:latin typeface="Arial" panose="020B0604020202020204" pitchFamily="34" charset="0"/>
                <a:cs typeface="Arial" panose="020B0604020202020204" pitchFamily="34" charset="0"/>
                <a:hlinkClick r:id="rId8"/>
              </a:rPr>
              <a:t>https://reseau-morphee.fr/le-sommeil-et-ses-troubles-informations/lorganisation-du-sommeil/les-cycles-du-sommeil</a:t>
            </a:r>
            <a:r>
              <a:rPr lang="fr-FR" sz="800" dirty="0">
                <a:solidFill>
                  <a:srgbClr val="575757"/>
                </a:solidFill>
                <a:latin typeface="Arial" panose="020B0604020202020204" pitchFamily="34" charset="0"/>
                <a:cs typeface="Arial" panose="020B0604020202020204" pitchFamily="34" charset="0"/>
              </a:rPr>
              <a:t>. </a:t>
            </a:r>
          </a:p>
          <a:p>
            <a:pPr marL="228600" indent="-228600">
              <a:buAutoNum type="arabicPeriod"/>
            </a:pPr>
            <a:r>
              <a:rPr lang="fr-FR" sz="800" dirty="0">
                <a:solidFill>
                  <a:srgbClr val="575757"/>
                </a:solidFill>
                <a:latin typeface="Arial" panose="020B0604020202020204" pitchFamily="34" charset="0"/>
                <a:cs typeface="Arial" panose="020B0604020202020204" pitchFamily="34" charset="0"/>
              </a:rPr>
              <a:t>Lopez R.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dirty="0">
                <a:solidFill>
                  <a:srgbClr val="575757"/>
                </a:solidFill>
                <a:latin typeface="Arial" panose="020B0604020202020204" pitchFamily="34" charset="0"/>
                <a:cs typeface="Arial" panose="020B0604020202020204" pitchFamily="34" charset="0"/>
              </a:rPr>
              <a:t>La revue du praticien </a:t>
            </a:r>
            <a:r>
              <a:rPr lang="fr-FR" sz="800" dirty="0">
                <a:solidFill>
                  <a:srgbClr val="575757"/>
                </a:solidFill>
                <a:latin typeface="Arial" panose="020B0604020202020204" pitchFamily="34" charset="0"/>
                <a:cs typeface="Arial" panose="020B0604020202020204" pitchFamily="34" charset="0"/>
              </a:rPr>
              <a:t>2019;69:537-44. 3. La Sieste : Un Bienfait Pour Le Reste De La Journée Si…….. Maitrisée. [En ligne] [consulté le 26/06/2024], accessible à l’adresse : </a:t>
            </a:r>
            <a:r>
              <a:rPr lang="fr-FR" sz="800" dirty="0">
                <a:solidFill>
                  <a:srgbClr val="575757"/>
                </a:solidFill>
                <a:latin typeface="Arial" panose="020B0604020202020204" pitchFamily="34" charset="0"/>
                <a:cs typeface="Arial" panose="020B0604020202020204" pitchFamily="34" charset="0"/>
                <a:hlinkClick r:id="rId9"/>
              </a:rPr>
              <a:t>https://cmvs.fr/la-sieste-un-bienfait-pour-le-reste-de-la-journee-si-maitrisee-1-3/</a:t>
            </a:r>
            <a:r>
              <a:rPr lang="fr-FR" sz="800" dirty="0">
                <a:solidFill>
                  <a:srgbClr val="575757"/>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24874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r>
              <a:rPr lang="fr-FR" sz="4000"/>
              <a:t>4. Les troubles du sommeil</a:t>
            </a:r>
          </a:p>
        </p:txBody>
      </p:sp>
    </p:spTree>
    <p:extLst>
      <p:ext uri="{BB962C8B-B14F-4D97-AF65-F5344CB8AC3E}">
        <p14:creationId xmlns:p14="http://schemas.microsoft.com/office/powerpoint/2010/main" val="3020961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DE9A1A-EA9E-755D-AA46-62DC1439E9CB}"/>
              </a:ext>
            </a:extLst>
          </p:cNvPr>
          <p:cNvSpPr>
            <a:spLocks noGrp="1"/>
          </p:cNvSpPr>
          <p:nvPr>
            <p:ph type="title"/>
          </p:nvPr>
        </p:nvSpPr>
        <p:spPr>
          <a:xfrm>
            <a:off x="897575" y="523830"/>
            <a:ext cx="11229304" cy="725144"/>
          </a:xfrm>
        </p:spPr>
        <p:txBody>
          <a:bodyPr>
            <a:noAutofit/>
          </a:bodyPr>
          <a:lstStyle/>
          <a:p>
            <a:pPr>
              <a:defRPr/>
            </a:pPr>
            <a:r>
              <a:rPr lang="fr-FR" sz="3100" dirty="0"/>
              <a:t>Insomnie aiguë / Insomnie chronique</a:t>
            </a:r>
          </a:p>
        </p:txBody>
      </p:sp>
      <p:sp>
        <p:nvSpPr>
          <p:cNvPr id="3" name="Espace réservé du contenu 2">
            <a:extLst>
              <a:ext uri="{FF2B5EF4-FFF2-40B4-BE49-F238E27FC236}">
                <a16:creationId xmlns:a16="http://schemas.microsoft.com/office/drawing/2014/main" id="{C76B1970-FAD7-518C-9AE4-79F0E156BA7B}"/>
              </a:ext>
            </a:extLst>
          </p:cNvPr>
          <p:cNvSpPr>
            <a:spLocks noGrp="1"/>
          </p:cNvSpPr>
          <p:nvPr>
            <p:ph idx="1"/>
          </p:nvPr>
        </p:nvSpPr>
        <p:spPr>
          <a:xfrm>
            <a:off x="828000" y="1828028"/>
            <a:ext cx="6326562" cy="4029564"/>
          </a:xfrm>
        </p:spPr>
        <p:txBody>
          <a:bodyPr>
            <a:normAutofit/>
          </a:bodyPr>
          <a:lstStyle/>
          <a:p>
            <a:endParaRPr lang="fr-FR" sz="1400" dirty="0">
              <a:effectLst/>
              <a:latin typeface="Helvetica" pitchFamily="2" charset="0"/>
            </a:endParaRPr>
          </a:p>
          <a:p>
            <a:pPr marL="285750" indent="-285750">
              <a:lnSpc>
                <a:spcPct val="100000"/>
              </a:lnSpc>
              <a:buFont typeface="Arial" panose="020B0604020202020204" pitchFamily="34" charset="0"/>
              <a:buChar char="•"/>
            </a:pPr>
            <a:r>
              <a:rPr lang="fr-FR" sz="1900" dirty="0">
                <a:latin typeface="Arial" charset="0"/>
                <a:cs typeface="Arial" charset="0"/>
              </a:rPr>
              <a:t>Insomnie aiguë :</a:t>
            </a:r>
          </a:p>
          <a:p>
            <a:pPr marL="703263" lvl="1" indent="-342900">
              <a:buFont typeface="Wingdings" panose="05000000000000000000" pitchFamily="2" charset="2"/>
              <a:buChar char="Ø"/>
            </a:pPr>
            <a:r>
              <a:rPr lang="fr-FR" sz="1600" dirty="0"/>
              <a:t>Insomnie ponctuelle</a:t>
            </a:r>
            <a:r>
              <a:rPr lang="fr-FR" sz="1600" b="0" dirty="0"/>
              <a:t>, qui tend </a:t>
            </a:r>
            <a:r>
              <a:rPr lang="fr-FR" sz="1600" dirty="0"/>
              <a:t>à se résorber naturellement</a:t>
            </a:r>
            <a:r>
              <a:rPr lang="fr-FR" sz="1600" b="0" baseline="30000" dirty="0"/>
              <a:t>1</a:t>
            </a:r>
            <a:r>
              <a:rPr lang="fr-FR" sz="1600" b="0" dirty="0"/>
              <a:t>. </a:t>
            </a:r>
          </a:p>
          <a:p>
            <a:pPr marL="703263" lvl="1" indent="-342900">
              <a:buFont typeface="Wingdings" panose="05000000000000000000" pitchFamily="2" charset="2"/>
              <a:buChar char="Ø"/>
            </a:pPr>
            <a:r>
              <a:rPr lang="fr-FR" sz="1600" b="0" dirty="0"/>
              <a:t>Chez certaines personnes plus vulnérables, l’insomnie peut persister et évoluer vers une forme chronique</a:t>
            </a:r>
            <a:r>
              <a:rPr lang="fr-FR" sz="1600" b="0" baseline="30000" dirty="0"/>
              <a:t>1</a:t>
            </a:r>
            <a:r>
              <a:rPr lang="fr-FR" sz="1600" b="0" dirty="0"/>
              <a:t>.</a:t>
            </a:r>
          </a:p>
          <a:p>
            <a:pPr lvl="1"/>
            <a:endParaRPr lang="fr-FR" sz="1200" dirty="0">
              <a:latin typeface="Arial" charset="0"/>
              <a:cs typeface="Arial" charset="0"/>
            </a:endParaRPr>
          </a:p>
          <a:p>
            <a:pPr marL="285750" indent="-285750">
              <a:lnSpc>
                <a:spcPct val="100000"/>
              </a:lnSpc>
              <a:buFont typeface="Arial" panose="020B0604020202020204" pitchFamily="34" charset="0"/>
              <a:buChar char="•"/>
            </a:pPr>
            <a:r>
              <a:rPr lang="fr-FR" sz="1900" dirty="0">
                <a:latin typeface="Arial" charset="0"/>
                <a:cs typeface="Arial" charset="0"/>
              </a:rPr>
              <a:t>Insomnie chronique</a:t>
            </a:r>
            <a:r>
              <a:rPr lang="fr-FR" sz="1900" baseline="30000" dirty="0">
                <a:latin typeface="Arial" charset="0"/>
                <a:cs typeface="Arial" charset="0"/>
              </a:rPr>
              <a:t> </a:t>
            </a:r>
            <a:r>
              <a:rPr lang="fr-FR" sz="1900" dirty="0">
                <a:latin typeface="Arial" charset="0"/>
                <a:cs typeface="Arial" charset="0"/>
              </a:rPr>
              <a:t>:</a:t>
            </a:r>
          </a:p>
          <a:p>
            <a:pPr marL="703263" lvl="1" indent="-342900">
              <a:buFont typeface="Wingdings" panose="05000000000000000000" pitchFamily="2" charset="2"/>
              <a:buChar char="Ø"/>
            </a:pPr>
            <a:r>
              <a:rPr lang="fr-FR" sz="1600" dirty="0"/>
              <a:t>Insomnie</a:t>
            </a:r>
            <a:r>
              <a:rPr lang="fr-FR" sz="1600" b="0" dirty="0"/>
              <a:t> qui survient </a:t>
            </a:r>
            <a:r>
              <a:rPr lang="fr-FR" sz="1600" dirty="0"/>
              <a:t>au moins 3 jours par semaine, pendant plus de 3 mois</a:t>
            </a:r>
            <a:r>
              <a:rPr lang="fr-FR" sz="1600" b="0" baseline="30000" dirty="0"/>
              <a:t>2</a:t>
            </a:r>
            <a:r>
              <a:rPr lang="fr-FR" sz="1600" b="0" dirty="0"/>
              <a:t>. </a:t>
            </a:r>
            <a:endParaRPr lang="fr-FR" sz="1200" dirty="0"/>
          </a:p>
          <a:p>
            <a:pPr marL="703263" lvl="1" indent="-342900">
              <a:buFont typeface="Wingdings" panose="05000000000000000000" pitchFamily="2" charset="2"/>
              <a:buChar char="Ø"/>
            </a:pPr>
            <a:r>
              <a:rPr lang="fr-FR" sz="1600" b="0" dirty="0"/>
              <a:t>Concerne </a:t>
            </a:r>
            <a:r>
              <a:rPr lang="fr-FR" sz="1600" dirty="0"/>
              <a:t>1 personne sur 10 </a:t>
            </a:r>
            <a:r>
              <a:rPr lang="fr-FR" sz="1600" b="0" dirty="0"/>
              <a:t>en France</a:t>
            </a:r>
            <a:r>
              <a:rPr lang="fr-FR" sz="1600" b="0" baseline="30000" dirty="0"/>
              <a:t>3</a:t>
            </a:r>
            <a:r>
              <a:rPr lang="fr-FR" sz="1600" b="0" dirty="0"/>
              <a:t>.</a:t>
            </a:r>
          </a:p>
          <a:p>
            <a:pPr marL="703263" lvl="1" indent="-342900">
              <a:buFont typeface="Wingdings" panose="05000000000000000000" pitchFamily="2" charset="2"/>
              <a:buChar char="Ø"/>
            </a:pPr>
            <a:r>
              <a:rPr lang="fr-FR" sz="1600" b="0" dirty="0"/>
              <a:t>Les </a:t>
            </a:r>
            <a:r>
              <a:rPr lang="fr-FR" sz="1600" dirty="0"/>
              <a:t>femmes sont 2 fois plus </a:t>
            </a:r>
            <a:r>
              <a:rPr lang="fr-FR" sz="1600" b="0" dirty="0"/>
              <a:t>touchées que les hommes</a:t>
            </a:r>
            <a:r>
              <a:rPr lang="fr-FR" sz="1600" b="0" baseline="30000" dirty="0"/>
              <a:t>4</a:t>
            </a:r>
            <a:r>
              <a:rPr lang="fr-FR" sz="1600" b="0" dirty="0"/>
              <a:t>.</a:t>
            </a:r>
          </a:p>
          <a:p>
            <a:pPr>
              <a:lnSpc>
                <a:spcPct val="100000"/>
              </a:lnSpc>
            </a:pPr>
            <a:endParaRPr lang="fr-FR" sz="1900" dirty="0">
              <a:latin typeface="Arial" charset="0"/>
              <a:cs typeface="Arial" charset="0"/>
            </a:endParaRPr>
          </a:p>
        </p:txBody>
      </p:sp>
      <p:sp>
        <p:nvSpPr>
          <p:cNvPr id="11" name="ZoneTexte 10">
            <a:extLst>
              <a:ext uri="{FF2B5EF4-FFF2-40B4-BE49-F238E27FC236}">
                <a16:creationId xmlns:a16="http://schemas.microsoft.com/office/drawing/2014/main" id="{2E4F49C1-C892-4073-2345-1A3548A0B831}"/>
              </a:ext>
            </a:extLst>
          </p:cNvPr>
          <p:cNvSpPr txBox="1"/>
          <p:nvPr/>
        </p:nvSpPr>
        <p:spPr>
          <a:xfrm>
            <a:off x="0" y="6244198"/>
            <a:ext cx="7948943" cy="584775"/>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1. Fondation sommeil. Insomnie aiguë [En ligne] [consulté le 26/06/2024], accessible à l’adresse : </a:t>
            </a:r>
            <a:r>
              <a:rPr lang="fr-FR" sz="800" dirty="0">
                <a:solidFill>
                  <a:srgbClr val="575757"/>
                </a:solidFill>
                <a:latin typeface="Arial" panose="020B0604020202020204" pitchFamily="34" charset="0"/>
                <a:cs typeface="Arial" panose="020B0604020202020204" pitchFamily="34" charset="0"/>
                <a:hlinkClick r:id="rId3"/>
              </a:rPr>
              <a:t>https://fondationsommeil.com/troubles-du-sommeil/insomnie/</a:t>
            </a:r>
            <a:r>
              <a:rPr lang="fr-FR" sz="800" dirty="0">
                <a:solidFill>
                  <a:srgbClr val="575757"/>
                </a:solidFill>
                <a:latin typeface="Arial" panose="020B0604020202020204" pitchFamily="34" charset="0"/>
                <a:cs typeface="Arial" panose="020B0604020202020204" pitchFamily="34" charset="0"/>
              </a:rPr>
              <a:t> ; 2. Royant-</a:t>
            </a:r>
            <a:r>
              <a:rPr lang="fr-FR" sz="800" dirty="0" err="1">
                <a:solidFill>
                  <a:srgbClr val="575757"/>
                </a:solidFill>
                <a:latin typeface="Arial" panose="020B0604020202020204" pitchFamily="34" charset="0"/>
                <a:cs typeface="Arial" panose="020B0604020202020204" pitchFamily="34" charset="0"/>
              </a:rPr>
              <a:t>Parola</a:t>
            </a:r>
            <a:r>
              <a:rPr lang="fr-FR" sz="800" dirty="0">
                <a:solidFill>
                  <a:srgbClr val="575757"/>
                </a:solidFill>
                <a:latin typeface="Arial" panose="020B0604020202020204" pitchFamily="34" charset="0"/>
                <a:cs typeface="Arial" panose="020B0604020202020204" pitchFamily="34" charset="0"/>
              </a:rPr>
              <a:t> S.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Insomnie chronique. La revue du praticien médecine générale 2019;33:605 ; 3. Léger D.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Le temps de sommeil, la dette de sommeil, la restriction de sommeil et l’insomnie chronique des 18-75 ans : résultats du baromètre de Santé Publique France 2017. BEH 2019; 8-9:149-160 ; 4. Réseau morphée. Les troubles du sommeil. [En ligne] [consulté le 11/06/2024], accessible à : https://reseau-morphee.fr/le-sommeil-et-ses-troubles-informations/ insomnies-</a:t>
            </a:r>
            <a:r>
              <a:rPr lang="fr-FR" sz="800" dirty="0" err="1">
                <a:solidFill>
                  <a:srgbClr val="575757"/>
                </a:solidFill>
                <a:latin typeface="Arial" panose="020B0604020202020204" pitchFamily="34" charset="0"/>
                <a:cs typeface="Arial" panose="020B0604020202020204" pitchFamily="34" charset="0"/>
              </a:rPr>
              <a:t>apnees</a:t>
            </a:r>
            <a:r>
              <a:rPr lang="fr-FR" sz="800" dirty="0">
                <a:solidFill>
                  <a:srgbClr val="575757"/>
                </a:solidFill>
                <a:latin typeface="Arial" panose="020B0604020202020204" pitchFamily="34" charset="0"/>
                <a:cs typeface="Arial" panose="020B0604020202020204" pitchFamily="34" charset="0"/>
              </a:rPr>
              <a:t>. </a:t>
            </a:r>
          </a:p>
        </p:txBody>
      </p:sp>
      <p:sp>
        <p:nvSpPr>
          <p:cNvPr id="4" name="Rectangle: Rounded Corners 14">
            <a:extLst>
              <a:ext uri="{FF2B5EF4-FFF2-40B4-BE49-F238E27FC236}">
                <a16:creationId xmlns:a16="http://schemas.microsoft.com/office/drawing/2014/main" id="{4ABB5C38-CC20-DB1F-8AEF-20FF1D6E9122}"/>
              </a:ext>
            </a:extLst>
          </p:cNvPr>
          <p:cNvSpPr/>
          <p:nvPr/>
        </p:nvSpPr>
        <p:spPr>
          <a:xfrm>
            <a:off x="7755305" y="4131829"/>
            <a:ext cx="4188715" cy="1625921"/>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Rounded Corners 75">
            <a:extLst>
              <a:ext uri="{FF2B5EF4-FFF2-40B4-BE49-F238E27FC236}">
                <a16:creationId xmlns:a16="http://schemas.microsoft.com/office/drawing/2014/main" id="{014C5917-FCFC-FD5D-9FEA-1F31520A12D5}"/>
              </a:ext>
            </a:extLst>
          </p:cNvPr>
          <p:cNvSpPr/>
          <p:nvPr/>
        </p:nvSpPr>
        <p:spPr>
          <a:xfrm>
            <a:off x="7841718" y="4207509"/>
            <a:ext cx="4188715" cy="1457598"/>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ZoneTexte 5">
            <a:extLst>
              <a:ext uri="{FF2B5EF4-FFF2-40B4-BE49-F238E27FC236}">
                <a16:creationId xmlns:a16="http://schemas.microsoft.com/office/drawing/2014/main" id="{C5FFE86E-9D06-5FDD-5875-C1620484C244}"/>
              </a:ext>
            </a:extLst>
          </p:cNvPr>
          <p:cNvSpPr txBox="1"/>
          <p:nvPr/>
        </p:nvSpPr>
        <p:spPr>
          <a:xfrm>
            <a:off x="8927060" y="1828027"/>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Définitions</a:t>
            </a:r>
          </a:p>
        </p:txBody>
      </p:sp>
      <p:sp>
        <p:nvSpPr>
          <p:cNvPr id="8" name="ZoneTexte 7">
            <a:extLst>
              <a:ext uri="{FF2B5EF4-FFF2-40B4-BE49-F238E27FC236}">
                <a16:creationId xmlns:a16="http://schemas.microsoft.com/office/drawing/2014/main" id="{02CC5BAB-2E5B-E890-C0EC-116AE46CB96F}"/>
              </a:ext>
            </a:extLst>
          </p:cNvPr>
          <p:cNvSpPr txBox="1"/>
          <p:nvPr/>
        </p:nvSpPr>
        <p:spPr>
          <a:xfrm>
            <a:off x="7755305" y="4280112"/>
            <a:ext cx="4188715" cy="1384995"/>
          </a:xfrm>
          <a:prstGeom prst="rect">
            <a:avLst/>
          </a:prstGeom>
          <a:noFill/>
        </p:spPr>
        <p:txBody>
          <a:bodyPr wrap="square">
            <a:spAutoFit/>
          </a:bodyPr>
          <a:lstStyle/>
          <a:p>
            <a:pPr marL="74613" marR="0" lvl="1" fontAlgn="auto">
              <a:lnSpc>
                <a:spcPct val="100000"/>
              </a:lnSpc>
              <a:spcBef>
                <a:spcPts val="800"/>
              </a:spcBef>
              <a:spcAft>
                <a:spcPts val="0"/>
              </a:spcAft>
              <a:buClrTx/>
              <a:buSzTx/>
              <a:tabLst/>
              <a:defRPr/>
            </a:pPr>
            <a:r>
              <a:rPr lang="fr-FR" sz="1400" b="1" dirty="0">
                <a:solidFill>
                  <a:srgbClr val="E5007D"/>
                </a:solidFill>
                <a:latin typeface="Arial" panose="020B0604020202020204" pitchFamily="34" charset="0"/>
                <a:cs typeface="Arial" panose="020B0604020202020204" pitchFamily="34" charset="0"/>
              </a:rPr>
              <a:t>insomnie chronique : </a:t>
            </a:r>
            <a:r>
              <a:rPr lang="fr-FR" sz="1400" b="1" dirty="0">
                <a:solidFill>
                  <a:srgbClr val="555555"/>
                </a:solidFill>
                <a:latin typeface="Arial" panose="020B0604020202020204" pitchFamily="34" charset="0"/>
                <a:cs typeface="Arial" panose="020B0604020202020204" pitchFamily="34" charset="0"/>
              </a:rPr>
              <a:t>incapacité à s’endormir ou à maintenir son sommeil ou éveil trop précoce</a:t>
            </a:r>
            <a:r>
              <a:rPr lang="fr-FR" sz="1400" dirty="0">
                <a:solidFill>
                  <a:srgbClr val="555555"/>
                </a:solidFill>
                <a:latin typeface="Arial" panose="020B0604020202020204" pitchFamily="34" charset="0"/>
                <a:cs typeface="Arial" panose="020B0604020202020204" pitchFamily="34" charset="0"/>
              </a:rPr>
              <a:t>. </a:t>
            </a:r>
            <a:r>
              <a:rPr lang="fr-FR" sz="1400" b="1" dirty="0">
                <a:solidFill>
                  <a:srgbClr val="555555"/>
                </a:solidFill>
                <a:latin typeface="Arial" panose="020B0604020202020204" pitchFamily="34" charset="0"/>
                <a:cs typeface="Arial" panose="020B0604020202020204" pitchFamily="34" charset="0"/>
              </a:rPr>
              <a:t>S’y associent des troubles diurnes perturbant la qualité de la journée (</a:t>
            </a:r>
            <a:r>
              <a:rPr lang="fr-FR" sz="1400" dirty="0">
                <a:solidFill>
                  <a:srgbClr val="555555"/>
                </a:solidFill>
                <a:latin typeface="Arial" panose="020B0604020202020204" pitchFamily="34" charset="0"/>
                <a:cs typeface="Arial" panose="020B0604020202020204" pitchFamily="34" charset="0"/>
              </a:rPr>
              <a:t>fatigue, irritabilité, manque d’entrain et d’envie, difficultés de concentration, troubles de la mémoire)</a:t>
            </a:r>
            <a:r>
              <a:rPr lang="fr-FR" sz="1400" baseline="30000" dirty="0">
                <a:solidFill>
                  <a:srgbClr val="555555"/>
                </a:solidFill>
                <a:latin typeface="Arial" panose="020B0604020202020204" pitchFamily="34" charset="0"/>
                <a:cs typeface="Arial" panose="020B0604020202020204" pitchFamily="34" charset="0"/>
              </a:rPr>
              <a:t>2</a:t>
            </a:r>
            <a:r>
              <a:rPr lang="fr-FR" sz="1400" dirty="0">
                <a:solidFill>
                  <a:srgbClr val="555555"/>
                </a:solidFill>
                <a:latin typeface="Arial" panose="020B0604020202020204" pitchFamily="34" charset="0"/>
                <a:cs typeface="Arial" panose="020B0604020202020204" pitchFamily="34" charset="0"/>
              </a:rPr>
              <a:t>. </a:t>
            </a:r>
          </a:p>
        </p:txBody>
      </p:sp>
      <p:sp>
        <p:nvSpPr>
          <p:cNvPr id="9" name="Rectangle: Rounded Corners 14">
            <a:extLst>
              <a:ext uri="{FF2B5EF4-FFF2-40B4-BE49-F238E27FC236}">
                <a16:creationId xmlns:a16="http://schemas.microsoft.com/office/drawing/2014/main" id="{2E5E19D5-78F9-BEC8-1B94-6B51F5C3FA1A}"/>
              </a:ext>
            </a:extLst>
          </p:cNvPr>
          <p:cNvSpPr/>
          <p:nvPr/>
        </p:nvSpPr>
        <p:spPr>
          <a:xfrm>
            <a:off x="7755305" y="2360570"/>
            <a:ext cx="4188715" cy="1518778"/>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Rounded Corners 75">
            <a:extLst>
              <a:ext uri="{FF2B5EF4-FFF2-40B4-BE49-F238E27FC236}">
                <a16:creationId xmlns:a16="http://schemas.microsoft.com/office/drawing/2014/main" id="{59B55788-4325-8C01-1C03-E10EC3B5A183}"/>
              </a:ext>
            </a:extLst>
          </p:cNvPr>
          <p:cNvSpPr/>
          <p:nvPr/>
        </p:nvSpPr>
        <p:spPr>
          <a:xfrm>
            <a:off x="7841718" y="2436249"/>
            <a:ext cx="4188715" cy="1344919"/>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ZoneTexte 11">
            <a:extLst>
              <a:ext uri="{FF2B5EF4-FFF2-40B4-BE49-F238E27FC236}">
                <a16:creationId xmlns:a16="http://schemas.microsoft.com/office/drawing/2014/main" id="{63671745-82B5-B225-2C10-2AF709AA96E6}"/>
              </a:ext>
            </a:extLst>
          </p:cNvPr>
          <p:cNvSpPr txBox="1"/>
          <p:nvPr/>
        </p:nvSpPr>
        <p:spPr>
          <a:xfrm>
            <a:off x="7755305" y="2508852"/>
            <a:ext cx="4275128" cy="1169551"/>
          </a:xfrm>
          <a:prstGeom prst="rect">
            <a:avLst/>
          </a:prstGeom>
          <a:noFill/>
        </p:spPr>
        <p:txBody>
          <a:bodyPr wrap="square">
            <a:spAutoFit/>
          </a:bodyPr>
          <a:lstStyle/>
          <a:p>
            <a:pPr marL="74613" lvl="1">
              <a:spcBef>
                <a:spcPts val="800"/>
              </a:spcBef>
              <a:defRPr/>
            </a:pPr>
            <a:r>
              <a:rPr lang="fr-FR" sz="1400" b="1" dirty="0">
                <a:solidFill>
                  <a:srgbClr val="E5007D"/>
                </a:solidFill>
                <a:latin typeface="Arial" panose="020B0604020202020204" pitchFamily="34" charset="0"/>
                <a:cs typeface="Arial" panose="020B0604020202020204" pitchFamily="34" charset="0"/>
              </a:rPr>
              <a:t>insomnie aiguë : </a:t>
            </a:r>
            <a:r>
              <a:rPr lang="fr-FR" sz="1400" dirty="0">
                <a:solidFill>
                  <a:srgbClr val="555555"/>
                </a:solidFill>
                <a:latin typeface="Arial" panose="020B0604020202020204" pitchFamily="34" charset="0"/>
                <a:cs typeface="Arial" panose="020B0604020202020204" pitchFamily="34" charset="0"/>
              </a:rPr>
              <a:t>déclenchée par des </a:t>
            </a:r>
            <a:r>
              <a:rPr lang="fr-FR" sz="1400" b="1" dirty="0">
                <a:solidFill>
                  <a:srgbClr val="555555"/>
                </a:solidFill>
                <a:latin typeface="Arial" panose="020B0604020202020204" pitchFamily="34" charset="0"/>
                <a:cs typeface="Arial" panose="020B0604020202020204" pitchFamily="34" charset="0"/>
              </a:rPr>
              <a:t>situations stressantes ou des événements difficiles </a:t>
            </a:r>
            <a:r>
              <a:rPr lang="fr-FR" sz="1400" dirty="0">
                <a:solidFill>
                  <a:srgbClr val="555555"/>
                </a:solidFill>
                <a:latin typeface="Arial" panose="020B0604020202020204" pitchFamily="34" charset="0"/>
                <a:cs typeface="Arial" panose="020B0604020202020204" pitchFamily="34" charset="0"/>
              </a:rPr>
              <a:t>(deuil, perte d’emploi, détresse émotionnelle). Généralement de </a:t>
            </a:r>
            <a:r>
              <a:rPr lang="fr-FR" sz="1400" b="1" dirty="0">
                <a:solidFill>
                  <a:srgbClr val="555555"/>
                </a:solidFill>
                <a:latin typeface="Arial" panose="020B0604020202020204" pitchFamily="34" charset="0"/>
                <a:cs typeface="Arial" panose="020B0604020202020204" pitchFamily="34" charset="0"/>
              </a:rPr>
              <a:t>courte durée, ne persistant pas plus de quelques jours à &lt; 3 mois </a:t>
            </a:r>
            <a:r>
              <a:rPr lang="fr-FR" sz="1400" baseline="30000" dirty="0">
                <a:solidFill>
                  <a:srgbClr val="555555"/>
                </a:solidFill>
                <a:latin typeface="Arial" panose="020B0604020202020204" pitchFamily="34" charset="0"/>
                <a:cs typeface="Arial" panose="020B0604020202020204" pitchFamily="34" charset="0"/>
              </a:rPr>
              <a:t>1</a:t>
            </a:r>
            <a:r>
              <a:rPr lang="fr-FR" sz="1400" dirty="0">
                <a:solidFill>
                  <a:srgbClr val="555555"/>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04976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DE9A1A-EA9E-755D-AA46-62DC1439E9CB}"/>
              </a:ext>
            </a:extLst>
          </p:cNvPr>
          <p:cNvSpPr>
            <a:spLocks noGrp="1"/>
          </p:cNvSpPr>
          <p:nvPr>
            <p:ph type="title"/>
          </p:nvPr>
        </p:nvSpPr>
        <p:spPr>
          <a:xfrm>
            <a:off x="897575" y="523830"/>
            <a:ext cx="11229304" cy="725144"/>
          </a:xfrm>
        </p:spPr>
        <p:txBody>
          <a:bodyPr>
            <a:noAutofit/>
          </a:bodyPr>
          <a:lstStyle/>
          <a:p>
            <a:pPr>
              <a:defRPr/>
            </a:pPr>
            <a:r>
              <a:rPr lang="fr-FR" sz="3100" dirty="0"/>
              <a:t>Syndrome d’apnées &amp; hypopnées </a:t>
            </a:r>
            <a:br>
              <a:rPr lang="fr-FR" sz="3100" dirty="0"/>
            </a:br>
            <a:r>
              <a:rPr lang="fr-FR" sz="3100" dirty="0"/>
              <a:t>obstructives du sommeil</a:t>
            </a:r>
          </a:p>
        </p:txBody>
      </p:sp>
      <p:sp>
        <p:nvSpPr>
          <p:cNvPr id="3" name="Espace réservé du contenu 2">
            <a:extLst>
              <a:ext uri="{FF2B5EF4-FFF2-40B4-BE49-F238E27FC236}">
                <a16:creationId xmlns:a16="http://schemas.microsoft.com/office/drawing/2014/main" id="{C76B1970-FAD7-518C-9AE4-79F0E156BA7B}"/>
              </a:ext>
            </a:extLst>
          </p:cNvPr>
          <p:cNvSpPr>
            <a:spLocks noGrp="1"/>
          </p:cNvSpPr>
          <p:nvPr>
            <p:ph idx="1"/>
          </p:nvPr>
        </p:nvSpPr>
        <p:spPr>
          <a:xfrm>
            <a:off x="828000" y="1800000"/>
            <a:ext cx="7085621" cy="4664306"/>
          </a:xfrm>
        </p:spPr>
        <p:txBody>
          <a:bodyPr>
            <a:normAutofit fontScale="92500" lnSpcReduction="10000"/>
          </a:bodyPr>
          <a:lstStyle/>
          <a:p>
            <a:pPr marL="285750" indent="-285750">
              <a:lnSpc>
                <a:spcPct val="100000"/>
              </a:lnSpc>
              <a:buFont typeface="Arial" panose="020B0604020202020204" pitchFamily="34" charset="0"/>
              <a:buChar char="•"/>
            </a:pPr>
            <a:r>
              <a:rPr lang="fr-FR" sz="1900" dirty="0">
                <a:latin typeface="Arial" charset="0"/>
                <a:cs typeface="Arial" charset="0"/>
              </a:rPr>
              <a:t>Obstruction des voies aériennes respiratoires supérieures partielle ou totale pendant le sommeil</a:t>
            </a:r>
          </a:p>
          <a:p>
            <a:pPr marL="703263" lvl="1" indent="-342900">
              <a:lnSpc>
                <a:spcPct val="100000"/>
              </a:lnSpc>
              <a:buFont typeface="Wingdings" panose="05000000000000000000" pitchFamily="2" charset="2"/>
              <a:buChar char="Ø"/>
            </a:pPr>
            <a:r>
              <a:rPr lang="fr-FR" sz="1700" dirty="0"/>
              <a:t>15 à 72 % de la population générale </a:t>
            </a:r>
            <a:r>
              <a:rPr lang="fr-FR" sz="1700" b="0" dirty="0"/>
              <a:t>selon le degré de sévérité</a:t>
            </a:r>
          </a:p>
          <a:p>
            <a:pPr marL="285750" indent="-285750">
              <a:lnSpc>
                <a:spcPct val="100000"/>
              </a:lnSpc>
              <a:buFont typeface="Arial" panose="020B0604020202020204" pitchFamily="34" charset="0"/>
              <a:buChar char="•"/>
            </a:pPr>
            <a:r>
              <a:rPr lang="fr-FR" sz="1900" dirty="0">
                <a:latin typeface="Arial" charset="0"/>
                <a:cs typeface="Arial" charset="0"/>
              </a:rPr>
              <a:t>Sévérité (index d’apnées + hypopnées/heure)</a:t>
            </a:r>
          </a:p>
          <a:p>
            <a:pPr marL="703263" lvl="1" indent="-342900">
              <a:lnSpc>
                <a:spcPct val="100000"/>
              </a:lnSpc>
              <a:buFont typeface="Wingdings" panose="05000000000000000000" pitchFamily="2" charset="2"/>
              <a:buChar char="Ø"/>
            </a:pPr>
            <a:r>
              <a:rPr lang="fr-FR" sz="1700" dirty="0"/>
              <a:t>Légère </a:t>
            </a:r>
            <a:r>
              <a:rPr lang="fr-FR" sz="1700" b="0" dirty="0"/>
              <a:t>: 5 ≤ IAH &lt; 15</a:t>
            </a:r>
          </a:p>
          <a:p>
            <a:pPr marL="703263" lvl="1" indent="-342900">
              <a:lnSpc>
                <a:spcPct val="100000"/>
              </a:lnSpc>
              <a:buFont typeface="Wingdings" panose="05000000000000000000" pitchFamily="2" charset="2"/>
              <a:buChar char="Ø"/>
            </a:pPr>
            <a:r>
              <a:rPr lang="fr-FR" sz="1700" dirty="0"/>
              <a:t>Modérée</a:t>
            </a:r>
            <a:r>
              <a:rPr lang="fr-FR" sz="1700" b="0" dirty="0"/>
              <a:t> : 15 ≤ IAH &lt; 30</a:t>
            </a:r>
          </a:p>
          <a:p>
            <a:pPr marL="703263" lvl="1" indent="-342900">
              <a:lnSpc>
                <a:spcPct val="100000"/>
              </a:lnSpc>
              <a:buFont typeface="Wingdings" panose="05000000000000000000" pitchFamily="2" charset="2"/>
              <a:buChar char="Ø"/>
            </a:pPr>
            <a:r>
              <a:rPr lang="fr-FR" sz="1700" dirty="0"/>
              <a:t>Sévère</a:t>
            </a:r>
            <a:r>
              <a:rPr lang="fr-FR" sz="1700" b="0" dirty="0"/>
              <a:t> : IAH ≥ 30</a:t>
            </a:r>
          </a:p>
          <a:p>
            <a:pPr marL="285750" indent="-285750">
              <a:lnSpc>
                <a:spcPct val="100000"/>
              </a:lnSpc>
              <a:buFont typeface="Arial" panose="020B0604020202020204" pitchFamily="34" charset="0"/>
              <a:buChar char="•"/>
            </a:pPr>
            <a:r>
              <a:rPr lang="fr-FR" sz="1900" dirty="0">
                <a:latin typeface="Arial" charset="0"/>
                <a:cs typeface="Arial" charset="0"/>
              </a:rPr>
              <a:t>Traitements</a:t>
            </a:r>
          </a:p>
          <a:p>
            <a:pPr marL="703263" lvl="1" indent="-342900">
              <a:lnSpc>
                <a:spcPct val="100000"/>
              </a:lnSpc>
              <a:buFont typeface="Wingdings" panose="05000000000000000000" pitchFamily="2" charset="2"/>
              <a:buChar char="Ø"/>
            </a:pPr>
            <a:r>
              <a:rPr lang="fr-FR" sz="1700" b="0" dirty="0"/>
              <a:t>Ventilation nasale en pression positive</a:t>
            </a:r>
          </a:p>
          <a:p>
            <a:pPr marL="703263" lvl="1" indent="-342900">
              <a:lnSpc>
                <a:spcPct val="100000"/>
              </a:lnSpc>
              <a:buFont typeface="Wingdings" panose="05000000000000000000" pitchFamily="2" charset="2"/>
              <a:buChar char="Ø"/>
            </a:pPr>
            <a:r>
              <a:rPr lang="fr-FR" sz="1700" b="0" dirty="0"/>
              <a:t>Orthèse d’avancée mandibulaire</a:t>
            </a:r>
          </a:p>
          <a:p>
            <a:pPr marL="703263" lvl="1" indent="-342900">
              <a:lnSpc>
                <a:spcPct val="100000"/>
              </a:lnSpc>
              <a:buFont typeface="Wingdings" panose="05000000000000000000" pitchFamily="2" charset="2"/>
              <a:buChar char="Ø"/>
            </a:pPr>
            <a:r>
              <a:rPr lang="fr-FR" sz="1700" b="0" dirty="0"/>
              <a:t>Amaigrissement</a:t>
            </a:r>
          </a:p>
          <a:p>
            <a:pPr marL="703263" lvl="1" indent="-342900">
              <a:lnSpc>
                <a:spcPct val="100000"/>
              </a:lnSpc>
              <a:buFont typeface="Wingdings" panose="05000000000000000000" pitchFamily="2" charset="2"/>
              <a:buChar char="Ø"/>
            </a:pPr>
            <a:r>
              <a:rPr lang="fr-FR" sz="1700" b="0" dirty="0"/>
              <a:t>Rééducation </a:t>
            </a:r>
            <a:r>
              <a:rPr lang="fr-FR" sz="1700" b="0" dirty="0" err="1"/>
              <a:t>oromyopharyngée</a:t>
            </a:r>
            <a:endParaRPr lang="fr-FR" sz="1700" b="0" dirty="0"/>
          </a:p>
          <a:p>
            <a:pPr marL="703263" lvl="1" indent="-342900">
              <a:lnSpc>
                <a:spcPct val="100000"/>
              </a:lnSpc>
              <a:buFont typeface="Wingdings" panose="05000000000000000000" pitchFamily="2" charset="2"/>
              <a:buChar char="Ø"/>
            </a:pPr>
            <a:r>
              <a:rPr lang="fr-FR" sz="1700" b="0" dirty="0"/>
              <a:t>Décubitus latéral forcé</a:t>
            </a:r>
          </a:p>
          <a:p>
            <a:endParaRPr lang="fr-FR" dirty="0"/>
          </a:p>
        </p:txBody>
      </p:sp>
      <p:sp>
        <p:nvSpPr>
          <p:cNvPr id="4" name="ZoneTexte 3">
            <a:extLst>
              <a:ext uri="{FF2B5EF4-FFF2-40B4-BE49-F238E27FC236}">
                <a16:creationId xmlns:a16="http://schemas.microsoft.com/office/drawing/2014/main" id="{FE7513EC-2B78-6D25-B5A2-2F1138C2B987}"/>
              </a:ext>
            </a:extLst>
          </p:cNvPr>
          <p:cNvSpPr txBox="1"/>
          <p:nvPr/>
        </p:nvSpPr>
        <p:spPr>
          <a:xfrm>
            <a:off x="72000" y="6300000"/>
            <a:ext cx="1899879" cy="230832"/>
          </a:xfrm>
          <a:prstGeom prst="rect">
            <a:avLst/>
          </a:prstGeom>
          <a:noFill/>
        </p:spPr>
        <p:txBody>
          <a:bodyPr wrap="none" rtlCol="0">
            <a:spAutoFit/>
          </a:bodyPr>
          <a:lstStyle/>
          <a:p>
            <a:r>
              <a:rPr lang="fr-FR" sz="900" dirty="0">
                <a:solidFill>
                  <a:srgbClr val="575757"/>
                </a:solidFill>
                <a:latin typeface="Arial" panose="020B0604020202020204" pitchFamily="34" charset="0"/>
                <a:cs typeface="Arial" panose="020B0604020202020204" pitchFamily="34" charset="0"/>
              </a:rPr>
              <a:t>IAH : indice d'apnées/hypopnées</a:t>
            </a:r>
          </a:p>
        </p:txBody>
      </p:sp>
      <p:sp>
        <p:nvSpPr>
          <p:cNvPr id="11" name="ZoneTexte 10">
            <a:extLst>
              <a:ext uri="{FF2B5EF4-FFF2-40B4-BE49-F238E27FC236}">
                <a16:creationId xmlns:a16="http://schemas.microsoft.com/office/drawing/2014/main" id="{2E4F49C1-C892-4073-2345-1A3548A0B831}"/>
              </a:ext>
            </a:extLst>
          </p:cNvPr>
          <p:cNvSpPr txBox="1"/>
          <p:nvPr/>
        </p:nvSpPr>
        <p:spPr>
          <a:xfrm>
            <a:off x="72000" y="6480000"/>
            <a:ext cx="10602600" cy="215444"/>
          </a:xfrm>
          <a:prstGeom prst="rect">
            <a:avLst/>
          </a:prstGeom>
          <a:noFill/>
        </p:spPr>
        <p:txBody>
          <a:bodyPr wrap="square" rtlCol="0">
            <a:spAutoFit/>
          </a:bodyPr>
          <a:lstStyle/>
          <a:p>
            <a:r>
              <a:rPr lang="fr-FR" sz="800" dirty="0" err="1">
                <a:solidFill>
                  <a:srgbClr val="575757"/>
                </a:solidFill>
                <a:latin typeface="Arial" panose="020B0604020202020204" pitchFamily="34" charset="0"/>
                <a:cs typeface="Arial" panose="020B0604020202020204" pitchFamily="34" charset="0"/>
              </a:rPr>
              <a:t>Hirotsu</a:t>
            </a:r>
            <a:r>
              <a:rPr lang="fr-FR" sz="800" dirty="0">
                <a:solidFill>
                  <a:srgbClr val="575757"/>
                </a:solidFill>
                <a:latin typeface="Arial" panose="020B0604020202020204" pitchFamily="34" charset="0"/>
                <a:cs typeface="Arial" panose="020B0604020202020204" pitchFamily="34" charset="0"/>
              </a:rPr>
              <a:t> C.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Effect</a:t>
            </a:r>
            <a:r>
              <a:rPr lang="fr-FR" sz="800" dirty="0">
                <a:solidFill>
                  <a:srgbClr val="575757"/>
                </a:solidFill>
                <a:latin typeface="Arial" panose="020B0604020202020204" pitchFamily="34" charset="0"/>
                <a:cs typeface="Arial" panose="020B0604020202020204" pitchFamily="34" charset="0"/>
              </a:rPr>
              <a:t> of </a:t>
            </a:r>
            <a:r>
              <a:rPr lang="fr-FR" sz="800" dirty="0" err="1">
                <a:solidFill>
                  <a:srgbClr val="575757"/>
                </a:solidFill>
                <a:latin typeface="Arial" panose="020B0604020202020204" pitchFamily="34" charset="0"/>
                <a:cs typeface="Arial" panose="020B0604020202020204" pitchFamily="34" charset="0"/>
              </a:rPr>
              <a:t>Three</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Hypopnea</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Scoring</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Criteria</a:t>
            </a:r>
            <a:r>
              <a:rPr lang="fr-FR" sz="800" dirty="0">
                <a:solidFill>
                  <a:srgbClr val="575757"/>
                </a:solidFill>
                <a:latin typeface="Arial" panose="020B0604020202020204" pitchFamily="34" charset="0"/>
                <a:cs typeface="Arial" panose="020B0604020202020204" pitchFamily="34" charset="0"/>
              </a:rPr>
              <a:t> on OSA </a:t>
            </a:r>
            <a:r>
              <a:rPr lang="fr-FR" sz="800" dirty="0" err="1">
                <a:solidFill>
                  <a:srgbClr val="575757"/>
                </a:solidFill>
                <a:latin typeface="Arial" panose="020B0604020202020204" pitchFamily="34" charset="0"/>
                <a:cs typeface="Arial" panose="020B0604020202020204" pitchFamily="34" charset="0"/>
              </a:rPr>
              <a:t>Prevalence</a:t>
            </a:r>
            <a:r>
              <a:rPr lang="fr-FR" sz="800" dirty="0">
                <a:solidFill>
                  <a:srgbClr val="575757"/>
                </a:solidFill>
                <a:latin typeface="Arial" panose="020B0604020202020204" pitchFamily="34" charset="0"/>
                <a:cs typeface="Arial" panose="020B0604020202020204" pitchFamily="34" charset="0"/>
              </a:rPr>
              <a:t> and Associated </a:t>
            </a:r>
            <a:r>
              <a:rPr lang="fr-FR" sz="800" dirty="0" err="1">
                <a:solidFill>
                  <a:srgbClr val="575757"/>
                </a:solidFill>
                <a:latin typeface="Arial" panose="020B0604020202020204" pitchFamily="34" charset="0"/>
                <a:cs typeface="Arial" panose="020B0604020202020204" pitchFamily="34" charset="0"/>
              </a:rPr>
              <a:t>Comorbidities</a:t>
            </a:r>
            <a:r>
              <a:rPr lang="fr-FR" sz="800" dirty="0">
                <a:solidFill>
                  <a:srgbClr val="575757"/>
                </a:solidFill>
                <a:latin typeface="Arial" panose="020B0604020202020204" pitchFamily="34" charset="0"/>
                <a:cs typeface="Arial" panose="020B0604020202020204" pitchFamily="34" charset="0"/>
              </a:rPr>
              <a:t> in the General Population. </a:t>
            </a:r>
            <a:r>
              <a:rPr lang="fr-FR" sz="800" i="1" dirty="0">
                <a:solidFill>
                  <a:srgbClr val="575757"/>
                </a:solidFill>
                <a:latin typeface="Arial" panose="020B0604020202020204" pitchFamily="34" charset="0"/>
                <a:cs typeface="Arial" panose="020B0604020202020204" pitchFamily="34" charset="0"/>
              </a:rPr>
              <a:t>J Clin </a:t>
            </a:r>
            <a:r>
              <a:rPr lang="fr-FR" sz="800" i="1" dirty="0" err="1">
                <a:solidFill>
                  <a:srgbClr val="575757"/>
                </a:solidFill>
                <a:latin typeface="Arial" panose="020B0604020202020204" pitchFamily="34" charset="0"/>
                <a:cs typeface="Arial" panose="020B0604020202020204" pitchFamily="34" charset="0"/>
              </a:rPr>
              <a:t>Sleep</a:t>
            </a:r>
            <a:r>
              <a:rPr lang="fr-FR" sz="800" i="1" dirty="0">
                <a:solidFill>
                  <a:srgbClr val="575757"/>
                </a:solidFill>
                <a:latin typeface="Arial" panose="020B0604020202020204" pitchFamily="34" charset="0"/>
                <a:cs typeface="Arial" panose="020B0604020202020204" pitchFamily="34" charset="0"/>
              </a:rPr>
              <a:t> Med</a:t>
            </a:r>
            <a:r>
              <a:rPr lang="fr-FR" sz="800" dirty="0">
                <a:solidFill>
                  <a:srgbClr val="575757"/>
                </a:solidFill>
                <a:latin typeface="Arial" panose="020B0604020202020204" pitchFamily="34" charset="0"/>
                <a:cs typeface="Arial" panose="020B0604020202020204" pitchFamily="34" charset="0"/>
              </a:rPr>
              <a:t>. 2019;15:183–194.</a:t>
            </a:r>
          </a:p>
        </p:txBody>
      </p:sp>
      <p:sp>
        <p:nvSpPr>
          <p:cNvPr id="14" name="Rectangle: Rounded Corners 14">
            <a:extLst>
              <a:ext uri="{FF2B5EF4-FFF2-40B4-BE49-F238E27FC236}">
                <a16:creationId xmlns:a16="http://schemas.microsoft.com/office/drawing/2014/main" id="{6B41EB9E-C9EF-C1F6-5EF2-436101139941}"/>
              </a:ext>
            </a:extLst>
          </p:cNvPr>
          <p:cNvSpPr/>
          <p:nvPr/>
        </p:nvSpPr>
        <p:spPr>
          <a:xfrm>
            <a:off x="7923822" y="3131430"/>
            <a:ext cx="4057269" cy="935946"/>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Rectangle: Rounded Corners 75">
            <a:extLst>
              <a:ext uri="{FF2B5EF4-FFF2-40B4-BE49-F238E27FC236}">
                <a16:creationId xmlns:a16="http://schemas.microsoft.com/office/drawing/2014/main" id="{D4F405D9-3EC4-1DAC-58A5-8DE044395FB8}"/>
              </a:ext>
            </a:extLst>
          </p:cNvPr>
          <p:cNvSpPr/>
          <p:nvPr/>
        </p:nvSpPr>
        <p:spPr>
          <a:xfrm>
            <a:off x="8010234" y="3207109"/>
            <a:ext cx="4057270" cy="795727"/>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 name="TextBox 79">
            <a:extLst>
              <a:ext uri="{FF2B5EF4-FFF2-40B4-BE49-F238E27FC236}">
                <a16:creationId xmlns:a16="http://schemas.microsoft.com/office/drawing/2014/main" id="{3B796D5B-829C-5CCA-05F4-C69C8C3A1789}"/>
              </a:ext>
            </a:extLst>
          </p:cNvPr>
          <p:cNvSpPr txBox="1"/>
          <p:nvPr/>
        </p:nvSpPr>
        <p:spPr>
          <a:xfrm>
            <a:off x="7787376" y="3280588"/>
            <a:ext cx="4193715" cy="954107"/>
          </a:xfrm>
          <a:prstGeom prst="rect">
            <a:avLst/>
          </a:prstGeom>
          <a:noFill/>
        </p:spPr>
        <p:txBody>
          <a:bodyPr wrap="square" rtlCol="0">
            <a:spAutoFit/>
          </a:bodyPr>
          <a:lstStyle/>
          <a:p>
            <a:pPr marL="360363" lvl="1"/>
            <a:r>
              <a:rPr lang="fr-FR" sz="1400" b="1" dirty="0">
                <a:solidFill>
                  <a:srgbClr val="E5007D"/>
                </a:solidFill>
                <a:latin typeface="Arial" panose="020B0604020202020204" pitchFamily="34" charset="0"/>
                <a:cs typeface="Arial" panose="020B0604020202020204" pitchFamily="34" charset="0"/>
              </a:rPr>
              <a:t>Hypopnées du sommeil : </a:t>
            </a:r>
            <a:r>
              <a:rPr lang="fr-FR" sz="1400" dirty="0">
                <a:solidFill>
                  <a:srgbClr val="555555"/>
                </a:solidFill>
                <a:latin typeface="Arial" panose="020B0604020202020204" pitchFamily="34" charset="0"/>
                <a:cs typeface="Arial" panose="020B0604020202020204" pitchFamily="34" charset="0"/>
              </a:rPr>
              <a:t>obstruction </a:t>
            </a:r>
          </a:p>
          <a:p>
            <a:pPr marL="360363" lvl="1"/>
            <a:r>
              <a:rPr lang="fr-FR" sz="1400" dirty="0">
                <a:solidFill>
                  <a:srgbClr val="555555"/>
                </a:solidFill>
                <a:latin typeface="Arial" panose="020B0604020202020204" pitchFamily="34" charset="0"/>
                <a:cs typeface="Arial" panose="020B0604020202020204" pitchFamily="34" charset="0"/>
              </a:rPr>
              <a:t>des voies aériennes respiratoires supérieures partielle pendant au moins 10 s</a:t>
            </a:r>
          </a:p>
          <a:p>
            <a:pPr marL="360363" lvl="1">
              <a:lnSpc>
                <a:spcPct val="100000"/>
              </a:lnSpc>
            </a:pPr>
            <a:endParaRPr lang="fr-FR" sz="1400" b="1" dirty="0">
              <a:solidFill>
                <a:srgbClr val="E5007D"/>
              </a:solidFill>
              <a:latin typeface="Arial" panose="020B0604020202020204" pitchFamily="34" charset="0"/>
              <a:cs typeface="Arial" panose="020B0604020202020204" pitchFamily="34" charset="0"/>
            </a:endParaRPr>
          </a:p>
        </p:txBody>
      </p:sp>
      <p:sp>
        <p:nvSpPr>
          <p:cNvPr id="17" name="Rectangle: Rounded Corners 14">
            <a:extLst>
              <a:ext uri="{FF2B5EF4-FFF2-40B4-BE49-F238E27FC236}">
                <a16:creationId xmlns:a16="http://schemas.microsoft.com/office/drawing/2014/main" id="{B8DCE545-858A-7AE5-C613-818DBF4C6FD3}"/>
              </a:ext>
            </a:extLst>
          </p:cNvPr>
          <p:cNvSpPr/>
          <p:nvPr/>
        </p:nvSpPr>
        <p:spPr>
          <a:xfrm>
            <a:off x="7923822" y="4222529"/>
            <a:ext cx="4057269" cy="965182"/>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ectangle: Rounded Corners 75">
            <a:extLst>
              <a:ext uri="{FF2B5EF4-FFF2-40B4-BE49-F238E27FC236}">
                <a16:creationId xmlns:a16="http://schemas.microsoft.com/office/drawing/2014/main" id="{02EE14AD-0C95-5D05-4EBF-BFC29C0A2EB9}"/>
              </a:ext>
            </a:extLst>
          </p:cNvPr>
          <p:cNvSpPr/>
          <p:nvPr/>
        </p:nvSpPr>
        <p:spPr>
          <a:xfrm>
            <a:off x="8010234" y="4298208"/>
            <a:ext cx="4057270" cy="795727"/>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9" name="TextBox 79">
            <a:extLst>
              <a:ext uri="{FF2B5EF4-FFF2-40B4-BE49-F238E27FC236}">
                <a16:creationId xmlns:a16="http://schemas.microsoft.com/office/drawing/2014/main" id="{62D24512-A818-9EB0-0755-4D2ADB3EC516}"/>
              </a:ext>
            </a:extLst>
          </p:cNvPr>
          <p:cNvSpPr txBox="1"/>
          <p:nvPr/>
        </p:nvSpPr>
        <p:spPr>
          <a:xfrm>
            <a:off x="7923821" y="4359201"/>
            <a:ext cx="3970857" cy="954107"/>
          </a:xfrm>
          <a:prstGeom prst="rect">
            <a:avLst/>
          </a:prstGeom>
          <a:noFill/>
        </p:spPr>
        <p:txBody>
          <a:bodyPr wrap="square" rtlCol="0">
            <a:spAutoFit/>
          </a:bodyPr>
          <a:lstStyle/>
          <a:p>
            <a:pPr marL="74613" lvl="1"/>
            <a:r>
              <a:rPr lang="fr-FR" sz="1400" b="1">
                <a:solidFill>
                  <a:srgbClr val="E5007D"/>
                </a:solidFill>
                <a:latin typeface="Arial" panose="020B0604020202020204" pitchFamily="34" charset="0"/>
                <a:cs typeface="Arial" panose="020B0604020202020204" pitchFamily="34" charset="0"/>
              </a:rPr>
              <a:t>Apnée du sommeil : </a:t>
            </a:r>
            <a:r>
              <a:rPr lang="fr-FR" sz="1400">
                <a:solidFill>
                  <a:srgbClr val="555555"/>
                </a:solidFill>
                <a:latin typeface="Arial" panose="020B0604020202020204" pitchFamily="34" charset="0"/>
                <a:cs typeface="Arial" panose="020B0604020202020204" pitchFamily="34" charset="0"/>
              </a:rPr>
              <a:t>obstruction des voies aériennes respiratoires supérieures totale pendant au moins 10 s</a:t>
            </a:r>
          </a:p>
          <a:p>
            <a:pPr marL="360363" lvl="1">
              <a:lnSpc>
                <a:spcPct val="100000"/>
              </a:lnSpc>
            </a:pPr>
            <a:endParaRPr lang="fr-FR" sz="1400" b="1">
              <a:solidFill>
                <a:srgbClr val="E5007D"/>
              </a:solidFill>
              <a:latin typeface="Arial" panose="020B0604020202020204" pitchFamily="34" charset="0"/>
              <a:cs typeface="Arial" panose="020B0604020202020204" pitchFamily="34" charset="0"/>
            </a:endParaRPr>
          </a:p>
        </p:txBody>
      </p:sp>
      <p:sp>
        <p:nvSpPr>
          <p:cNvPr id="20" name="ZoneTexte 19">
            <a:extLst>
              <a:ext uri="{FF2B5EF4-FFF2-40B4-BE49-F238E27FC236}">
                <a16:creationId xmlns:a16="http://schemas.microsoft.com/office/drawing/2014/main" id="{637A28AA-6132-3593-0969-4268D621612D}"/>
              </a:ext>
            </a:extLst>
          </p:cNvPr>
          <p:cNvSpPr txBox="1"/>
          <p:nvPr/>
        </p:nvSpPr>
        <p:spPr>
          <a:xfrm>
            <a:off x="8927060" y="2532365"/>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Définitions</a:t>
            </a:r>
          </a:p>
        </p:txBody>
      </p:sp>
    </p:spTree>
    <p:extLst>
      <p:ext uri="{BB962C8B-B14F-4D97-AF65-F5344CB8AC3E}">
        <p14:creationId xmlns:p14="http://schemas.microsoft.com/office/powerpoint/2010/main" val="1339457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08F8DC-2530-AD32-C72F-41D8A0F1D140}"/>
              </a:ext>
            </a:extLst>
          </p:cNvPr>
          <p:cNvSpPr>
            <a:spLocks noGrp="1"/>
          </p:cNvSpPr>
          <p:nvPr>
            <p:ph type="title"/>
          </p:nvPr>
        </p:nvSpPr>
        <p:spPr/>
        <p:txBody>
          <a:bodyPr>
            <a:normAutofit/>
          </a:bodyPr>
          <a:lstStyle/>
          <a:p>
            <a:pPr>
              <a:defRPr/>
            </a:pPr>
            <a:r>
              <a:rPr lang="fr-FR"/>
              <a:t>Syndrome des jambes sans repos</a:t>
            </a:r>
          </a:p>
        </p:txBody>
      </p:sp>
      <p:sp>
        <p:nvSpPr>
          <p:cNvPr id="3" name="Espace réservé du contenu 2">
            <a:extLst>
              <a:ext uri="{FF2B5EF4-FFF2-40B4-BE49-F238E27FC236}">
                <a16:creationId xmlns:a16="http://schemas.microsoft.com/office/drawing/2014/main" id="{1B1B79FC-B049-641D-DBF5-375DDC94F52C}"/>
              </a:ext>
            </a:extLst>
          </p:cNvPr>
          <p:cNvSpPr>
            <a:spLocks noGrp="1"/>
          </p:cNvSpPr>
          <p:nvPr>
            <p:ph idx="1"/>
          </p:nvPr>
        </p:nvSpPr>
        <p:spPr>
          <a:xfrm>
            <a:off x="233205" y="1666598"/>
            <a:ext cx="4912056" cy="5032375"/>
          </a:xfrm>
        </p:spPr>
        <p:txBody>
          <a:bodyPr>
            <a:normAutofit/>
          </a:bodyPr>
          <a:lstStyle/>
          <a:p>
            <a:pPr marL="285750" indent="-285750">
              <a:lnSpc>
                <a:spcPct val="120000"/>
              </a:lnSpc>
              <a:buFont typeface="Arial" panose="020B0604020202020204" pitchFamily="34" charset="0"/>
              <a:buChar char="•"/>
            </a:pPr>
            <a:r>
              <a:rPr lang="fr-FR" sz="1600" dirty="0">
                <a:latin typeface="Arial" charset="0"/>
                <a:cs typeface="Arial" charset="0"/>
              </a:rPr>
              <a:t>Syndrome de Willis-</a:t>
            </a:r>
            <a:r>
              <a:rPr lang="fr-FR" sz="1600" dirty="0" err="1">
                <a:latin typeface="Arial" charset="0"/>
                <a:cs typeface="Arial" charset="0"/>
              </a:rPr>
              <a:t>Ekbom</a:t>
            </a:r>
            <a:r>
              <a:rPr lang="fr-FR" sz="1600" dirty="0">
                <a:latin typeface="Arial" charset="0"/>
                <a:cs typeface="Arial" charset="0"/>
              </a:rPr>
              <a:t> </a:t>
            </a:r>
            <a:r>
              <a:rPr lang="fr-FR" sz="1600" b="0" dirty="0">
                <a:latin typeface="Arial" charset="0"/>
                <a:cs typeface="Arial" charset="0"/>
              </a:rPr>
              <a:t>= syndrome       des jambes sans repos</a:t>
            </a:r>
          </a:p>
          <a:p>
            <a:pPr marL="646113" lvl="1" indent="-285750">
              <a:lnSpc>
                <a:spcPct val="120000"/>
              </a:lnSpc>
              <a:buFont typeface="Wingdings" panose="05000000000000000000" pitchFamily="2" charset="2"/>
              <a:buChar char="Ø"/>
            </a:pPr>
            <a:r>
              <a:rPr lang="fr-FR" sz="1400" dirty="0">
                <a:latin typeface="Arial" charset="0"/>
                <a:cs typeface="Arial" charset="0"/>
              </a:rPr>
              <a:t>Au moins 2 jours par semaine </a:t>
            </a:r>
            <a:r>
              <a:rPr lang="fr-FR" sz="1400" b="0" dirty="0">
                <a:latin typeface="Arial" charset="0"/>
                <a:cs typeface="Arial" charset="0"/>
              </a:rPr>
              <a:t>avec gêne            modérée</a:t>
            </a:r>
          </a:p>
          <a:p>
            <a:pPr marL="646113" lvl="1" indent="-285750">
              <a:lnSpc>
                <a:spcPct val="120000"/>
              </a:lnSpc>
              <a:buFont typeface="Wingdings" panose="05000000000000000000" pitchFamily="2" charset="2"/>
              <a:buChar char="Ø"/>
            </a:pPr>
            <a:r>
              <a:rPr lang="fr-FR" sz="1400" b="0" dirty="0">
                <a:latin typeface="Arial" charset="0"/>
                <a:cs typeface="Arial" charset="0"/>
              </a:rPr>
              <a:t>Prévalence : </a:t>
            </a:r>
            <a:r>
              <a:rPr lang="fr-FR" sz="1400" dirty="0">
                <a:latin typeface="Arial" charset="0"/>
                <a:cs typeface="Arial" charset="0"/>
              </a:rPr>
              <a:t>2 % à 2,7 % </a:t>
            </a:r>
            <a:r>
              <a:rPr lang="fr-FR" sz="1400" b="0" dirty="0">
                <a:latin typeface="Arial" charset="0"/>
                <a:cs typeface="Arial" charset="0"/>
              </a:rPr>
              <a:t>de la population générale</a:t>
            </a:r>
          </a:p>
          <a:p>
            <a:pPr marL="646113" lvl="1" indent="-285750">
              <a:lnSpc>
                <a:spcPct val="120000"/>
              </a:lnSpc>
              <a:buFont typeface="Wingdings" panose="05000000000000000000" pitchFamily="2" charset="2"/>
              <a:buChar char="Ø"/>
            </a:pPr>
            <a:r>
              <a:rPr lang="fr-FR" sz="1400" b="0" dirty="0">
                <a:latin typeface="Arial" charset="0"/>
                <a:cs typeface="Arial" charset="0"/>
              </a:rPr>
              <a:t>Facteurs aggravants : </a:t>
            </a:r>
            <a:r>
              <a:rPr lang="fr-FR" sz="1400" dirty="0">
                <a:latin typeface="Arial" charset="0"/>
                <a:cs typeface="Arial" charset="0"/>
              </a:rPr>
              <a:t>grossesse, carence martiale, insuffisance veineuse</a:t>
            </a:r>
          </a:p>
          <a:p>
            <a:pPr marL="646113" lvl="1" indent="-285750">
              <a:lnSpc>
                <a:spcPct val="120000"/>
              </a:lnSpc>
              <a:buFont typeface="Wingdings" panose="05000000000000000000" pitchFamily="2" charset="2"/>
              <a:buChar char="Ø"/>
            </a:pPr>
            <a:r>
              <a:rPr lang="fr-FR" sz="1400" b="0" dirty="0">
                <a:latin typeface="Arial" charset="0"/>
                <a:cs typeface="Arial" charset="0"/>
              </a:rPr>
              <a:t>Conséquences : </a:t>
            </a:r>
            <a:r>
              <a:rPr lang="fr-FR" sz="1400" dirty="0">
                <a:latin typeface="Arial" charset="0"/>
                <a:cs typeface="Arial" charset="0"/>
              </a:rPr>
              <a:t>détresse, difficultés d’endormissement, fatigue, somnolence</a:t>
            </a:r>
          </a:p>
          <a:p>
            <a:pPr marL="285750" indent="-285750">
              <a:lnSpc>
                <a:spcPct val="120000"/>
              </a:lnSpc>
              <a:buFont typeface="Arial" panose="020B0604020202020204" pitchFamily="34" charset="0"/>
              <a:buChar char="•"/>
            </a:pPr>
            <a:r>
              <a:rPr lang="fr-FR" sz="1600" dirty="0">
                <a:latin typeface="Arial" charset="0"/>
                <a:cs typeface="Arial" charset="0"/>
              </a:rPr>
              <a:t>Mouvements périodiques des membres          à la polysomnographie </a:t>
            </a:r>
            <a:r>
              <a:rPr lang="fr-FR" sz="1600" b="0" dirty="0">
                <a:latin typeface="Arial" charset="0"/>
                <a:cs typeface="Arial" charset="0"/>
              </a:rPr>
              <a:t>dans 8 cas sur 10</a:t>
            </a:r>
          </a:p>
          <a:p>
            <a:pPr marL="285750" indent="-285750">
              <a:lnSpc>
                <a:spcPct val="120000"/>
              </a:lnSpc>
              <a:buFont typeface="Arial" panose="020B0604020202020204" pitchFamily="34" charset="0"/>
              <a:buChar char="•"/>
            </a:pPr>
            <a:r>
              <a:rPr lang="fr-FR" sz="1600" dirty="0">
                <a:latin typeface="Arial" charset="0"/>
                <a:cs typeface="Arial" charset="0"/>
              </a:rPr>
              <a:t>Traitements</a:t>
            </a:r>
            <a:r>
              <a:rPr lang="fr-FR" sz="1600" b="0" dirty="0">
                <a:latin typeface="Arial" charset="0"/>
                <a:cs typeface="Arial" charset="0"/>
              </a:rPr>
              <a:t> : supplémentation en fer, antiépileptiques*, agonistes dopaminergiques</a:t>
            </a:r>
          </a:p>
        </p:txBody>
      </p:sp>
      <p:pic>
        <p:nvPicPr>
          <p:cNvPr id="5" name="Image 4">
            <a:extLst>
              <a:ext uri="{FF2B5EF4-FFF2-40B4-BE49-F238E27FC236}">
                <a16:creationId xmlns:a16="http://schemas.microsoft.com/office/drawing/2014/main" id="{8B8D9B68-2F60-5AE3-1224-0C58CFD472E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996733" y="1290451"/>
            <a:ext cx="4095481" cy="4167008"/>
          </a:xfrm>
          <a:prstGeom prst="rect">
            <a:avLst/>
          </a:prstGeom>
        </p:spPr>
      </p:pic>
      <p:sp>
        <p:nvSpPr>
          <p:cNvPr id="6" name="ZoneTexte 5">
            <a:extLst>
              <a:ext uri="{FF2B5EF4-FFF2-40B4-BE49-F238E27FC236}">
                <a16:creationId xmlns:a16="http://schemas.microsoft.com/office/drawing/2014/main" id="{6A3DD7F9-3761-ACA0-D877-120B0F481657}"/>
              </a:ext>
            </a:extLst>
          </p:cNvPr>
          <p:cNvSpPr txBox="1"/>
          <p:nvPr/>
        </p:nvSpPr>
        <p:spPr>
          <a:xfrm>
            <a:off x="5529211" y="2131956"/>
            <a:ext cx="2996333" cy="338554"/>
          </a:xfrm>
          <a:prstGeom prst="rect">
            <a:avLst/>
          </a:prstGeom>
          <a:noFill/>
        </p:spPr>
        <p:txBody>
          <a:bodyPr wrap="none" rtlCol="0">
            <a:spAutoFit/>
          </a:bodyPr>
          <a:lstStyle/>
          <a:p>
            <a:r>
              <a:rPr lang="fr-FR" sz="1600" b="1">
                <a:solidFill>
                  <a:srgbClr val="575757"/>
                </a:solidFill>
                <a:latin typeface="Arial" panose="020B0604020202020204" pitchFamily="34" charset="0"/>
                <a:cs typeface="Arial" panose="020B0604020202020204" pitchFamily="34" charset="0"/>
              </a:rPr>
              <a:t>CRITERES DIAGNOSTIQUES</a:t>
            </a:r>
          </a:p>
        </p:txBody>
      </p:sp>
      <p:sp>
        <p:nvSpPr>
          <p:cNvPr id="7" name="ZoneTexte 6">
            <a:extLst>
              <a:ext uri="{FF2B5EF4-FFF2-40B4-BE49-F238E27FC236}">
                <a16:creationId xmlns:a16="http://schemas.microsoft.com/office/drawing/2014/main" id="{EF1EC7C1-8580-3F64-3550-24AC175F532A}"/>
              </a:ext>
            </a:extLst>
          </p:cNvPr>
          <p:cNvSpPr txBox="1"/>
          <p:nvPr/>
        </p:nvSpPr>
        <p:spPr>
          <a:xfrm>
            <a:off x="5298208" y="2425994"/>
            <a:ext cx="3286467" cy="2046714"/>
          </a:xfrm>
          <a:prstGeom prst="rect">
            <a:avLst/>
          </a:prstGeom>
          <a:noFill/>
          <a:ln>
            <a:noFill/>
          </a:ln>
        </p:spPr>
        <p:txBody>
          <a:bodyPr wrap="square">
            <a:spAutoFit/>
          </a:bodyPr>
          <a:lstStyle>
            <a:defPPr>
              <a:defRPr lang="fr-FR"/>
            </a:defPPr>
            <a:lvl1pPr>
              <a:defRPr sz="1600" b="1">
                <a:solidFill>
                  <a:srgbClr val="E5007D"/>
                </a:solidFill>
                <a:latin typeface="Arial" charset="0"/>
                <a:cs typeface="Arial" charset="0"/>
              </a:defRPr>
            </a:lvl1pPr>
          </a:lstStyle>
          <a:p>
            <a:pPr marL="285750" lvl="2" indent="-285750">
              <a:spcBef>
                <a:spcPts val="600"/>
              </a:spcBef>
              <a:buFont typeface="Arial" panose="020B0604020202020204" pitchFamily="34" charset="0"/>
              <a:buChar char="•"/>
            </a:pPr>
            <a:r>
              <a:rPr lang="fr-FR" sz="1400">
                <a:solidFill>
                  <a:srgbClr val="575757"/>
                </a:solidFill>
                <a:latin typeface="Arial" charset="0"/>
                <a:cs typeface="Arial" charset="0"/>
              </a:rPr>
              <a:t>Paresthésies à type de sensation de torsion / tiraillement / fourmillement / </a:t>
            </a:r>
            <a:br>
              <a:rPr lang="fr-FR" sz="1400">
                <a:solidFill>
                  <a:srgbClr val="575757"/>
                </a:solidFill>
                <a:latin typeface="Arial" charset="0"/>
                <a:cs typeface="Arial" charset="0"/>
              </a:rPr>
            </a:br>
            <a:r>
              <a:rPr lang="fr-FR" sz="1400">
                <a:solidFill>
                  <a:srgbClr val="575757"/>
                </a:solidFill>
                <a:latin typeface="Arial" charset="0"/>
                <a:cs typeface="Arial" charset="0"/>
              </a:rPr>
              <a:t>douleur légère / “Jambes énervées”</a:t>
            </a:r>
          </a:p>
          <a:p>
            <a:pPr marL="285750" lvl="2" indent="-285750">
              <a:spcBef>
                <a:spcPts val="600"/>
              </a:spcBef>
              <a:buFont typeface="Arial" panose="020B0604020202020204" pitchFamily="34" charset="0"/>
              <a:buChar char="•"/>
            </a:pPr>
            <a:r>
              <a:rPr lang="fr-FR" sz="1400">
                <a:solidFill>
                  <a:srgbClr val="575757"/>
                </a:solidFill>
                <a:latin typeface="Arial" charset="0"/>
                <a:cs typeface="Arial" charset="0"/>
              </a:rPr>
              <a:t>Majorées le soir et la nuit</a:t>
            </a:r>
          </a:p>
          <a:p>
            <a:pPr marL="285750" lvl="2" indent="-285750">
              <a:spcBef>
                <a:spcPts val="600"/>
              </a:spcBef>
              <a:buFont typeface="Arial" panose="020B0604020202020204" pitchFamily="34" charset="0"/>
              <a:buChar char="•"/>
            </a:pPr>
            <a:r>
              <a:rPr lang="fr-FR" sz="1400">
                <a:solidFill>
                  <a:srgbClr val="575757"/>
                </a:solidFill>
                <a:latin typeface="Arial" charset="0"/>
                <a:cs typeface="Arial" charset="0"/>
              </a:rPr>
              <a:t>Survenant au repos</a:t>
            </a:r>
          </a:p>
          <a:p>
            <a:pPr marL="285750" lvl="2" indent="-285750">
              <a:spcBef>
                <a:spcPts val="600"/>
              </a:spcBef>
              <a:buFont typeface="Arial" panose="020B0604020202020204" pitchFamily="34" charset="0"/>
              <a:buChar char="•"/>
            </a:pPr>
            <a:r>
              <a:rPr lang="fr-FR" sz="1400">
                <a:solidFill>
                  <a:srgbClr val="575757"/>
                </a:solidFill>
                <a:latin typeface="Arial" charset="0"/>
                <a:cs typeface="Arial" charset="0"/>
              </a:rPr>
              <a:t>Soulagées par le mouvement</a:t>
            </a:r>
          </a:p>
          <a:p>
            <a:pPr marL="285750" indent="-285750">
              <a:buFont typeface="Arial" panose="020B0604020202020204" pitchFamily="34" charset="0"/>
              <a:buChar char="•"/>
            </a:pPr>
            <a:endParaRPr lang="fr-FR" sz="1200">
              <a:solidFill>
                <a:srgbClr val="575757"/>
              </a:solidFill>
            </a:endParaRPr>
          </a:p>
        </p:txBody>
      </p:sp>
      <p:pic>
        <p:nvPicPr>
          <p:cNvPr id="20" name="Image 19">
            <a:extLst>
              <a:ext uri="{FF2B5EF4-FFF2-40B4-BE49-F238E27FC236}">
                <a16:creationId xmlns:a16="http://schemas.microsoft.com/office/drawing/2014/main" id="{C9DF5B64-33B5-3FEF-A620-D6BA661DE4C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436147" y="2238412"/>
            <a:ext cx="4095481" cy="4167008"/>
          </a:xfrm>
          <a:prstGeom prst="rect">
            <a:avLst/>
          </a:prstGeom>
        </p:spPr>
      </p:pic>
      <p:sp>
        <p:nvSpPr>
          <p:cNvPr id="21" name="ZoneTexte 20">
            <a:extLst>
              <a:ext uri="{FF2B5EF4-FFF2-40B4-BE49-F238E27FC236}">
                <a16:creationId xmlns:a16="http://schemas.microsoft.com/office/drawing/2014/main" id="{695A67A8-A4FA-A34E-8F4F-9A2A505D6D90}"/>
              </a:ext>
            </a:extLst>
          </p:cNvPr>
          <p:cNvSpPr txBox="1"/>
          <p:nvPr/>
        </p:nvSpPr>
        <p:spPr>
          <a:xfrm>
            <a:off x="8762264" y="3069292"/>
            <a:ext cx="3268844" cy="338554"/>
          </a:xfrm>
          <a:prstGeom prst="rect">
            <a:avLst/>
          </a:prstGeom>
          <a:noFill/>
        </p:spPr>
        <p:txBody>
          <a:bodyPr wrap="none" rtlCol="0">
            <a:spAutoFit/>
          </a:bodyPr>
          <a:lstStyle/>
          <a:p>
            <a:r>
              <a:rPr lang="fr-FR" sz="1600" b="1">
                <a:solidFill>
                  <a:srgbClr val="575757"/>
                </a:solidFill>
                <a:latin typeface="Arial" panose="020B0604020202020204" pitchFamily="34" charset="0"/>
                <a:cs typeface="Arial" panose="020B0604020202020204" pitchFamily="34" charset="0"/>
              </a:rPr>
              <a:t>DIAGNOSTICS DIFFERENTIELS</a:t>
            </a:r>
          </a:p>
        </p:txBody>
      </p:sp>
      <p:sp>
        <p:nvSpPr>
          <p:cNvPr id="22" name="ZoneTexte 21">
            <a:extLst>
              <a:ext uri="{FF2B5EF4-FFF2-40B4-BE49-F238E27FC236}">
                <a16:creationId xmlns:a16="http://schemas.microsoft.com/office/drawing/2014/main" id="{8461A5EF-6676-AE0A-0513-C77847D3C929}"/>
              </a:ext>
            </a:extLst>
          </p:cNvPr>
          <p:cNvSpPr txBox="1"/>
          <p:nvPr/>
        </p:nvSpPr>
        <p:spPr>
          <a:xfrm>
            <a:off x="8737622" y="3373955"/>
            <a:ext cx="3286467" cy="1615827"/>
          </a:xfrm>
          <a:prstGeom prst="rect">
            <a:avLst/>
          </a:prstGeom>
          <a:noFill/>
          <a:ln>
            <a:noFill/>
          </a:ln>
        </p:spPr>
        <p:txBody>
          <a:bodyPr wrap="square">
            <a:spAutoFit/>
          </a:bodyPr>
          <a:lstStyle>
            <a:defPPr>
              <a:defRPr lang="fr-FR"/>
            </a:defPPr>
            <a:lvl1pPr>
              <a:defRPr sz="1600" b="1">
                <a:solidFill>
                  <a:srgbClr val="E5007D"/>
                </a:solidFill>
                <a:latin typeface="Arial" charset="0"/>
                <a:cs typeface="Arial" charset="0"/>
              </a:defRPr>
            </a:lvl1pPr>
          </a:lstStyle>
          <a:p>
            <a:pPr marL="285750" lvl="2" indent="-285750">
              <a:spcBef>
                <a:spcPts val="600"/>
              </a:spcBef>
              <a:buFont typeface="Arial" panose="020B0604020202020204" pitchFamily="34" charset="0"/>
              <a:buChar char="•"/>
            </a:pPr>
            <a:r>
              <a:rPr lang="fr-FR" sz="1400" dirty="0">
                <a:solidFill>
                  <a:srgbClr val="575757"/>
                </a:solidFill>
                <a:latin typeface="Arial" charset="0"/>
                <a:cs typeface="Arial" charset="0"/>
              </a:rPr>
              <a:t>Insuffisance veineuse (soulagée par la position allongée)</a:t>
            </a:r>
          </a:p>
          <a:p>
            <a:pPr marL="285750" lvl="2" indent="-285750">
              <a:spcBef>
                <a:spcPts val="600"/>
              </a:spcBef>
              <a:buFont typeface="Arial" panose="020B0604020202020204" pitchFamily="34" charset="0"/>
              <a:buChar char="•"/>
            </a:pPr>
            <a:r>
              <a:rPr lang="fr-FR" sz="1400" dirty="0">
                <a:solidFill>
                  <a:srgbClr val="575757"/>
                </a:solidFill>
                <a:latin typeface="Arial" charset="0"/>
                <a:cs typeface="Arial" charset="0"/>
              </a:rPr>
              <a:t>Artériopathie (douleur intense, terrain </a:t>
            </a:r>
            <a:r>
              <a:rPr lang="fr-FR" sz="1400" dirty="0" err="1">
                <a:solidFill>
                  <a:srgbClr val="575757"/>
                </a:solidFill>
                <a:latin typeface="Arial" charset="0"/>
                <a:cs typeface="Arial" charset="0"/>
              </a:rPr>
              <a:t>artériopathique</a:t>
            </a:r>
            <a:r>
              <a:rPr lang="fr-FR" sz="1400" dirty="0">
                <a:solidFill>
                  <a:srgbClr val="575757"/>
                </a:solidFill>
                <a:latin typeface="Arial" charset="0"/>
                <a:cs typeface="Arial" charset="0"/>
              </a:rPr>
              <a:t>)</a:t>
            </a:r>
          </a:p>
          <a:p>
            <a:pPr marL="285750" lvl="2" indent="-285750">
              <a:spcBef>
                <a:spcPts val="600"/>
              </a:spcBef>
              <a:buFont typeface="Arial" panose="020B0604020202020204" pitchFamily="34" charset="0"/>
              <a:buChar char="•"/>
            </a:pPr>
            <a:r>
              <a:rPr lang="fr-FR" sz="1400" dirty="0">
                <a:solidFill>
                  <a:srgbClr val="575757"/>
                </a:solidFill>
                <a:latin typeface="Arial" charset="0"/>
                <a:cs typeface="Arial" charset="0"/>
              </a:rPr>
              <a:t>Akathisie</a:t>
            </a:r>
          </a:p>
          <a:p>
            <a:pPr marL="285750" lvl="2" indent="-285750">
              <a:spcBef>
                <a:spcPts val="600"/>
              </a:spcBef>
              <a:buFont typeface="Arial" panose="020B0604020202020204" pitchFamily="34" charset="0"/>
              <a:buChar char="•"/>
            </a:pPr>
            <a:r>
              <a:rPr lang="fr-FR" sz="1400" dirty="0">
                <a:solidFill>
                  <a:srgbClr val="575757"/>
                </a:solidFill>
                <a:latin typeface="Arial" charset="0"/>
                <a:cs typeface="Arial" charset="0"/>
              </a:rPr>
              <a:t>Polyneuropathie (trajet anatomique)</a:t>
            </a:r>
          </a:p>
        </p:txBody>
      </p:sp>
      <p:sp>
        <p:nvSpPr>
          <p:cNvPr id="4" name="ZoneTexte 3">
            <a:extLst>
              <a:ext uri="{FF2B5EF4-FFF2-40B4-BE49-F238E27FC236}">
                <a16:creationId xmlns:a16="http://schemas.microsoft.com/office/drawing/2014/main" id="{DF3BD324-1AA1-020C-8D0C-9190B1E661AA}"/>
              </a:ext>
            </a:extLst>
          </p:cNvPr>
          <p:cNvSpPr txBox="1"/>
          <p:nvPr/>
        </p:nvSpPr>
        <p:spPr>
          <a:xfrm>
            <a:off x="71999" y="6313491"/>
            <a:ext cx="7922211" cy="584775"/>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Allen RP.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Physician-diagnosed</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restless</a:t>
            </a:r>
            <a:r>
              <a:rPr lang="fr-FR" sz="800" dirty="0">
                <a:solidFill>
                  <a:srgbClr val="575757"/>
                </a:solidFill>
                <a:latin typeface="Arial" panose="020B0604020202020204" pitchFamily="34" charset="0"/>
                <a:cs typeface="Arial" panose="020B0604020202020204" pitchFamily="34" charset="0"/>
              </a:rPr>
              <a:t> legs syndrome in a large </a:t>
            </a:r>
            <a:r>
              <a:rPr lang="fr-FR" sz="800" dirty="0" err="1">
                <a:solidFill>
                  <a:srgbClr val="575757"/>
                </a:solidFill>
                <a:latin typeface="Arial" panose="020B0604020202020204" pitchFamily="34" charset="0"/>
                <a:cs typeface="Arial" panose="020B0604020202020204" pitchFamily="34" charset="0"/>
              </a:rPr>
              <a:t>sample</a:t>
            </a:r>
            <a:r>
              <a:rPr lang="fr-FR" sz="800" dirty="0">
                <a:solidFill>
                  <a:srgbClr val="575757"/>
                </a:solidFill>
                <a:latin typeface="Arial" panose="020B0604020202020204" pitchFamily="34" charset="0"/>
                <a:cs typeface="Arial" panose="020B0604020202020204" pitchFamily="34" charset="0"/>
              </a:rPr>
              <a:t> of </a:t>
            </a:r>
            <a:r>
              <a:rPr lang="fr-FR" sz="800" dirty="0" err="1">
                <a:solidFill>
                  <a:srgbClr val="575757"/>
                </a:solidFill>
                <a:latin typeface="Arial" panose="020B0604020202020204" pitchFamily="34" charset="0"/>
                <a:cs typeface="Arial" panose="020B0604020202020204" pitchFamily="34" charset="0"/>
              </a:rPr>
              <a:t>primary</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medical</a:t>
            </a:r>
            <a:r>
              <a:rPr lang="fr-FR" sz="800" dirty="0">
                <a:solidFill>
                  <a:srgbClr val="575757"/>
                </a:solidFill>
                <a:latin typeface="Arial" panose="020B0604020202020204" pitchFamily="34" charset="0"/>
                <a:cs typeface="Arial" panose="020B0604020202020204" pitchFamily="34" charset="0"/>
              </a:rPr>
              <a:t> care patients in western Europe: </a:t>
            </a:r>
            <a:r>
              <a:rPr lang="fr-FR" sz="800" dirty="0" err="1">
                <a:solidFill>
                  <a:srgbClr val="575757"/>
                </a:solidFill>
                <a:latin typeface="Arial" panose="020B0604020202020204" pitchFamily="34" charset="0"/>
                <a:cs typeface="Arial" panose="020B0604020202020204" pitchFamily="34" charset="0"/>
              </a:rPr>
              <a:t>Prevalence</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characterics</a:t>
            </a:r>
            <a:r>
              <a:rPr lang="fr-FR" sz="800"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Sleep</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Medicine</a:t>
            </a:r>
            <a:r>
              <a:rPr lang="fr-FR" sz="800" i="1" dirty="0">
                <a:solidFill>
                  <a:srgbClr val="575757"/>
                </a:solidFill>
                <a:latin typeface="Arial" panose="020B0604020202020204" pitchFamily="34" charset="0"/>
                <a:cs typeface="Arial" panose="020B0604020202020204" pitchFamily="34" charset="0"/>
              </a:rPr>
              <a:t> </a:t>
            </a:r>
            <a:r>
              <a:rPr lang="fr-FR" sz="800" dirty="0">
                <a:solidFill>
                  <a:srgbClr val="575757"/>
                </a:solidFill>
                <a:latin typeface="Arial" panose="020B0604020202020204" pitchFamily="34" charset="0"/>
                <a:cs typeface="Arial" panose="020B0604020202020204" pitchFamily="34" charset="0"/>
              </a:rPr>
              <a:t>2010;11 :31–37 ; Allen RP.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Prevalence</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Disease</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Burden</a:t>
            </a:r>
            <a:r>
              <a:rPr lang="fr-FR" sz="800" dirty="0">
                <a:solidFill>
                  <a:srgbClr val="575757"/>
                </a:solidFill>
                <a:latin typeface="Arial" panose="020B0604020202020204" pitchFamily="34" charset="0"/>
                <a:cs typeface="Arial" panose="020B0604020202020204" pitchFamily="34" charset="0"/>
              </a:rPr>
              <a:t> of </a:t>
            </a:r>
            <a:r>
              <a:rPr lang="fr-FR" sz="800" dirty="0" err="1">
                <a:solidFill>
                  <a:srgbClr val="575757"/>
                </a:solidFill>
                <a:latin typeface="Arial" panose="020B0604020202020204" pitchFamily="34" charset="0"/>
                <a:cs typeface="Arial" panose="020B0604020202020204" pitchFamily="34" charset="0"/>
              </a:rPr>
              <a:t>Primary</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Restless</a:t>
            </a:r>
            <a:r>
              <a:rPr lang="fr-FR" sz="800" dirty="0">
                <a:solidFill>
                  <a:srgbClr val="575757"/>
                </a:solidFill>
                <a:latin typeface="Arial" panose="020B0604020202020204" pitchFamily="34" charset="0"/>
                <a:cs typeface="Arial" panose="020B0604020202020204" pitchFamily="34" charset="0"/>
              </a:rPr>
              <a:t> Legs Syndrome: </a:t>
            </a:r>
            <a:r>
              <a:rPr lang="fr-FR" sz="800" dirty="0" err="1">
                <a:solidFill>
                  <a:srgbClr val="575757"/>
                </a:solidFill>
                <a:latin typeface="Arial" panose="020B0604020202020204" pitchFamily="34" charset="0"/>
                <a:cs typeface="Arial" panose="020B0604020202020204" pitchFamily="34" charset="0"/>
              </a:rPr>
              <a:t>Results</a:t>
            </a:r>
            <a:r>
              <a:rPr lang="fr-FR" sz="800" dirty="0">
                <a:solidFill>
                  <a:srgbClr val="575757"/>
                </a:solidFill>
                <a:latin typeface="Arial" panose="020B0604020202020204" pitchFamily="34" charset="0"/>
                <a:cs typeface="Arial" panose="020B0604020202020204" pitchFamily="34" charset="0"/>
              </a:rPr>
              <a:t> of a General Population Survey in the United States. </a:t>
            </a:r>
            <a:r>
              <a:rPr lang="fr-FR" sz="800" dirty="0" err="1">
                <a:solidFill>
                  <a:srgbClr val="575757"/>
                </a:solidFill>
                <a:latin typeface="Arial" panose="020B0604020202020204" pitchFamily="34" charset="0"/>
                <a:cs typeface="Arial" panose="020B0604020202020204" pitchFamily="34" charset="0"/>
              </a:rPr>
              <a:t>Movement</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Disorders</a:t>
            </a:r>
            <a:r>
              <a:rPr lang="fr-FR" sz="800" dirty="0">
                <a:solidFill>
                  <a:srgbClr val="575757"/>
                </a:solidFill>
                <a:latin typeface="Arial" panose="020B0604020202020204" pitchFamily="34" charset="0"/>
                <a:cs typeface="Arial" panose="020B0604020202020204" pitchFamily="34" charset="0"/>
              </a:rPr>
              <a:t> 201;26:114-20 ; </a:t>
            </a:r>
            <a:r>
              <a:rPr lang="fr-FR" sz="800" dirty="0" err="1">
                <a:solidFill>
                  <a:srgbClr val="575757"/>
                </a:solidFill>
                <a:latin typeface="Arial" panose="020B0604020202020204" pitchFamily="34" charset="0"/>
                <a:cs typeface="Arial" panose="020B0604020202020204" pitchFamily="34" charset="0"/>
              </a:rPr>
              <a:t>Drakatos</a:t>
            </a:r>
            <a:r>
              <a:rPr lang="fr-FR" sz="800" dirty="0">
                <a:solidFill>
                  <a:srgbClr val="575757"/>
                </a:solidFill>
                <a:latin typeface="Arial" panose="020B0604020202020204" pitchFamily="34" charset="0"/>
                <a:cs typeface="Arial" panose="020B0604020202020204" pitchFamily="34" charset="0"/>
              </a:rPr>
              <a:t> P.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Periodic</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limb</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movements</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during</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sleep</a:t>
            </a:r>
            <a:r>
              <a:rPr lang="fr-FR" sz="800" dirty="0">
                <a:solidFill>
                  <a:srgbClr val="575757"/>
                </a:solidFill>
                <a:latin typeface="Arial" panose="020B0604020202020204" pitchFamily="34" charset="0"/>
                <a:cs typeface="Arial" panose="020B0604020202020204" pitchFamily="34" charset="0"/>
              </a:rPr>
              <a:t>: a narrative </a:t>
            </a:r>
            <a:r>
              <a:rPr lang="fr-FR" sz="800" dirty="0" err="1">
                <a:solidFill>
                  <a:srgbClr val="575757"/>
                </a:solidFill>
                <a:latin typeface="Arial" panose="020B0604020202020204" pitchFamily="34" charset="0"/>
                <a:cs typeface="Arial" panose="020B0604020202020204" pitchFamily="34" charset="0"/>
              </a:rPr>
              <a:t>review</a:t>
            </a:r>
            <a:r>
              <a:rPr lang="fr-FR" sz="800" dirty="0">
                <a:solidFill>
                  <a:srgbClr val="575757"/>
                </a:solidFill>
                <a:latin typeface="Arial" panose="020B0604020202020204" pitchFamily="34" charset="0"/>
                <a:cs typeface="Arial" panose="020B0604020202020204" pitchFamily="34" charset="0"/>
              </a:rPr>
              <a:t>. </a:t>
            </a:r>
            <a:r>
              <a:rPr lang="fr-FR" sz="800" i="1" dirty="0">
                <a:solidFill>
                  <a:srgbClr val="575757"/>
                </a:solidFill>
                <a:latin typeface="Arial" panose="020B0604020202020204" pitchFamily="34" charset="0"/>
                <a:cs typeface="Arial" panose="020B0604020202020204" pitchFamily="34" charset="0"/>
              </a:rPr>
              <a:t>J </a:t>
            </a:r>
            <a:r>
              <a:rPr lang="fr-FR" sz="800" i="1" dirty="0" err="1">
                <a:solidFill>
                  <a:srgbClr val="575757"/>
                </a:solidFill>
                <a:latin typeface="Arial" panose="020B0604020202020204" pitchFamily="34" charset="0"/>
                <a:cs typeface="Arial" panose="020B0604020202020204" pitchFamily="34" charset="0"/>
              </a:rPr>
              <a:t>Thorac</a:t>
            </a:r>
            <a:r>
              <a:rPr lang="fr-FR" sz="800" i="1" dirty="0">
                <a:solidFill>
                  <a:srgbClr val="575757"/>
                </a:solidFill>
                <a:latin typeface="Arial" panose="020B0604020202020204" pitchFamily="34" charset="0"/>
                <a:cs typeface="Arial" panose="020B0604020202020204" pitchFamily="34" charset="0"/>
              </a:rPr>
              <a:t> Dis</a:t>
            </a:r>
            <a:r>
              <a:rPr lang="fr-FR" sz="800" dirty="0">
                <a:solidFill>
                  <a:srgbClr val="575757"/>
                </a:solidFill>
                <a:latin typeface="Arial" panose="020B0604020202020204" pitchFamily="34" charset="0"/>
                <a:cs typeface="Arial" panose="020B0604020202020204" pitchFamily="34" charset="0"/>
              </a:rPr>
              <a:t> 2021;13:6476-94 ; Limousin N.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Traitement du syndrome des jambes sans repos nouvellement diagnostiqué. Médecine du sommeil 2019;16:106-113.</a:t>
            </a:r>
          </a:p>
        </p:txBody>
      </p:sp>
      <p:sp>
        <p:nvSpPr>
          <p:cNvPr id="8" name="ZoneTexte 7">
            <a:extLst>
              <a:ext uri="{FF2B5EF4-FFF2-40B4-BE49-F238E27FC236}">
                <a16:creationId xmlns:a16="http://schemas.microsoft.com/office/drawing/2014/main" id="{7633A58C-3A2F-FA4F-4F56-A3B308345DE3}"/>
              </a:ext>
            </a:extLst>
          </p:cNvPr>
          <p:cNvSpPr txBox="1"/>
          <p:nvPr/>
        </p:nvSpPr>
        <p:spPr>
          <a:xfrm>
            <a:off x="80258" y="6082659"/>
            <a:ext cx="806631" cy="230832"/>
          </a:xfrm>
          <a:prstGeom prst="rect">
            <a:avLst/>
          </a:prstGeom>
          <a:noFill/>
        </p:spPr>
        <p:txBody>
          <a:bodyPr wrap="none" rtlCol="0">
            <a:spAutoFit/>
          </a:bodyPr>
          <a:lstStyle/>
          <a:p>
            <a:r>
              <a:rPr lang="fr-FR" sz="900" dirty="0">
                <a:solidFill>
                  <a:srgbClr val="575757"/>
                </a:solidFill>
                <a:latin typeface="Arial" panose="020B0604020202020204" pitchFamily="34" charset="0"/>
                <a:cs typeface="Arial" panose="020B0604020202020204" pitchFamily="34" charset="0"/>
              </a:rPr>
              <a:t>* Hors AMM</a:t>
            </a:r>
          </a:p>
        </p:txBody>
      </p:sp>
    </p:spTree>
    <p:extLst>
      <p:ext uri="{BB962C8B-B14F-4D97-AF65-F5344CB8AC3E}">
        <p14:creationId xmlns:p14="http://schemas.microsoft.com/office/powerpoint/2010/main" val="386865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9BA03A-45B7-53CA-6B7C-6F8359E6E94E}"/>
              </a:ext>
            </a:extLst>
          </p:cNvPr>
          <p:cNvSpPr>
            <a:spLocks noGrp="1"/>
          </p:cNvSpPr>
          <p:nvPr>
            <p:ph type="title"/>
          </p:nvPr>
        </p:nvSpPr>
        <p:spPr/>
        <p:txBody>
          <a:bodyPr>
            <a:normAutofit/>
          </a:bodyPr>
          <a:lstStyle/>
          <a:p>
            <a:pPr>
              <a:defRPr/>
            </a:pPr>
            <a:r>
              <a:rPr lang="fr-FR"/>
              <a:t>Troubles du rythme circadien</a:t>
            </a:r>
          </a:p>
        </p:txBody>
      </p:sp>
      <p:sp>
        <p:nvSpPr>
          <p:cNvPr id="3" name="Espace réservé du contenu 2">
            <a:extLst>
              <a:ext uri="{FF2B5EF4-FFF2-40B4-BE49-F238E27FC236}">
                <a16:creationId xmlns:a16="http://schemas.microsoft.com/office/drawing/2014/main" id="{B1B0ECCC-3B50-8A83-E5E8-9C343EB7C93E}"/>
              </a:ext>
            </a:extLst>
          </p:cNvPr>
          <p:cNvSpPr>
            <a:spLocks noGrp="1"/>
          </p:cNvSpPr>
          <p:nvPr>
            <p:ph idx="1"/>
          </p:nvPr>
        </p:nvSpPr>
        <p:spPr>
          <a:xfrm>
            <a:off x="838200" y="4011100"/>
            <a:ext cx="10877550" cy="2751899"/>
          </a:xfrm>
        </p:spPr>
        <p:txBody>
          <a:bodyPr>
            <a:normAutofit/>
          </a:bodyPr>
          <a:lstStyle/>
          <a:p>
            <a:pPr marL="285750" indent="-285750">
              <a:lnSpc>
                <a:spcPct val="100000"/>
              </a:lnSpc>
              <a:buFont typeface="Arial" panose="020B0604020202020204" pitchFamily="34" charset="0"/>
              <a:buChar char="•"/>
            </a:pPr>
            <a:r>
              <a:rPr lang="fr-FR" sz="1600">
                <a:latin typeface="Arial" charset="0"/>
                <a:cs typeface="Arial" charset="0"/>
              </a:rPr>
              <a:t>Rythme veille-sommeil irrégulier</a:t>
            </a:r>
          </a:p>
          <a:p>
            <a:pPr marL="285750" indent="-285750">
              <a:lnSpc>
                <a:spcPct val="100000"/>
              </a:lnSpc>
              <a:buFont typeface="Arial" panose="020B0604020202020204" pitchFamily="34" charset="0"/>
              <a:buChar char="•"/>
            </a:pPr>
            <a:r>
              <a:rPr lang="fr-FR" sz="1600">
                <a:latin typeface="Arial" charset="0"/>
                <a:cs typeface="Arial" charset="0"/>
              </a:rPr>
              <a:t>Rythme différent de 24h </a:t>
            </a:r>
            <a:r>
              <a:rPr lang="fr-FR" sz="1600" b="0">
                <a:latin typeface="Arial" charset="0"/>
                <a:cs typeface="Arial" charset="0"/>
                <a:sym typeface="Wingdings" pitchFamily="2" charset="2"/>
              </a:rPr>
              <a:t> </a:t>
            </a:r>
            <a:r>
              <a:rPr lang="fr-FR" sz="1600" b="0">
                <a:latin typeface="Arial" charset="0"/>
                <a:cs typeface="Arial" charset="0"/>
              </a:rPr>
              <a:t>en libre cours </a:t>
            </a:r>
            <a:r>
              <a:rPr lang="fr-FR" sz="1600" b="0">
                <a:latin typeface="Arial" charset="0"/>
                <a:cs typeface="Arial" charset="0"/>
                <a:sym typeface="Wingdings" pitchFamily="2" charset="2"/>
              </a:rPr>
              <a:t></a:t>
            </a:r>
            <a:r>
              <a:rPr lang="fr-FR" sz="1600" b="0">
                <a:latin typeface="Arial" charset="0"/>
                <a:cs typeface="Arial" charset="0"/>
              </a:rPr>
              <a:t> </a:t>
            </a:r>
            <a:r>
              <a:rPr lang="fr-FR" sz="1600" b="0" err="1">
                <a:latin typeface="Arial" charset="0"/>
                <a:cs typeface="Arial" charset="0"/>
              </a:rPr>
              <a:t>hypernycthéméral</a:t>
            </a:r>
            <a:endParaRPr lang="fr-FR" sz="1600" b="0">
              <a:latin typeface="Arial" charset="0"/>
              <a:cs typeface="Arial" charset="0"/>
            </a:endParaRPr>
          </a:p>
          <a:p>
            <a:pPr marL="285750" indent="-285750">
              <a:lnSpc>
                <a:spcPct val="100000"/>
              </a:lnSpc>
              <a:buFont typeface="Arial" panose="020B0604020202020204" pitchFamily="34" charset="0"/>
              <a:buChar char="•"/>
            </a:pPr>
            <a:r>
              <a:rPr lang="fr-FR" sz="1600">
                <a:latin typeface="Arial" charset="0"/>
                <a:cs typeface="Arial" charset="0"/>
              </a:rPr>
              <a:t>Traitements</a:t>
            </a:r>
          </a:p>
          <a:p>
            <a:pPr marL="931863" lvl="1" indent="-571500">
              <a:lnSpc>
                <a:spcPct val="100000"/>
              </a:lnSpc>
              <a:buFont typeface="Wingdings" panose="05000000000000000000" pitchFamily="2" charset="2"/>
              <a:buChar char="Ø"/>
            </a:pPr>
            <a:r>
              <a:rPr lang="fr-FR" sz="1600"/>
              <a:t>Chronothérapie</a:t>
            </a:r>
          </a:p>
          <a:p>
            <a:pPr marL="931863" lvl="1" indent="-571500">
              <a:lnSpc>
                <a:spcPct val="100000"/>
              </a:lnSpc>
              <a:buFont typeface="Wingdings" panose="05000000000000000000" pitchFamily="2" charset="2"/>
              <a:buChar char="Ø"/>
            </a:pPr>
            <a:r>
              <a:rPr lang="fr-FR" sz="1600"/>
              <a:t>Mélatonine </a:t>
            </a:r>
            <a:r>
              <a:rPr lang="fr-FR" sz="1600" b="0"/>
              <a:t>(surtout en fin d’après-midi pour le retard de phase)</a:t>
            </a:r>
          </a:p>
          <a:p>
            <a:pPr marL="931863" lvl="1" indent="-571500">
              <a:lnSpc>
                <a:spcPct val="100000"/>
              </a:lnSpc>
              <a:buFont typeface="Wingdings" panose="05000000000000000000" pitchFamily="2" charset="2"/>
              <a:buChar char="Ø"/>
            </a:pPr>
            <a:r>
              <a:rPr lang="fr-FR" sz="1600"/>
              <a:t>Photothérapie </a:t>
            </a:r>
            <a:r>
              <a:rPr lang="fr-FR" sz="1600" b="0"/>
              <a:t>(le matin pour retard, le soir pour avance)</a:t>
            </a:r>
          </a:p>
          <a:p>
            <a:endParaRPr lang="fr-FR" sz="1200"/>
          </a:p>
        </p:txBody>
      </p:sp>
      <p:sp>
        <p:nvSpPr>
          <p:cNvPr id="4" name="ZoneTexte 3">
            <a:extLst>
              <a:ext uri="{FF2B5EF4-FFF2-40B4-BE49-F238E27FC236}">
                <a16:creationId xmlns:a16="http://schemas.microsoft.com/office/drawing/2014/main" id="{89A7F546-5EB6-FF90-F50C-1EFB702C0D03}"/>
              </a:ext>
            </a:extLst>
          </p:cNvPr>
          <p:cNvSpPr txBox="1"/>
          <p:nvPr/>
        </p:nvSpPr>
        <p:spPr>
          <a:xfrm>
            <a:off x="72000" y="6480000"/>
            <a:ext cx="10602600"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Dodson ER. </a:t>
            </a:r>
            <a:r>
              <a:rPr lang="fr-FR" sz="800" i="1">
                <a:solidFill>
                  <a:srgbClr val="575757"/>
                </a:solidFill>
                <a:latin typeface="Arial" panose="020B0604020202020204" pitchFamily="34" charset="0"/>
                <a:cs typeface="Arial" panose="020B0604020202020204" pitchFamily="34" charset="0"/>
              </a:rPr>
              <a:t>et al</a:t>
            </a:r>
            <a:r>
              <a:rPr lang="fr-FR" sz="800">
                <a:solidFill>
                  <a:srgbClr val="575757"/>
                </a:solidFill>
                <a:latin typeface="Arial" panose="020B0604020202020204" pitchFamily="34" charset="0"/>
                <a:cs typeface="Arial" panose="020B0604020202020204" pitchFamily="34" charset="0"/>
              </a:rPr>
              <a:t>. </a:t>
            </a:r>
            <a:r>
              <a:rPr lang="fr-FR" sz="800" err="1">
                <a:solidFill>
                  <a:srgbClr val="575757"/>
                </a:solidFill>
                <a:latin typeface="Arial" panose="020B0604020202020204" pitchFamily="34" charset="0"/>
                <a:cs typeface="Arial" panose="020B0604020202020204" pitchFamily="34" charset="0"/>
              </a:rPr>
              <a:t>Therapeutics</a:t>
            </a:r>
            <a:r>
              <a:rPr lang="fr-FR" sz="800">
                <a:solidFill>
                  <a:srgbClr val="575757"/>
                </a:solidFill>
                <a:latin typeface="Arial" panose="020B0604020202020204" pitchFamily="34" charset="0"/>
                <a:cs typeface="Arial" panose="020B0604020202020204" pitchFamily="34" charset="0"/>
              </a:rPr>
              <a:t> for </a:t>
            </a:r>
            <a:r>
              <a:rPr lang="fr-FR" sz="800" err="1">
                <a:solidFill>
                  <a:srgbClr val="575757"/>
                </a:solidFill>
                <a:latin typeface="Arial" panose="020B0604020202020204" pitchFamily="34" charset="0"/>
                <a:cs typeface="Arial" panose="020B0604020202020204" pitchFamily="34" charset="0"/>
              </a:rPr>
              <a:t>Circadian</a:t>
            </a:r>
            <a:r>
              <a:rPr lang="fr-FR" sz="800">
                <a:solidFill>
                  <a:srgbClr val="575757"/>
                </a:solidFill>
                <a:latin typeface="Arial" panose="020B0604020202020204" pitchFamily="34" charset="0"/>
                <a:cs typeface="Arial" panose="020B0604020202020204" pitchFamily="34" charset="0"/>
              </a:rPr>
              <a:t> </a:t>
            </a:r>
            <a:r>
              <a:rPr lang="fr-FR" sz="800" err="1">
                <a:solidFill>
                  <a:srgbClr val="575757"/>
                </a:solidFill>
                <a:latin typeface="Arial" panose="020B0604020202020204" pitchFamily="34" charset="0"/>
                <a:cs typeface="Arial" panose="020B0604020202020204" pitchFamily="34" charset="0"/>
              </a:rPr>
              <a:t>Rhythm</a:t>
            </a:r>
            <a:r>
              <a:rPr lang="fr-FR" sz="800">
                <a:solidFill>
                  <a:srgbClr val="575757"/>
                </a:solidFill>
                <a:latin typeface="Arial" panose="020B0604020202020204" pitchFamily="34" charset="0"/>
                <a:cs typeface="Arial" panose="020B0604020202020204" pitchFamily="34" charset="0"/>
              </a:rPr>
              <a:t> </a:t>
            </a:r>
            <a:r>
              <a:rPr lang="fr-FR" sz="800" err="1">
                <a:solidFill>
                  <a:srgbClr val="575757"/>
                </a:solidFill>
                <a:latin typeface="Arial" panose="020B0604020202020204" pitchFamily="34" charset="0"/>
                <a:cs typeface="Arial" panose="020B0604020202020204" pitchFamily="34" charset="0"/>
              </a:rPr>
              <a:t>Sleep</a:t>
            </a:r>
            <a:r>
              <a:rPr lang="fr-FR" sz="800">
                <a:solidFill>
                  <a:srgbClr val="575757"/>
                </a:solidFill>
                <a:latin typeface="Arial" panose="020B0604020202020204" pitchFamily="34" charset="0"/>
                <a:cs typeface="Arial" panose="020B0604020202020204" pitchFamily="34" charset="0"/>
              </a:rPr>
              <a:t> </a:t>
            </a:r>
            <a:r>
              <a:rPr lang="fr-FR" sz="800" err="1">
                <a:solidFill>
                  <a:srgbClr val="575757"/>
                </a:solidFill>
                <a:latin typeface="Arial" panose="020B0604020202020204" pitchFamily="34" charset="0"/>
                <a:cs typeface="Arial" panose="020B0604020202020204" pitchFamily="34" charset="0"/>
              </a:rPr>
              <a:t>Disorders</a:t>
            </a:r>
            <a:r>
              <a:rPr lang="fr-FR" sz="800">
                <a:solidFill>
                  <a:srgbClr val="575757"/>
                </a:solidFill>
                <a:latin typeface="Arial" panose="020B0604020202020204" pitchFamily="34" charset="0"/>
                <a:cs typeface="Arial" panose="020B0604020202020204" pitchFamily="34" charset="0"/>
              </a:rPr>
              <a:t>. </a:t>
            </a:r>
            <a:r>
              <a:rPr lang="fr-FR" sz="800" i="1" err="1">
                <a:solidFill>
                  <a:srgbClr val="575757"/>
                </a:solidFill>
                <a:latin typeface="Arial" panose="020B0604020202020204" pitchFamily="34" charset="0"/>
                <a:cs typeface="Arial" panose="020B0604020202020204" pitchFamily="34" charset="0"/>
              </a:rPr>
              <a:t>Sleep</a:t>
            </a:r>
            <a:r>
              <a:rPr lang="fr-FR" sz="800" i="1">
                <a:solidFill>
                  <a:srgbClr val="575757"/>
                </a:solidFill>
                <a:latin typeface="Arial" panose="020B0604020202020204" pitchFamily="34" charset="0"/>
                <a:cs typeface="Arial" panose="020B0604020202020204" pitchFamily="34" charset="0"/>
              </a:rPr>
              <a:t> Med Clin</a:t>
            </a:r>
            <a:r>
              <a:rPr lang="fr-FR" sz="800">
                <a:solidFill>
                  <a:srgbClr val="575757"/>
                </a:solidFill>
                <a:latin typeface="Arial" panose="020B0604020202020204" pitchFamily="34" charset="0"/>
                <a:cs typeface="Arial" panose="020B0604020202020204" pitchFamily="34" charset="0"/>
              </a:rPr>
              <a:t>. 2010;5:701–15.</a:t>
            </a:r>
          </a:p>
        </p:txBody>
      </p:sp>
      <p:sp>
        <p:nvSpPr>
          <p:cNvPr id="6" name="Rectangle: Rounded Corners 14">
            <a:extLst>
              <a:ext uri="{FF2B5EF4-FFF2-40B4-BE49-F238E27FC236}">
                <a16:creationId xmlns:a16="http://schemas.microsoft.com/office/drawing/2014/main" id="{299144B3-65AD-BFF2-6E21-9DE7D931E694}"/>
              </a:ext>
            </a:extLst>
          </p:cNvPr>
          <p:cNvSpPr/>
          <p:nvPr/>
        </p:nvSpPr>
        <p:spPr>
          <a:xfrm>
            <a:off x="419220" y="2145587"/>
            <a:ext cx="5103166" cy="1761177"/>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Rounded Corners 75">
            <a:extLst>
              <a:ext uri="{FF2B5EF4-FFF2-40B4-BE49-F238E27FC236}">
                <a16:creationId xmlns:a16="http://schemas.microsoft.com/office/drawing/2014/main" id="{62DC9E69-44AC-2BBA-1306-B3840E19B8AF}"/>
              </a:ext>
            </a:extLst>
          </p:cNvPr>
          <p:cNvSpPr/>
          <p:nvPr/>
        </p:nvSpPr>
        <p:spPr>
          <a:xfrm>
            <a:off x="505631" y="2090641"/>
            <a:ext cx="5110515" cy="1804031"/>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TextBox 79">
            <a:extLst>
              <a:ext uri="{FF2B5EF4-FFF2-40B4-BE49-F238E27FC236}">
                <a16:creationId xmlns:a16="http://schemas.microsoft.com/office/drawing/2014/main" id="{A6E3B02D-FFD9-D6AC-91B9-9476C615D1D7}"/>
              </a:ext>
            </a:extLst>
          </p:cNvPr>
          <p:cNvSpPr txBox="1"/>
          <p:nvPr/>
        </p:nvSpPr>
        <p:spPr>
          <a:xfrm>
            <a:off x="605307" y="2206936"/>
            <a:ext cx="4917079" cy="1631216"/>
          </a:xfrm>
          <a:prstGeom prst="rect">
            <a:avLst/>
          </a:prstGeom>
          <a:noFill/>
        </p:spPr>
        <p:txBody>
          <a:bodyPr wrap="square" rtlCol="0">
            <a:spAutoFit/>
          </a:bodyPr>
          <a:lstStyle/>
          <a:p>
            <a:r>
              <a:rPr lang="fr-FR" sz="1600" b="1" dirty="0">
                <a:solidFill>
                  <a:srgbClr val="E5007D"/>
                </a:solidFill>
                <a:latin typeface="Arial" panose="020B0604020202020204" pitchFamily="34" charset="0"/>
                <a:cs typeface="Arial" panose="020B0604020202020204" pitchFamily="34" charset="0"/>
              </a:rPr>
              <a:t>Retard de phase du sommeil</a:t>
            </a:r>
          </a:p>
          <a:p>
            <a:pPr marL="742950" lvl="1" indent="-285750">
              <a:buFont typeface="Wingdings" pitchFamily="2" charset="2"/>
              <a:buChar char="Ø"/>
            </a:pPr>
            <a:r>
              <a:rPr lang="fr-FR" sz="1400" dirty="0">
                <a:solidFill>
                  <a:srgbClr val="555555"/>
                </a:solidFill>
                <a:latin typeface="Arial" panose="020B0604020202020204" pitchFamily="34" charset="0"/>
                <a:cs typeface="Arial" panose="020B0604020202020204" pitchFamily="34" charset="0"/>
              </a:rPr>
              <a:t>Fausse insomnie d’endormissement</a:t>
            </a:r>
          </a:p>
          <a:p>
            <a:pPr marL="742950" lvl="1" indent="-285750">
              <a:buFont typeface="Wingdings" pitchFamily="2" charset="2"/>
              <a:buChar char="Ø"/>
            </a:pPr>
            <a:r>
              <a:rPr lang="fr-FR" sz="1400" dirty="0">
                <a:solidFill>
                  <a:srgbClr val="555555"/>
                </a:solidFill>
                <a:latin typeface="Arial" panose="020B0604020202020204" pitchFamily="34" charset="0"/>
                <a:cs typeface="Arial" panose="020B0604020202020204" pitchFamily="34" charset="0"/>
              </a:rPr>
              <a:t>Sommeil normal... mais mal calé dans                  le nycthémère</a:t>
            </a:r>
          </a:p>
          <a:p>
            <a:pPr marL="742950" lvl="1" indent="-285750">
              <a:buFont typeface="Wingdings" pitchFamily="2" charset="2"/>
              <a:buChar char="Ø"/>
            </a:pPr>
            <a:r>
              <a:rPr lang="fr-FR" sz="1400" dirty="0">
                <a:solidFill>
                  <a:srgbClr val="555555"/>
                </a:solidFill>
                <a:latin typeface="Arial" panose="020B0604020202020204" pitchFamily="34" charset="0"/>
                <a:cs typeface="Arial" panose="020B0604020202020204" pitchFamily="34" charset="0"/>
              </a:rPr>
              <a:t>Sujets du soir à l’extrême, « grande forme » le soir</a:t>
            </a:r>
          </a:p>
          <a:p>
            <a:pPr marL="742950" lvl="1" indent="-285750">
              <a:buFont typeface="Wingdings" pitchFamily="2" charset="2"/>
              <a:buChar char="Ø"/>
            </a:pPr>
            <a:r>
              <a:rPr lang="fr-FR" sz="1400" dirty="0">
                <a:solidFill>
                  <a:srgbClr val="555555"/>
                </a:solidFill>
                <a:latin typeface="Arial" panose="020B0604020202020204" pitchFamily="34" charset="0"/>
                <a:cs typeface="Arial" panose="020B0604020202020204" pitchFamily="34" charset="0"/>
              </a:rPr>
              <a:t>Adolescents, et surtout jeunes adultes</a:t>
            </a:r>
          </a:p>
          <a:p>
            <a:pPr marL="742950" lvl="1" indent="-285750">
              <a:buFont typeface="Wingdings" pitchFamily="2" charset="2"/>
              <a:buChar char="Ø"/>
            </a:pPr>
            <a:r>
              <a:rPr lang="fr-FR" sz="1400" dirty="0">
                <a:solidFill>
                  <a:srgbClr val="555555"/>
                </a:solidFill>
                <a:latin typeface="Arial" panose="020B0604020202020204" pitchFamily="34" charset="0"/>
                <a:cs typeface="Arial" panose="020B0604020202020204" pitchFamily="34" charset="0"/>
              </a:rPr>
              <a:t>Somnolence matinale excessive</a:t>
            </a:r>
          </a:p>
        </p:txBody>
      </p:sp>
      <p:sp>
        <p:nvSpPr>
          <p:cNvPr id="16" name="Rectangle: Rounded Corners 14">
            <a:extLst>
              <a:ext uri="{FF2B5EF4-FFF2-40B4-BE49-F238E27FC236}">
                <a16:creationId xmlns:a16="http://schemas.microsoft.com/office/drawing/2014/main" id="{761088FE-21DD-8FEA-460B-2718BB8F700D}"/>
              </a:ext>
            </a:extLst>
          </p:cNvPr>
          <p:cNvSpPr/>
          <p:nvPr/>
        </p:nvSpPr>
        <p:spPr>
          <a:xfrm>
            <a:off x="6489444" y="2145587"/>
            <a:ext cx="5371695" cy="1761177"/>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ectangle: Rounded Corners 75">
            <a:extLst>
              <a:ext uri="{FF2B5EF4-FFF2-40B4-BE49-F238E27FC236}">
                <a16:creationId xmlns:a16="http://schemas.microsoft.com/office/drawing/2014/main" id="{CADBE523-C988-3A7A-D8B9-379EB5A5F759}"/>
              </a:ext>
            </a:extLst>
          </p:cNvPr>
          <p:cNvSpPr/>
          <p:nvPr/>
        </p:nvSpPr>
        <p:spPr>
          <a:xfrm>
            <a:off x="6575855" y="2090641"/>
            <a:ext cx="5371695" cy="1804031"/>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TextBox 79">
            <a:extLst>
              <a:ext uri="{FF2B5EF4-FFF2-40B4-BE49-F238E27FC236}">
                <a16:creationId xmlns:a16="http://schemas.microsoft.com/office/drawing/2014/main" id="{B450658A-AA19-A91E-3E35-86528590C987}"/>
              </a:ext>
            </a:extLst>
          </p:cNvPr>
          <p:cNvSpPr txBox="1"/>
          <p:nvPr/>
        </p:nvSpPr>
        <p:spPr>
          <a:xfrm>
            <a:off x="6662265" y="2206936"/>
            <a:ext cx="5371696" cy="1631216"/>
          </a:xfrm>
          <a:prstGeom prst="rect">
            <a:avLst/>
          </a:prstGeom>
          <a:noFill/>
        </p:spPr>
        <p:txBody>
          <a:bodyPr wrap="square" rtlCol="0">
            <a:spAutoFit/>
          </a:bodyPr>
          <a:lstStyle/>
          <a:p>
            <a:pPr marR="0" lvl="0" indent="0" fontAlgn="auto">
              <a:lnSpc>
                <a:spcPct val="100000"/>
              </a:lnSpc>
              <a:spcBef>
                <a:spcPts val="0"/>
              </a:spcBef>
              <a:spcAft>
                <a:spcPts val="0"/>
              </a:spcAft>
              <a:buClrTx/>
              <a:buSzTx/>
              <a:buFontTx/>
              <a:buNone/>
              <a:tabLst/>
              <a:defRPr/>
            </a:pPr>
            <a:r>
              <a:rPr lang="fr-FR" sz="1600" b="1" dirty="0">
                <a:solidFill>
                  <a:srgbClr val="E5007D"/>
                </a:solidFill>
                <a:latin typeface="Arial" panose="020B0604020202020204" pitchFamily="34" charset="0"/>
                <a:cs typeface="Arial" panose="020B0604020202020204" pitchFamily="34" charset="0"/>
              </a:rPr>
              <a:t>Avance de phase du sommeil</a:t>
            </a:r>
          </a:p>
          <a:p>
            <a:pPr marL="742950" marR="0" lvl="1" indent="-285750" fontAlgn="auto">
              <a:lnSpc>
                <a:spcPct val="100000"/>
              </a:lnSpc>
              <a:spcBef>
                <a:spcPts val="0"/>
              </a:spcBef>
              <a:spcAft>
                <a:spcPts val="0"/>
              </a:spcAft>
              <a:buClrTx/>
              <a:buSzTx/>
              <a:buFont typeface="Wingdings" pitchFamily="2" charset="2"/>
              <a:buChar char="Ø"/>
              <a:tabLst/>
              <a:defRPr/>
            </a:pPr>
            <a:r>
              <a:rPr lang="fr-FR" sz="1400" dirty="0">
                <a:solidFill>
                  <a:srgbClr val="555555"/>
                </a:solidFill>
                <a:latin typeface="Arial" panose="020B0604020202020204" pitchFamily="34" charset="0"/>
                <a:cs typeface="Arial" panose="020B0604020202020204" pitchFamily="34" charset="0"/>
              </a:rPr>
              <a:t>Faux réveil matinal précoce</a:t>
            </a:r>
          </a:p>
          <a:p>
            <a:pPr marL="742950" marR="0" lvl="1" indent="-285750" fontAlgn="auto">
              <a:lnSpc>
                <a:spcPct val="100000"/>
              </a:lnSpc>
              <a:spcBef>
                <a:spcPts val="0"/>
              </a:spcBef>
              <a:spcAft>
                <a:spcPts val="0"/>
              </a:spcAft>
              <a:buClrTx/>
              <a:buSzTx/>
              <a:buFont typeface="Wingdings" pitchFamily="2" charset="2"/>
              <a:buChar char="Ø"/>
              <a:tabLst/>
              <a:defRPr/>
            </a:pPr>
            <a:r>
              <a:rPr lang="fr-FR" sz="1400" dirty="0">
                <a:solidFill>
                  <a:srgbClr val="555555"/>
                </a:solidFill>
                <a:latin typeface="Arial" panose="020B0604020202020204" pitchFamily="34" charset="0"/>
                <a:cs typeface="Arial" panose="020B0604020202020204" pitchFamily="34" charset="0"/>
              </a:rPr>
              <a:t>Sujets du matin à l’extrême, « grande forme » le matin</a:t>
            </a:r>
          </a:p>
          <a:p>
            <a:pPr marL="742950" marR="0" lvl="1" indent="-285750" fontAlgn="auto">
              <a:lnSpc>
                <a:spcPct val="100000"/>
              </a:lnSpc>
              <a:spcBef>
                <a:spcPts val="0"/>
              </a:spcBef>
              <a:spcAft>
                <a:spcPts val="0"/>
              </a:spcAft>
              <a:buClrTx/>
              <a:buSzTx/>
              <a:buFont typeface="Wingdings" pitchFamily="2" charset="2"/>
              <a:buChar char="Ø"/>
              <a:tabLst/>
              <a:defRPr/>
            </a:pPr>
            <a:r>
              <a:rPr lang="fr-FR" sz="1400" dirty="0">
                <a:solidFill>
                  <a:srgbClr val="555555"/>
                </a:solidFill>
                <a:latin typeface="Arial" panose="020B0604020202020204" pitchFamily="34" charset="0"/>
                <a:cs typeface="Arial" panose="020B0604020202020204" pitchFamily="34" charset="0"/>
              </a:rPr>
              <a:t>Sujet âgés (surtout si EHPAD). Forme familiale rare (mutation gène de l’horloge biologique)</a:t>
            </a:r>
          </a:p>
          <a:p>
            <a:pPr marL="742950" marR="0" lvl="1" indent="-285750" fontAlgn="auto">
              <a:lnSpc>
                <a:spcPct val="100000"/>
              </a:lnSpc>
              <a:spcBef>
                <a:spcPts val="0"/>
              </a:spcBef>
              <a:spcAft>
                <a:spcPts val="0"/>
              </a:spcAft>
              <a:buClrTx/>
              <a:buSzTx/>
              <a:buFont typeface="Wingdings" pitchFamily="2" charset="2"/>
              <a:buChar char="Ø"/>
              <a:tabLst/>
              <a:defRPr/>
            </a:pPr>
            <a:r>
              <a:rPr lang="fr-FR" sz="1400" dirty="0">
                <a:solidFill>
                  <a:srgbClr val="555555"/>
                </a:solidFill>
                <a:latin typeface="Arial" panose="020B0604020202020204" pitchFamily="34" charset="0"/>
                <a:cs typeface="Arial" panose="020B0604020202020204" pitchFamily="34" charset="0"/>
              </a:rPr>
              <a:t>Sommeil normal... mais mal calé dans le nycthémère</a:t>
            </a:r>
          </a:p>
          <a:p>
            <a:pPr marL="742950" marR="0" lvl="1" indent="-285750" fontAlgn="auto">
              <a:lnSpc>
                <a:spcPct val="100000"/>
              </a:lnSpc>
              <a:spcBef>
                <a:spcPts val="0"/>
              </a:spcBef>
              <a:spcAft>
                <a:spcPts val="0"/>
              </a:spcAft>
              <a:buClrTx/>
              <a:buSzTx/>
              <a:buFont typeface="Wingdings" pitchFamily="2" charset="2"/>
              <a:buChar char="Ø"/>
              <a:tabLst/>
              <a:defRPr/>
            </a:pPr>
            <a:r>
              <a:rPr lang="fr-FR" sz="1400" dirty="0">
                <a:solidFill>
                  <a:srgbClr val="555555"/>
                </a:solidFill>
                <a:latin typeface="Arial" panose="020B0604020202020204" pitchFamily="34" charset="0"/>
                <a:cs typeface="Arial" panose="020B0604020202020204" pitchFamily="34" charset="0"/>
              </a:rPr>
              <a:t>Somnolence vespérale excessive</a:t>
            </a:r>
          </a:p>
        </p:txBody>
      </p:sp>
      <p:sp>
        <p:nvSpPr>
          <p:cNvPr id="15" name="ZoneTexte 14">
            <a:extLst>
              <a:ext uri="{FF2B5EF4-FFF2-40B4-BE49-F238E27FC236}">
                <a16:creationId xmlns:a16="http://schemas.microsoft.com/office/drawing/2014/main" id="{B7EC0649-EFDA-7364-B927-5E9D57A80DD1}"/>
              </a:ext>
            </a:extLst>
          </p:cNvPr>
          <p:cNvSpPr txBox="1"/>
          <p:nvPr/>
        </p:nvSpPr>
        <p:spPr>
          <a:xfrm>
            <a:off x="5045068" y="1528570"/>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Définitions</a:t>
            </a:r>
          </a:p>
        </p:txBody>
      </p:sp>
    </p:spTree>
    <p:extLst>
      <p:ext uri="{BB962C8B-B14F-4D97-AF65-F5344CB8AC3E}">
        <p14:creationId xmlns:p14="http://schemas.microsoft.com/office/powerpoint/2010/main" val="2069435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3A6114-44B9-871E-2F65-7B90039BCA85}"/>
              </a:ext>
            </a:extLst>
          </p:cNvPr>
          <p:cNvSpPr>
            <a:spLocks noGrp="1"/>
          </p:cNvSpPr>
          <p:nvPr>
            <p:ph type="title"/>
          </p:nvPr>
        </p:nvSpPr>
        <p:spPr/>
        <p:txBody>
          <a:bodyPr>
            <a:normAutofit/>
          </a:bodyPr>
          <a:lstStyle/>
          <a:p>
            <a:pPr>
              <a:defRPr/>
            </a:pPr>
            <a:r>
              <a:rPr lang="fr-FR"/>
              <a:t>Narcolepsie / hypersomnie idiopathique</a:t>
            </a:r>
          </a:p>
        </p:txBody>
      </p:sp>
      <p:sp>
        <p:nvSpPr>
          <p:cNvPr id="6" name="ZoneTexte 5">
            <a:extLst>
              <a:ext uri="{FF2B5EF4-FFF2-40B4-BE49-F238E27FC236}">
                <a16:creationId xmlns:a16="http://schemas.microsoft.com/office/drawing/2014/main" id="{2AD79070-CE7A-7964-1EFC-BF185E5229FF}"/>
              </a:ext>
            </a:extLst>
          </p:cNvPr>
          <p:cNvSpPr txBox="1"/>
          <p:nvPr/>
        </p:nvSpPr>
        <p:spPr>
          <a:xfrm>
            <a:off x="71999" y="6164841"/>
            <a:ext cx="7388055" cy="707886"/>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Ohayon MM.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Prevalence</a:t>
            </a:r>
            <a:r>
              <a:rPr lang="fr-FR" sz="800" dirty="0">
                <a:solidFill>
                  <a:srgbClr val="575757"/>
                </a:solidFill>
                <a:latin typeface="Arial" panose="020B0604020202020204" pitchFamily="34" charset="0"/>
                <a:cs typeface="Arial" panose="020B0604020202020204" pitchFamily="34" charset="0"/>
              </a:rPr>
              <a:t> of </a:t>
            </a:r>
            <a:r>
              <a:rPr lang="fr-FR" sz="800" dirty="0" err="1">
                <a:solidFill>
                  <a:srgbClr val="575757"/>
                </a:solidFill>
                <a:latin typeface="Arial" panose="020B0604020202020204" pitchFamily="34" charset="0"/>
                <a:cs typeface="Arial" panose="020B0604020202020204" pitchFamily="34" charset="0"/>
              </a:rPr>
              <a:t>narcolepsy</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symptomatology</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diagnosis</a:t>
            </a:r>
            <a:r>
              <a:rPr lang="fr-FR" sz="800" dirty="0">
                <a:solidFill>
                  <a:srgbClr val="575757"/>
                </a:solidFill>
                <a:latin typeface="Arial" panose="020B0604020202020204" pitchFamily="34" charset="0"/>
                <a:cs typeface="Arial" panose="020B0604020202020204" pitchFamily="34" charset="0"/>
              </a:rPr>
              <a:t> in the </a:t>
            </a:r>
            <a:r>
              <a:rPr lang="fr-FR" sz="800" dirty="0" err="1">
                <a:solidFill>
                  <a:srgbClr val="575757"/>
                </a:solidFill>
                <a:latin typeface="Arial" panose="020B0604020202020204" pitchFamily="34" charset="0"/>
                <a:cs typeface="Arial" panose="020B0604020202020204" pitchFamily="34" charset="0"/>
              </a:rPr>
              <a:t>European</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general</a:t>
            </a:r>
            <a:r>
              <a:rPr lang="fr-FR" sz="800" dirty="0">
                <a:solidFill>
                  <a:srgbClr val="575757"/>
                </a:solidFill>
                <a:latin typeface="Arial" panose="020B0604020202020204" pitchFamily="34" charset="0"/>
                <a:cs typeface="Arial" panose="020B0604020202020204" pitchFamily="34" charset="0"/>
              </a:rPr>
              <a:t> population</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Neurology</a:t>
            </a:r>
            <a:r>
              <a:rPr lang="fr-FR" sz="800" i="1" dirty="0">
                <a:solidFill>
                  <a:srgbClr val="575757"/>
                </a:solidFill>
                <a:latin typeface="Arial" panose="020B0604020202020204" pitchFamily="34" charset="0"/>
                <a:cs typeface="Arial" panose="020B0604020202020204" pitchFamily="34" charset="0"/>
              </a:rPr>
              <a:t> </a:t>
            </a:r>
            <a:r>
              <a:rPr lang="fr-FR" sz="800" dirty="0">
                <a:solidFill>
                  <a:srgbClr val="575757"/>
                </a:solidFill>
                <a:latin typeface="Arial" panose="020B0604020202020204" pitchFamily="34" charset="0"/>
                <a:cs typeface="Arial" panose="020B0604020202020204" pitchFamily="34" charset="0"/>
              </a:rPr>
              <a:t>2002;58:1826–33 ; Chavda V.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Narcolepsy</a:t>
            </a:r>
            <a:r>
              <a:rPr lang="fr-FR" sz="800" dirty="0">
                <a:solidFill>
                  <a:srgbClr val="575757"/>
                </a:solidFill>
                <a:latin typeface="Arial" panose="020B0604020202020204" pitchFamily="34" charset="0"/>
                <a:cs typeface="Arial" panose="020B0604020202020204" pitchFamily="34" charset="0"/>
              </a:rPr>
              <a:t>—A </a:t>
            </a:r>
            <a:r>
              <a:rPr lang="fr-FR" sz="800" dirty="0" err="1">
                <a:solidFill>
                  <a:srgbClr val="575757"/>
                </a:solidFill>
                <a:latin typeface="Arial" panose="020B0604020202020204" pitchFamily="34" charset="0"/>
                <a:cs typeface="Arial" panose="020B0604020202020204" pitchFamily="34" charset="0"/>
              </a:rPr>
              <a:t>Neuropathological</a:t>
            </a:r>
            <a:r>
              <a:rPr lang="fr-FR" sz="800" dirty="0">
                <a:solidFill>
                  <a:srgbClr val="575757"/>
                </a:solidFill>
                <a:latin typeface="Arial" panose="020B0604020202020204" pitchFamily="34" charset="0"/>
                <a:cs typeface="Arial" panose="020B0604020202020204" pitchFamily="34" charset="0"/>
              </a:rPr>
              <a:t> Obscure </a:t>
            </a:r>
            <a:r>
              <a:rPr lang="fr-FR" sz="800" dirty="0" err="1">
                <a:solidFill>
                  <a:srgbClr val="575757"/>
                </a:solidFill>
                <a:latin typeface="Arial" panose="020B0604020202020204" pitchFamily="34" charset="0"/>
                <a:cs typeface="Arial" panose="020B0604020202020204" pitchFamily="34" charset="0"/>
              </a:rPr>
              <a:t>Sleep</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Disorder</a:t>
            </a:r>
            <a:r>
              <a:rPr lang="fr-FR" sz="800" dirty="0">
                <a:solidFill>
                  <a:srgbClr val="575757"/>
                </a:solidFill>
                <a:latin typeface="Arial" panose="020B0604020202020204" pitchFamily="34" charset="0"/>
                <a:cs typeface="Arial" panose="020B0604020202020204" pitchFamily="34" charset="0"/>
              </a:rPr>
              <a:t>: A Narrative </a:t>
            </a:r>
            <a:r>
              <a:rPr lang="fr-FR" sz="800" dirty="0" err="1">
                <a:solidFill>
                  <a:srgbClr val="575757"/>
                </a:solidFill>
                <a:latin typeface="Arial" panose="020B0604020202020204" pitchFamily="34" charset="0"/>
                <a:cs typeface="Arial" panose="020B0604020202020204" pitchFamily="34" charset="0"/>
              </a:rPr>
              <a:t>Review</a:t>
            </a:r>
            <a:r>
              <a:rPr lang="fr-FR" sz="800" dirty="0">
                <a:solidFill>
                  <a:srgbClr val="575757"/>
                </a:solidFill>
                <a:latin typeface="Arial" panose="020B0604020202020204" pitchFamily="34" charset="0"/>
                <a:cs typeface="Arial" panose="020B0604020202020204" pitchFamily="34" charset="0"/>
              </a:rPr>
              <a:t> of </a:t>
            </a:r>
            <a:r>
              <a:rPr lang="fr-FR" sz="800" dirty="0" err="1">
                <a:solidFill>
                  <a:srgbClr val="575757"/>
                </a:solidFill>
                <a:latin typeface="Arial" panose="020B0604020202020204" pitchFamily="34" charset="0"/>
                <a:cs typeface="Arial" panose="020B0604020202020204" pitchFamily="34" charset="0"/>
              </a:rPr>
              <a:t>Current</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Literature</a:t>
            </a:r>
            <a:r>
              <a:rPr lang="fr-FR" sz="800" dirty="0">
                <a:solidFill>
                  <a:srgbClr val="575757"/>
                </a:solidFill>
                <a:latin typeface="Arial" panose="020B0604020202020204" pitchFamily="34" charset="0"/>
                <a:cs typeface="Arial" panose="020B0604020202020204" pitchFamily="34" charset="0"/>
              </a:rPr>
              <a:t>. </a:t>
            </a:r>
            <a:r>
              <a:rPr lang="fr-FR" sz="800" i="1" dirty="0">
                <a:solidFill>
                  <a:srgbClr val="575757"/>
                </a:solidFill>
                <a:latin typeface="Arial" panose="020B0604020202020204" pitchFamily="34" charset="0"/>
                <a:cs typeface="Arial" panose="020B0604020202020204" pitchFamily="34" charset="0"/>
              </a:rPr>
              <a:t>Brain </a:t>
            </a:r>
            <a:r>
              <a:rPr lang="fr-FR" sz="800" i="1" dirty="0" err="1">
                <a:solidFill>
                  <a:srgbClr val="575757"/>
                </a:solidFill>
                <a:latin typeface="Arial" panose="020B0604020202020204" pitchFamily="34" charset="0"/>
                <a:cs typeface="Arial" panose="020B0604020202020204" pitchFamily="34" charset="0"/>
              </a:rPr>
              <a:t>Sci</a:t>
            </a:r>
            <a:r>
              <a:rPr lang="fr-FR" sz="800" dirty="0">
                <a:solidFill>
                  <a:srgbClr val="575757"/>
                </a:solidFill>
                <a:latin typeface="Arial" panose="020B0604020202020204" pitchFamily="34" charset="0"/>
                <a:cs typeface="Arial" panose="020B0604020202020204" pitchFamily="34" charset="0"/>
              </a:rPr>
              <a:t>. 2022;12:1473 ; </a:t>
            </a:r>
            <a:r>
              <a:rPr lang="fr-FR" sz="800" dirty="0" err="1">
                <a:solidFill>
                  <a:srgbClr val="575757"/>
                </a:solidFill>
                <a:latin typeface="Arial" panose="020B0604020202020204" pitchFamily="34" charset="0"/>
                <a:cs typeface="Arial" panose="020B0604020202020204" pitchFamily="34" charset="0"/>
              </a:rPr>
              <a:t>Acquavella</a:t>
            </a:r>
            <a:r>
              <a:rPr lang="fr-FR" sz="800" dirty="0">
                <a:solidFill>
                  <a:srgbClr val="575757"/>
                </a:solidFill>
                <a:latin typeface="Arial" panose="020B0604020202020204" pitchFamily="34" charset="0"/>
                <a:cs typeface="Arial" panose="020B0604020202020204" pitchFamily="34" charset="0"/>
              </a:rPr>
              <a:t> J.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Prevalence</a:t>
            </a:r>
            <a:r>
              <a:rPr lang="fr-FR" sz="800" dirty="0">
                <a:solidFill>
                  <a:srgbClr val="575757"/>
                </a:solidFill>
                <a:latin typeface="Arial" panose="020B0604020202020204" pitchFamily="34" charset="0"/>
                <a:cs typeface="Arial" panose="020B0604020202020204" pitchFamily="34" charset="0"/>
              </a:rPr>
              <a:t> of </a:t>
            </a:r>
            <a:r>
              <a:rPr lang="fr-FR" sz="800" dirty="0" err="1">
                <a:solidFill>
                  <a:srgbClr val="575757"/>
                </a:solidFill>
                <a:latin typeface="Arial" panose="020B0604020202020204" pitchFamily="34" charset="0"/>
                <a:cs typeface="Arial" panose="020B0604020202020204" pitchFamily="34" charset="0"/>
              </a:rPr>
              <a:t>narcolepsy</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other</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sleep</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disorders</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frequency</a:t>
            </a:r>
            <a:r>
              <a:rPr lang="fr-FR" sz="800" dirty="0">
                <a:solidFill>
                  <a:srgbClr val="575757"/>
                </a:solidFill>
                <a:latin typeface="Arial" panose="020B0604020202020204" pitchFamily="34" charset="0"/>
                <a:cs typeface="Arial" panose="020B0604020202020204" pitchFamily="34" charset="0"/>
              </a:rPr>
              <a:t> of diagnostic tests </a:t>
            </a:r>
            <a:r>
              <a:rPr lang="fr-FR" sz="800" dirty="0" err="1">
                <a:solidFill>
                  <a:srgbClr val="575757"/>
                </a:solidFill>
                <a:latin typeface="Arial" panose="020B0604020202020204" pitchFamily="34" charset="0"/>
                <a:cs typeface="Arial" panose="020B0604020202020204" pitchFamily="34" charset="0"/>
              </a:rPr>
              <a:t>from</a:t>
            </a:r>
            <a:r>
              <a:rPr lang="fr-FR" sz="800" dirty="0">
                <a:solidFill>
                  <a:srgbClr val="575757"/>
                </a:solidFill>
                <a:latin typeface="Arial" panose="020B0604020202020204" pitchFamily="34" charset="0"/>
                <a:cs typeface="Arial" panose="020B0604020202020204" pitchFamily="34" charset="0"/>
              </a:rPr>
              <a:t> 2013–2016 in </a:t>
            </a:r>
            <a:r>
              <a:rPr lang="fr-FR" sz="800" dirty="0" err="1">
                <a:solidFill>
                  <a:srgbClr val="575757"/>
                </a:solidFill>
                <a:latin typeface="Arial" panose="020B0604020202020204" pitchFamily="34" charset="0"/>
                <a:cs typeface="Arial" panose="020B0604020202020204" pitchFamily="34" charset="0"/>
              </a:rPr>
              <a:t>insured</a:t>
            </a:r>
            <a:r>
              <a:rPr lang="fr-FR" sz="800" dirty="0">
                <a:solidFill>
                  <a:srgbClr val="575757"/>
                </a:solidFill>
                <a:latin typeface="Arial" panose="020B0604020202020204" pitchFamily="34" charset="0"/>
                <a:cs typeface="Arial" panose="020B0604020202020204" pitchFamily="34" charset="0"/>
              </a:rPr>
              <a:t> patients </a:t>
            </a:r>
            <a:r>
              <a:rPr lang="fr-FR" sz="800" dirty="0" err="1">
                <a:solidFill>
                  <a:srgbClr val="575757"/>
                </a:solidFill>
                <a:latin typeface="Arial" panose="020B0604020202020204" pitchFamily="34" charset="0"/>
                <a:cs typeface="Arial" panose="020B0604020202020204" pitchFamily="34" charset="0"/>
              </a:rPr>
              <a:t>actively</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seeking</a:t>
            </a:r>
            <a:r>
              <a:rPr lang="fr-FR" sz="800" dirty="0">
                <a:solidFill>
                  <a:srgbClr val="575757"/>
                </a:solidFill>
                <a:latin typeface="Arial" panose="020B0604020202020204" pitchFamily="34" charset="0"/>
                <a:cs typeface="Arial" panose="020B0604020202020204" pitchFamily="34" charset="0"/>
              </a:rPr>
              <a:t> care. </a:t>
            </a:r>
          </a:p>
          <a:p>
            <a:r>
              <a:rPr lang="fr-FR" sz="800" i="1" dirty="0">
                <a:solidFill>
                  <a:srgbClr val="575757"/>
                </a:solidFill>
                <a:latin typeface="Arial" panose="020B0604020202020204" pitchFamily="34" charset="0"/>
                <a:cs typeface="Arial" panose="020B0604020202020204" pitchFamily="34" charset="0"/>
              </a:rPr>
              <a:t>J Clin </a:t>
            </a:r>
            <a:r>
              <a:rPr lang="fr-FR" sz="800" i="1" dirty="0" err="1">
                <a:solidFill>
                  <a:srgbClr val="575757"/>
                </a:solidFill>
                <a:latin typeface="Arial" panose="020B0604020202020204" pitchFamily="34" charset="0"/>
                <a:cs typeface="Arial" panose="020B0604020202020204" pitchFamily="34" charset="0"/>
              </a:rPr>
              <a:t>Sleep</a:t>
            </a:r>
            <a:r>
              <a:rPr lang="fr-FR" sz="800" i="1" dirty="0">
                <a:solidFill>
                  <a:srgbClr val="575757"/>
                </a:solidFill>
                <a:latin typeface="Arial" panose="020B0604020202020204" pitchFamily="34" charset="0"/>
                <a:cs typeface="Arial" panose="020B0604020202020204" pitchFamily="34" charset="0"/>
              </a:rPr>
              <a:t> Med</a:t>
            </a:r>
            <a:r>
              <a:rPr lang="fr-FR" sz="800" dirty="0">
                <a:solidFill>
                  <a:srgbClr val="575757"/>
                </a:solidFill>
                <a:latin typeface="Arial" panose="020B0604020202020204" pitchFamily="34" charset="0"/>
                <a:cs typeface="Arial" panose="020B0604020202020204" pitchFamily="34" charset="0"/>
              </a:rPr>
              <a:t>. 2020;16:1255–1263 ; Schneider LD.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Symptom</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Severity</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Treatment</a:t>
            </a:r>
            <a:r>
              <a:rPr lang="fr-FR" sz="800" dirty="0">
                <a:solidFill>
                  <a:srgbClr val="575757"/>
                </a:solidFill>
                <a:latin typeface="Arial" panose="020B0604020202020204" pitchFamily="34" charset="0"/>
                <a:cs typeface="Arial" panose="020B0604020202020204" pitchFamily="34" charset="0"/>
              </a:rPr>
              <a:t> Satisfaction in Patients </a:t>
            </a:r>
            <a:r>
              <a:rPr lang="fr-FR" sz="800" dirty="0" err="1">
                <a:solidFill>
                  <a:srgbClr val="575757"/>
                </a:solidFill>
                <a:latin typeface="Arial" panose="020B0604020202020204" pitchFamily="34" charset="0"/>
                <a:cs typeface="Arial" panose="020B0604020202020204" pitchFamily="34" charset="0"/>
              </a:rPr>
              <a:t>with</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Idiopathic</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Hypersomnia</a:t>
            </a:r>
            <a:r>
              <a:rPr lang="fr-FR" sz="800" dirty="0">
                <a:solidFill>
                  <a:srgbClr val="575757"/>
                </a:solidFill>
                <a:latin typeface="Arial" panose="020B0604020202020204" pitchFamily="34" charset="0"/>
                <a:cs typeface="Arial" panose="020B0604020202020204" pitchFamily="34" charset="0"/>
              </a:rPr>
              <a:t>: The Real World </a:t>
            </a:r>
            <a:r>
              <a:rPr lang="fr-FR" sz="800" dirty="0" err="1">
                <a:solidFill>
                  <a:srgbClr val="575757"/>
                </a:solidFill>
                <a:latin typeface="Arial" panose="020B0604020202020204" pitchFamily="34" charset="0"/>
                <a:cs typeface="Arial" panose="020B0604020202020204" pitchFamily="34" charset="0"/>
              </a:rPr>
              <a:t>Idiopathic</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Hypersomnia</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Outcomes</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Study</a:t>
            </a:r>
            <a:r>
              <a:rPr lang="fr-FR" sz="800" dirty="0">
                <a:solidFill>
                  <a:srgbClr val="575757"/>
                </a:solidFill>
                <a:latin typeface="Arial" panose="020B0604020202020204" pitchFamily="34" charset="0"/>
                <a:cs typeface="Arial" panose="020B0604020202020204" pitchFamily="34" charset="0"/>
              </a:rPr>
              <a:t> (ARISE). </a:t>
            </a:r>
            <a:r>
              <a:rPr lang="fr-FR" sz="800" i="1" dirty="0">
                <a:solidFill>
                  <a:srgbClr val="575757"/>
                </a:solidFill>
                <a:latin typeface="Arial" panose="020B0604020202020204" pitchFamily="34" charset="0"/>
                <a:cs typeface="Arial" panose="020B0604020202020204" pitchFamily="34" charset="0"/>
              </a:rPr>
              <a:t>Nature and Science of </a:t>
            </a:r>
            <a:r>
              <a:rPr lang="fr-FR" sz="800" i="1" dirty="0" err="1">
                <a:solidFill>
                  <a:srgbClr val="575757"/>
                </a:solidFill>
                <a:latin typeface="Arial" panose="020B0604020202020204" pitchFamily="34" charset="0"/>
                <a:cs typeface="Arial" panose="020B0604020202020204" pitchFamily="34" charset="0"/>
              </a:rPr>
              <a:t>Sleep</a:t>
            </a:r>
            <a:r>
              <a:rPr lang="fr-FR" sz="800" i="1" dirty="0">
                <a:solidFill>
                  <a:srgbClr val="575757"/>
                </a:solidFill>
                <a:latin typeface="Arial" panose="020B0604020202020204" pitchFamily="34" charset="0"/>
                <a:cs typeface="Arial" panose="020B0604020202020204" pitchFamily="34" charset="0"/>
              </a:rPr>
              <a:t> </a:t>
            </a:r>
            <a:r>
              <a:rPr lang="fr-FR" sz="800" dirty="0">
                <a:solidFill>
                  <a:srgbClr val="575757"/>
                </a:solidFill>
                <a:latin typeface="Arial" panose="020B0604020202020204" pitchFamily="34" charset="0"/>
                <a:cs typeface="Arial" panose="020B0604020202020204" pitchFamily="34" charset="0"/>
              </a:rPr>
              <a:t>2023:15;89–101.</a:t>
            </a:r>
          </a:p>
        </p:txBody>
      </p:sp>
      <p:sp>
        <p:nvSpPr>
          <p:cNvPr id="14" name="Rectangle: Rounded Corners 14">
            <a:extLst>
              <a:ext uri="{FF2B5EF4-FFF2-40B4-BE49-F238E27FC236}">
                <a16:creationId xmlns:a16="http://schemas.microsoft.com/office/drawing/2014/main" id="{56734763-2BD9-5D2B-4752-7733E0111EC2}"/>
              </a:ext>
            </a:extLst>
          </p:cNvPr>
          <p:cNvSpPr/>
          <p:nvPr/>
        </p:nvSpPr>
        <p:spPr>
          <a:xfrm>
            <a:off x="198597" y="1856197"/>
            <a:ext cx="5897403" cy="4090188"/>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Rectangle: Rounded Corners 75">
            <a:extLst>
              <a:ext uri="{FF2B5EF4-FFF2-40B4-BE49-F238E27FC236}">
                <a16:creationId xmlns:a16="http://schemas.microsoft.com/office/drawing/2014/main" id="{59212502-7C29-8BD1-E0E7-9A1D92D22D84}"/>
              </a:ext>
            </a:extLst>
          </p:cNvPr>
          <p:cNvSpPr/>
          <p:nvPr/>
        </p:nvSpPr>
        <p:spPr>
          <a:xfrm>
            <a:off x="285007" y="1931876"/>
            <a:ext cx="5983814" cy="4124698"/>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ectangle: Rounded Corners 14">
            <a:extLst>
              <a:ext uri="{FF2B5EF4-FFF2-40B4-BE49-F238E27FC236}">
                <a16:creationId xmlns:a16="http://schemas.microsoft.com/office/drawing/2014/main" id="{FD0D1795-C637-BFC7-DC87-5AC8DBD64CB3}"/>
              </a:ext>
            </a:extLst>
          </p:cNvPr>
          <p:cNvSpPr/>
          <p:nvPr/>
        </p:nvSpPr>
        <p:spPr>
          <a:xfrm>
            <a:off x="6489444" y="1931156"/>
            <a:ext cx="5371695" cy="3497493"/>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ectangle: Rounded Corners 75">
            <a:extLst>
              <a:ext uri="{FF2B5EF4-FFF2-40B4-BE49-F238E27FC236}">
                <a16:creationId xmlns:a16="http://schemas.microsoft.com/office/drawing/2014/main" id="{83B9B6E6-3098-D15D-3277-67C2B7378A95}"/>
              </a:ext>
            </a:extLst>
          </p:cNvPr>
          <p:cNvSpPr/>
          <p:nvPr/>
        </p:nvSpPr>
        <p:spPr>
          <a:xfrm>
            <a:off x="6575855" y="2006835"/>
            <a:ext cx="5371695" cy="3582596"/>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9" name="TextBox 79">
            <a:extLst>
              <a:ext uri="{FF2B5EF4-FFF2-40B4-BE49-F238E27FC236}">
                <a16:creationId xmlns:a16="http://schemas.microsoft.com/office/drawing/2014/main" id="{BC9DB179-E63E-F11F-1D06-5134BC48F7B4}"/>
              </a:ext>
            </a:extLst>
          </p:cNvPr>
          <p:cNvSpPr txBox="1"/>
          <p:nvPr/>
        </p:nvSpPr>
        <p:spPr>
          <a:xfrm>
            <a:off x="6403033" y="2019960"/>
            <a:ext cx="5371696" cy="3392917"/>
          </a:xfrm>
          <a:prstGeom prst="rect">
            <a:avLst/>
          </a:prstGeom>
          <a:noFill/>
        </p:spPr>
        <p:txBody>
          <a:bodyPr wrap="square" rtlCol="0">
            <a:spAutoFit/>
          </a:bodyPr>
          <a:lstStyle/>
          <a:p>
            <a:pPr marL="0" lvl="1" algn="ctr">
              <a:lnSpc>
                <a:spcPct val="120000"/>
              </a:lnSpc>
              <a:spcBef>
                <a:spcPts val="800"/>
              </a:spcBef>
            </a:pPr>
            <a:r>
              <a:rPr lang="fr-FR" sz="1400" b="1">
                <a:solidFill>
                  <a:srgbClr val="E5007D"/>
                </a:solidFill>
                <a:latin typeface="Arial" panose="020B0604020202020204" pitchFamily="34" charset="0"/>
                <a:cs typeface="Arial" panose="020B0604020202020204" pitchFamily="34" charset="0"/>
              </a:rPr>
              <a:t>Hypersomnie idiopathique</a:t>
            </a:r>
            <a:endParaRPr lang="fr-FR" sz="1200">
              <a:solidFill>
                <a:srgbClr val="E5007D"/>
              </a:solidFill>
              <a:latin typeface="Arial" panose="020B0604020202020204" pitchFamily="34" charset="0"/>
              <a:cs typeface="Arial" panose="020B0604020202020204" pitchFamily="34" charset="0"/>
            </a:endParaRPr>
          </a:p>
          <a:p>
            <a:pPr marL="742950" lvl="1" indent="-285750">
              <a:lnSpc>
                <a:spcPct val="120000"/>
              </a:lnSpc>
              <a:spcBef>
                <a:spcPts val="800"/>
              </a:spcBef>
              <a:buFont typeface="Arial" panose="020B0604020202020204" pitchFamily="34" charset="0"/>
              <a:buChar char="•"/>
            </a:pPr>
            <a:r>
              <a:rPr lang="fr-FR" sz="1200" b="1">
                <a:solidFill>
                  <a:srgbClr val="E5007D"/>
                </a:solidFill>
                <a:latin typeface="Arial" panose="020B0604020202020204" pitchFamily="34" charset="0"/>
                <a:cs typeface="Arial" panose="020B0604020202020204" pitchFamily="34" charset="0"/>
              </a:rPr>
              <a:t>Prévalence : </a:t>
            </a:r>
            <a:r>
              <a:rPr lang="fr-FR" sz="1200">
                <a:solidFill>
                  <a:srgbClr val="E5007D"/>
                </a:solidFill>
                <a:latin typeface="Arial" panose="020B0604020202020204" pitchFamily="34" charset="0"/>
                <a:cs typeface="Arial" panose="020B0604020202020204" pitchFamily="34" charset="0"/>
              </a:rPr>
              <a:t>0,0103 % de la population générale</a:t>
            </a:r>
          </a:p>
          <a:p>
            <a:pPr marL="742950" lvl="1" indent="-285750">
              <a:lnSpc>
                <a:spcPct val="120000"/>
              </a:lnSpc>
              <a:spcBef>
                <a:spcPts val="800"/>
              </a:spcBef>
              <a:buFont typeface="Arial" panose="020B0604020202020204" pitchFamily="34" charset="0"/>
              <a:buChar char="•"/>
            </a:pPr>
            <a:r>
              <a:rPr lang="fr-FR" sz="1200" b="1">
                <a:solidFill>
                  <a:srgbClr val="E5007D"/>
                </a:solidFill>
                <a:latin typeface="Arial" panose="020B0604020202020204" pitchFamily="34" charset="0"/>
                <a:cs typeface="Arial" panose="020B0604020202020204" pitchFamily="34" charset="0"/>
              </a:rPr>
              <a:t>Symptômes</a:t>
            </a:r>
          </a:p>
          <a:p>
            <a:pPr marL="1200150" lvl="2" indent="-285750">
              <a:lnSpc>
                <a:spcPct val="120000"/>
              </a:lnSpc>
              <a:spcBef>
                <a:spcPts val="1000"/>
              </a:spcBef>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Somnolence diurne excessive</a:t>
            </a:r>
          </a:p>
          <a:p>
            <a:pPr marL="1200150" lvl="2" indent="-285750">
              <a:lnSpc>
                <a:spcPct val="120000"/>
              </a:lnSpc>
              <a:spcBef>
                <a:spcPts val="1000"/>
              </a:spcBef>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Inertie du sommeil (réveils difficiles)</a:t>
            </a:r>
          </a:p>
          <a:p>
            <a:pPr marL="1200150" lvl="2" indent="-285750">
              <a:lnSpc>
                <a:spcPct val="120000"/>
              </a:lnSpc>
              <a:spcBef>
                <a:spcPts val="1000"/>
              </a:spcBef>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Long temps de sommeil jamais réparateur</a:t>
            </a:r>
          </a:p>
          <a:p>
            <a:pPr marL="1200150" lvl="2" indent="-285750">
              <a:lnSpc>
                <a:spcPct val="120000"/>
              </a:lnSpc>
              <a:spcBef>
                <a:spcPts val="1000"/>
              </a:spcBef>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Une latence d’endormissement moyenne au TILE &lt; 8 min et /ou un sommeil d’apparence normale à la polysomnographie, mais de longue durée. Temps de sommeil</a:t>
            </a:r>
            <a:r>
              <a:rPr lang="fr-FR" sz="1200" b="1">
                <a:solidFill>
                  <a:srgbClr val="555555"/>
                </a:solidFill>
                <a:latin typeface="Arial" panose="020B0604020202020204" pitchFamily="34" charset="0"/>
                <a:cs typeface="Arial" panose="020B0604020202020204" pitchFamily="34" charset="0"/>
              </a:rPr>
              <a:t> </a:t>
            </a:r>
            <a:r>
              <a:rPr lang="fr-FR" sz="1200">
                <a:solidFill>
                  <a:srgbClr val="555555"/>
                </a:solidFill>
                <a:latin typeface="Arial" panose="020B0604020202020204" pitchFamily="34" charset="0"/>
                <a:cs typeface="Arial" panose="020B0604020202020204" pitchFamily="34" charset="0"/>
              </a:rPr>
              <a:t>total </a:t>
            </a:r>
            <a:r>
              <a:rPr lang="fr-FR" sz="1200" b="1">
                <a:solidFill>
                  <a:srgbClr val="555555"/>
                </a:solidFill>
                <a:latin typeface="Arial" panose="020B0604020202020204" pitchFamily="34" charset="0"/>
                <a:cs typeface="Arial" panose="020B0604020202020204" pitchFamily="34" charset="0"/>
              </a:rPr>
              <a:t>≥ </a:t>
            </a:r>
            <a:r>
              <a:rPr lang="fr-FR" sz="1200">
                <a:solidFill>
                  <a:srgbClr val="555555"/>
                </a:solidFill>
                <a:latin typeface="Arial" panose="020B0604020202020204" pitchFamily="34" charset="0"/>
                <a:cs typeface="Arial" panose="020B0604020202020204" pitchFamily="34" charset="0"/>
              </a:rPr>
              <a:t>11h/24h </a:t>
            </a:r>
          </a:p>
          <a:p>
            <a:pPr marL="1200150" lvl="2" indent="-285750">
              <a:lnSpc>
                <a:spcPct val="120000"/>
              </a:lnSpc>
              <a:spcBef>
                <a:spcPts val="1000"/>
              </a:spcBef>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Traitements : molécules </a:t>
            </a:r>
            <a:r>
              <a:rPr lang="fr-FR" sz="1200" err="1">
                <a:solidFill>
                  <a:srgbClr val="555555"/>
                </a:solidFill>
                <a:latin typeface="Arial" panose="020B0604020202020204" pitchFamily="34" charset="0"/>
                <a:cs typeface="Arial" panose="020B0604020202020204" pitchFamily="34" charset="0"/>
              </a:rPr>
              <a:t>éveillantes</a:t>
            </a:r>
            <a:endParaRPr lang="fr-FR" sz="1200">
              <a:solidFill>
                <a:srgbClr val="555555"/>
              </a:solidFill>
              <a:latin typeface="Arial" panose="020B0604020202020204" pitchFamily="34" charset="0"/>
              <a:cs typeface="Arial" panose="020B0604020202020204" pitchFamily="34" charset="0"/>
            </a:endParaRPr>
          </a:p>
        </p:txBody>
      </p:sp>
      <p:sp>
        <p:nvSpPr>
          <p:cNvPr id="20" name="ZoneTexte 19">
            <a:extLst>
              <a:ext uri="{FF2B5EF4-FFF2-40B4-BE49-F238E27FC236}">
                <a16:creationId xmlns:a16="http://schemas.microsoft.com/office/drawing/2014/main" id="{CB65CFE2-0BC5-F01D-DE69-FAA8514B26D0}"/>
              </a:ext>
            </a:extLst>
          </p:cNvPr>
          <p:cNvSpPr txBox="1"/>
          <p:nvPr/>
        </p:nvSpPr>
        <p:spPr>
          <a:xfrm>
            <a:off x="5311647" y="1491072"/>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Définitions</a:t>
            </a:r>
          </a:p>
        </p:txBody>
      </p:sp>
      <p:sp>
        <p:nvSpPr>
          <p:cNvPr id="21" name="TextBox 79">
            <a:extLst>
              <a:ext uri="{FF2B5EF4-FFF2-40B4-BE49-F238E27FC236}">
                <a16:creationId xmlns:a16="http://schemas.microsoft.com/office/drawing/2014/main" id="{8E15AEF0-4326-0392-F9CD-38A40E966237}"/>
              </a:ext>
            </a:extLst>
          </p:cNvPr>
          <p:cNvSpPr txBox="1"/>
          <p:nvPr/>
        </p:nvSpPr>
        <p:spPr>
          <a:xfrm>
            <a:off x="112185" y="1883029"/>
            <a:ext cx="5983813" cy="4276042"/>
          </a:xfrm>
          <a:prstGeom prst="rect">
            <a:avLst/>
          </a:prstGeom>
          <a:noFill/>
        </p:spPr>
        <p:txBody>
          <a:bodyPr wrap="square" rtlCol="0">
            <a:spAutoFit/>
          </a:bodyPr>
          <a:lstStyle/>
          <a:p>
            <a:pPr algn="ctr">
              <a:lnSpc>
                <a:spcPct val="120000"/>
              </a:lnSpc>
            </a:pPr>
            <a:r>
              <a:rPr lang="fr-FR" sz="1400" b="1">
                <a:solidFill>
                  <a:srgbClr val="E5007D"/>
                </a:solidFill>
                <a:latin typeface="Arial" panose="020B0604020202020204" pitchFamily="34" charset="0"/>
                <a:cs typeface="Arial" panose="020B0604020202020204" pitchFamily="34" charset="0"/>
              </a:rPr>
              <a:t>Narcolepsie</a:t>
            </a:r>
            <a:endParaRPr lang="fr-FR" sz="1200">
              <a:latin typeface="Arial" charset="0"/>
              <a:cs typeface="Arial" charset="0"/>
            </a:endParaRPr>
          </a:p>
          <a:p>
            <a:pPr marL="742950" lvl="1" indent="-285750">
              <a:lnSpc>
                <a:spcPct val="120000"/>
              </a:lnSpc>
              <a:buFont typeface="Arial" panose="020B0604020202020204" pitchFamily="34" charset="0"/>
              <a:buChar char="•"/>
            </a:pPr>
            <a:r>
              <a:rPr lang="fr-FR" sz="1200" b="1">
                <a:solidFill>
                  <a:srgbClr val="E5007D"/>
                </a:solidFill>
                <a:latin typeface="Arial" panose="020B0604020202020204" pitchFamily="34" charset="0"/>
                <a:cs typeface="Arial" panose="020B0604020202020204" pitchFamily="34" charset="0"/>
              </a:rPr>
              <a:t>Prévalence : </a:t>
            </a:r>
            <a:r>
              <a:rPr lang="fr-FR" sz="1200">
                <a:solidFill>
                  <a:srgbClr val="E5007D"/>
                </a:solidFill>
                <a:latin typeface="Arial" panose="020B0604020202020204" pitchFamily="34" charset="0"/>
                <a:cs typeface="Arial" panose="020B0604020202020204" pitchFamily="34" charset="0"/>
              </a:rPr>
              <a:t>0,047 % de la population générale (forme sévère 0,026 %)</a:t>
            </a:r>
          </a:p>
          <a:p>
            <a:pPr marL="742950" lvl="1" indent="-285750">
              <a:lnSpc>
                <a:spcPct val="120000"/>
              </a:lnSpc>
              <a:buFont typeface="Arial" panose="020B0604020202020204" pitchFamily="34" charset="0"/>
              <a:buChar char="•"/>
            </a:pPr>
            <a:r>
              <a:rPr lang="fr-FR" sz="1200" b="1">
                <a:solidFill>
                  <a:srgbClr val="E5007D"/>
                </a:solidFill>
                <a:latin typeface="Arial" panose="020B0604020202020204" pitchFamily="34" charset="0"/>
                <a:cs typeface="Arial" panose="020B0604020202020204" pitchFamily="34" charset="0"/>
              </a:rPr>
              <a:t>Symptômes typiques</a:t>
            </a:r>
          </a:p>
          <a:p>
            <a:pPr marL="1200150" lvl="2" indent="-285750">
              <a:lnSpc>
                <a:spcPct val="120000"/>
              </a:lnSpc>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Attaques irrépressibles de sommeil sur fond de somnolence diurne excessive</a:t>
            </a:r>
          </a:p>
          <a:p>
            <a:pPr marL="1200150" lvl="2" indent="-285750">
              <a:lnSpc>
                <a:spcPct val="120000"/>
              </a:lnSpc>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Cataplexies = perte du tonus musculaire lors d’une émotion (rire surtout)</a:t>
            </a:r>
          </a:p>
          <a:p>
            <a:pPr marL="1200150" lvl="2" indent="-285750">
              <a:lnSpc>
                <a:spcPct val="120000"/>
              </a:lnSpc>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Hallucinations hypnagogiques (à l’endormissement) ou hypnopompiques (au réveil)</a:t>
            </a:r>
          </a:p>
          <a:p>
            <a:pPr marL="1200150" lvl="2" indent="-285750">
              <a:lnSpc>
                <a:spcPct val="120000"/>
              </a:lnSpc>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Paralysies du sommeil</a:t>
            </a:r>
          </a:p>
          <a:p>
            <a:pPr marL="1200150" lvl="2" indent="-285750">
              <a:lnSpc>
                <a:spcPct val="120000"/>
              </a:lnSpc>
              <a:buFont typeface="Wingdings" panose="05000000000000000000" pitchFamily="2" charset="2"/>
              <a:buChar char="Ø"/>
            </a:pPr>
            <a:r>
              <a:rPr lang="fr-FR" sz="1200">
                <a:solidFill>
                  <a:srgbClr val="555555"/>
                </a:solidFill>
                <a:latin typeface="Arial" panose="020B0604020202020204" pitchFamily="34" charset="0"/>
                <a:cs typeface="Arial" panose="020B0604020202020204" pitchFamily="34" charset="0"/>
              </a:rPr>
              <a:t>+ </a:t>
            </a:r>
            <a:r>
              <a:rPr lang="fr-FR" sz="1200" err="1">
                <a:solidFill>
                  <a:srgbClr val="555555"/>
                </a:solidFill>
                <a:latin typeface="Arial" panose="020B0604020202020204" pitchFamily="34" charset="0"/>
                <a:cs typeface="Arial" panose="020B0604020202020204" pitchFamily="34" charset="0"/>
              </a:rPr>
              <a:t>Dyssomnie</a:t>
            </a:r>
            <a:endParaRPr lang="fr-FR" sz="1200">
              <a:solidFill>
                <a:srgbClr val="555555"/>
              </a:solidFill>
              <a:latin typeface="Arial" panose="020B0604020202020204" pitchFamily="34" charset="0"/>
              <a:cs typeface="Arial" panose="020B0604020202020204" pitchFamily="34" charset="0"/>
            </a:endParaRPr>
          </a:p>
          <a:p>
            <a:pPr marL="742950" lvl="1" indent="-285750">
              <a:lnSpc>
                <a:spcPct val="120000"/>
              </a:lnSpc>
              <a:spcBef>
                <a:spcPts val="800"/>
              </a:spcBef>
              <a:buFont typeface="Arial" panose="020B0604020202020204" pitchFamily="34" charset="0"/>
              <a:buChar char="•"/>
            </a:pPr>
            <a:r>
              <a:rPr lang="fr-FR" sz="1200">
                <a:solidFill>
                  <a:srgbClr val="E5007D"/>
                </a:solidFill>
                <a:latin typeface="Arial" panose="020B0604020202020204" pitchFamily="34" charset="0"/>
                <a:cs typeface="Arial" panose="020B0604020202020204" pitchFamily="34" charset="0"/>
              </a:rPr>
              <a:t>2 types de narcolepsie : type 1 = forme complète avec cataplexie (NT1) ; </a:t>
            </a:r>
            <a:br>
              <a:rPr lang="fr-FR" sz="1200">
                <a:solidFill>
                  <a:srgbClr val="E5007D"/>
                </a:solidFill>
                <a:latin typeface="Arial" panose="020B0604020202020204" pitchFamily="34" charset="0"/>
                <a:cs typeface="Arial" panose="020B0604020202020204" pitchFamily="34" charset="0"/>
              </a:rPr>
            </a:br>
            <a:r>
              <a:rPr lang="fr-FR" sz="1200">
                <a:solidFill>
                  <a:srgbClr val="E5007D"/>
                </a:solidFill>
                <a:latin typeface="Arial" panose="020B0604020202020204" pitchFamily="34" charset="0"/>
                <a:cs typeface="Arial" panose="020B0604020202020204" pitchFamily="34" charset="0"/>
              </a:rPr>
              <a:t>type 2 : sans cataplexie (NT2)</a:t>
            </a:r>
          </a:p>
          <a:p>
            <a:pPr marL="742950" lvl="1" indent="-285750">
              <a:lnSpc>
                <a:spcPct val="120000"/>
              </a:lnSpc>
              <a:spcBef>
                <a:spcPts val="800"/>
              </a:spcBef>
              <a:buFont typeface="Arial" panose="020B0604020202020204" pitchFamily="34" charset="0"/>
              <a:buChar char="•"/>
            </a:pPr>
            <a:r>
              <a:rPr lang="fr-FR" sz="1200">
                <a:solidFill>
                  <a:srgbClr val="E5007D"/>
                </a:solidFill>
                <a:latin typeface="Arial" panose="020B0604020202020204" pitchFamily="34" charset="0"/>
                <a:cs typeface="Arial" panose="020B0604020202020204" pitchFamily="34" charset="0"/>
              </a:rPr>
              <a:t>Endormissements en sommeil paradoxal observés à la polysomnographie</a:t>
            </a:r>
          </a:p>
          <a:p>
            <a:pPr marL="742950" lvl="1" indent="-285750">
              <a:lnSpc>
                <a:spcPct val="120000"/>
              </a:lnSpc>
              <a:spcBef>
                <a:spcPts val="800"/>
              </a:spcBef>
              <a:buFont typeface="Arial" panose="020B0604020202020204" pitchFamily="34" charset="0"/>
              <a:buChar char="•"/>
            </a:pPr>
            <a:r>
              <a:rPr lang="fr-FR" sz="1200">
                <a:solidFill>
                  <a:srgbClr val="E5007D"/>
                </a:solidFill>
                <a:latin typeface="Arial" panose="020B0604020202020204" pitchFamily="34" charset="0"/>
                <a:cs typeface="Arial" panose="020B0604020202020204" pitchFamily="34" charset="0"/>
              </a:rPr>
              <a:t>Perte des neurones hypothalamiques à hypocrétine (</a:t>
            </a:r>
            <a:r>
              <a:rPr lang="fr-FR" sz="1200" err="1">
                <a:solidFill>
                  <a:srgbClr val="E5007D"/>
                </a:solidFill>
                <a:latin typeface="Arial" panose="020B0604020202020204" pitchFamily="34" charset="0"/>
                <a:cs typeface="Arial" panose="020B0604020202020204" pitchFamily="34" charset="0"/>
              </a:rPr>
              <a:t>orexine</a:t>
            </a:r>
            <a:r>
              <a:rPr lang="fr-FR" sz="1200">
                <a:solidFill>
                  <a:srgbClr val="E5007D"/>
                </a:solidFill>
                <a:latin typeface="Arial" panose="020B0604020202020204" pitchFamily="34" charset="0"/>
                <a:cs typeface="Arial" panose="020B0604020202020204" pitchFamily="34" charset="0"/>
              </a:rPr>
              <a:t>) dans la NT1</a:t>
            </a:r>
          </a:p>
          <a:p>
            <a:pPr marL="742950" lvl="1" indent="-285750">
              <a:lnSpc>
                <a:spcPct val="120000"/>
              </a:lnSpc>
              <a:spcBef>
                <a:spcPts val="800"/>
              </a:spcBef>
              <a:buFont typeface="Arial" panose="020B0604020202020204" pitchFamily="34" charset="0"/>
              <a:buChar char="•"/>
            </a:pPr>
            <a:r>
              <a:rPr lang="fr-FR" sz="1200" b="1">
                <a:solidFill>
                  <a:srgbClr val="E5007D"/>
                </a:solidFill>
                <a:latin typeface="Arial" panose="020B0604020202020204" pitchFamily="34" charset="0"/>
                <a:cs typeface="Arial" panose="020B0604020202020204" pitchFamily="34" charset="0"/>
              </a:rPr>
              <a:t>Traitements : </a:t>
            </a:r>
            <a:r>
              <a:rPr lang="fr-FR" sz="1200" err="1">
                <a:solidFill>
                  <a:srgbClr val="E5007D"/>
                </a:solidFill>
                <a:latin typeface="Arial" panose="020B0604020202020204" pitchFamily="34" charset="0"/>
                <a:cs typeface="Arial" panose="020B0604020202020204" pitchFamily="34" charset="0"/>
              </a:rPr>
              <a:t>éveillants</a:t>
            </a:r>
            <a:r>
              <a:rPr lang="fr-FR" sz="1200">
                <a:solidFill>
                  <a:srgbClr val="E5007D"/>
                </a:solidFill>
                <a:latin typeface="Arial" panose="020B0604020202020204" pitchFamily="34" charset="0"/>
                <a:cs typeface="Arial" panose="020B0604020202020204" pitchFamily="34" charset="0"/>
              </a:rPr>
              <a:t>, rythmes veille-sommeil réguliers, siestes</a:t>
            </a:r>
          </a:p>
          <a:p>
            <a:endParaRPr lang="fr-FR" sz="1000"/>
          </a:p>
        </p:txBody>
      </p:sp>
    </p:spTree>
    <p:extLst>
      <p:ext uri="{BB962C8B-B14F-4D97-AF65-F5344CB8AC3E}">
        <p14:creationId xmlns:p14="http://schemas.microsoft.com/office/powerpoint/2010/main" val="1327664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9C1D06-5D3F-1136-B2FC-0D6F95E72E10}"/>
              </a:ext>
            </a:extLst>
          </p:cNvPr>
          <p:cNvSpPr>
            <a:spLocks noGrp="1"/>
          </p:cNvSpPr>
          <p:nvPr>
            <p:ph type="title"/>
          </p:nvPr>
        </p:nvSpPr>
        <p:spPr>
          <a:xfrm>
            <a:off x="838200" y="476330"/>
            <a:ext cx="10515600" cy="725144"/>
          </a:xfrm>
        </p:spPr>
        <p:txBody>
          <a:bodyPr>
            <a:normAutofit/>
          </a:bodyPr>
          <a:lstStyle/>
          <a:p>
            <a:pPr>
              <a:defRPr/>
            </a:pPr>
            <a:r>
              <a:rPr lang="fr-FR"/>
              <a:t>Parasomnies</a:t>
            </a:r>
          </a:p>
        </p:txBody>
      </p:sp>
      <p:sp>
        <p:nvSpPr>
          <p:cNvPr id="10" name="Espace réservé du contenu 2">
            <a:extLst>
              <a:ext uri="{FF2B5EF4-FFF2-40B4-BE49-F238E27FC236}">
                <a16:creationId xmlns:a16="http://schemas.microsoft.com/office/drawing/2014/main" id="{B2EF7D2D-1359-206E-AFB4-2C944FF7DD52}"/>
              </a:ext>
            </a:extLst>
          </p:cNvPr>
          <p:cNvSpPr>
            <a:spLocks noGrp="1"/>
          </p:cNvSpPr>
          <p:nvPr>
            <p:ph idx="1"/>
          </p:nvPr>
        </p:nvSpPr>
        <p:spPr>
          <a:xfrm>
            <a:off x="838200" y="4011097"/>
            <a:ext cx="10831830" cy="2462212"/>
          </a:xfrm>
        </p:spPr>
        <p:txBody>
          <a:bodyPr>
            <a:normAutofit/>
          </a:bodyPr>
          <a:lstStyle/>
          <a:p>
            <a:pPr marL="285750" indent="-285750">
              <a:lnSpc>
                <a:spcPct val="120000"/>
              </a:lnSpc>
              <a:buFont typeface="Arial" panose="020B0604020202020204" pitchFamily="34" charset="0"/>
              <a:buChar char="•"/>
            </a:pPr>
            <a:r>
              <a:rPr lang="fr-FR" sz="1800" dirty="0">
                <a:latin typeface="Arial" charset="0"/>
                <a:cs typeface="Arial" charset="0"/>
              </a:rPr>
              <a:t>Traitements</a:t>
            </a:r>
          </a:p>
          <a:p>
            <a:pPr marL="931863" lvl="1" indent="-571500">
              <a:lnSpc>
                <a:spcPct val="120000"/>
              </a:lnSpc>
              <a:spcBef>
                <a:spcPts val="600"/>
              </a:spcBef>
              <a:buFont typeface="Wingdings" panose="05000000000000000000" pitchFamily="2" charset="2"/>
              <a:buChar char="Ø"/>
            </a:pPr>
            <a:r>
              <a:rPr lang="fr-FR" sz="1600" b="0" dirty="0"/>
              <a:t>Hygiène de vie, hypnose (somnambulisme, terreurs nocturnes)</a:t>
            </a:r>
          </a:p>
          <a:p>
            <a:pPr marL="931863" lvl="1" indent="-571500">
              <a:lnSpc>
                <a:spcPct val="120000"/>
              </a:lnSpc>
              <a:spcBef>
                <a:spcPts val="600"/>
              </a:spcBef>
              <a:buFont typeface="Wingdings" panose="05000000000000000000" pitchFamily="2" charset="2"/>
              <a:buChar char="Ø"/>
            </a:pPr>
            <a:r>
              <a:rPr lang="fr-FR" sz="1600" b="0" dirty="0"/>
              <a:t>Répétition d’imagerie mentale (cauchemars)</a:t>
            </a:r>
          </a:p>
          <a:p>
            <a:pPr marL="931863" lvl="1" indent="-571500">
              <a:lnSpc>
                <a:spcPct val="120000"/>
              </a:lnSpc>
              <a:spcBef>
                <a:spcPts val="600"/>
              </a:spcBef>
              <a:buFont typeface="Wingdings" panose="05000000000000000000" pitchFamily="2" charset="2"/>
              <a:buChar char="Ø"/>
            </a:pPr>
            <a:r>
              <a:rPr lang="fr-FR" sz="1600" b="0" dirty="0"/>
              <a:t>Relaxation, psychothérapie</a:t>
            </a:r>
          </a:p>
          <a:p>
            <a:pPr marL="931863" lvl="1" indent="-571500">
              <a:lnSpc>
                <a:spcPct val="120000"/>
              </a:lnSpc>
              <a:spcBef>
                <a:spcPts val="600"/>
              </a:spcBef>
              <a:buFont typeface="Wingdings" panose="05000000000000000000" pitchFamily="2" charset="2"/>
              <a:buChar char="Ø"/>
            </a:pPr>
            <a:r>
              <a:rPr lang="fr-FR" sz="1600" b="0" dirty="0"/>
              <a:t>Certains médicaments (utilisés hors AMM) : d’une part pour les troubles du comportement en sommeil paradoxal et d’autre part pour contrer le somnambulisme et les terreurs nocturnes</a:t>
            </a:r>
          </a:p>
        </p:txBody>
      </p:sp>
      <p:sp>
        <p:nvSpPr>
          <p:cNvPr id="3" name="ZoneTexte 2">
            <a:extLst>
              <a:ext uri="{FF2B5EF4-FFF2-40B4-BE49-F238E27FC236}">
                <a16:creationId xmlns:a16="http://schemas.microsoft.com/office/drawing/2014/main" id="{F852CBB6-2F12-0B25-0286-07B1C3CF8E0E}"/>
              </a:ext>
            </a:extLst>
          </p:cNvPr>
          <p:cNvSpPr txBox="1"/>
          <p:nvPr/>
        </p:nvSpPr>
        <p:spPr>
          <a:xfrm>
            <a:off x="72000" y="6480000"/>
            <a:ext cx="12063984" cy="215444"/>
          </a:xfrm>
          <a:prstGeom prst="rect">
            <a:avLst/>
          </a:prstGeom>
          <a:noFill/>
        </p:spPr>
        <p:txBody>
          <a:bodyPr wrap="square" rtlCol="0">
            <a:spAutoFit/>
          </a:bodyPr>
          <a:lstStyle/>
          <a:p>
            <a:pPr algn="l"/>
            <a:r>
              <a:rPr lang="fr-FR" sz="800" dirty="0">
                <a:solidFill>
                  <a:srgbClr val="575757"/>
                </a:solidFill>
                <a:latin typeface="Arial" panose="020B0604020202020204" pitchFamily="34" charset="0"/>
                <a:cs typeface="Arial" panose="020B0604020202020204" pitchFamily="34" charset="0"/>
              </a:rPr>
              <a:t>Berry RB. </a:t>
            </a:r>
            <a:r>
              <a:rPr lang="fr-FR" sz="800" dirty="0" err="1">
                <a:solidFill>
                  <a:srgbClr val="575757"/>
                </a:solidFill>
                <a:latin typeface="Arial" panose="020B0604020202020204" pitchFamily="34" charset="0"/>
                <a:cs typeface="Arial" panose="020B0604020202020204" pitchFamily="34" charset="0"/>
              </a:rPr>
              <a:t>Parasomnias</a:t>
            </a:r>
            <a:r>
              <a:rPr lang="fr-FR" sz="800" dirty="0">
                <a:solidFill>
                  <a:srgbClr val="575757"/>
                </a:solidFill>
                <a:latin typeface="Arial" panose="020B0604020202020204" pitchFamily="34" charset="0"/>
                <a:cs typeface="Arial" panose="020B0604020202020204" pitchFamily="34" charset="0"/>
              </a:rPr>
              <a:t>. </a:t>
            </a:r>
            <a:r>
              <a:rPr lang="fr-FR" sz="800" i="1" dirty="0">
                <a:solidFill>
                  <a:srgbClr val="575757"/>
                </a:solidFill>
                <a:latin typeface="Arial" panose="020B0604020202020204" pitchFamily="34" charset="0"/>
                <a:cs typeface="Arial" panose="020B0604020202020204" pitchFamily="34" charset="0"/>
              </a:rPr>
              <a:t>Fundamentals of </a:t>
            </a:r>
            <a:r>
              <a:rPr lang="fr-FR" sz="800" i="1" dirty="0" err="1">
                <a:solidFill>
                  <a:srgbClr val="575757"/>
                </a:solidFill>
                <a:latin typeface="Arial" panose="020B0604020202020204" pitchFamily="34" charset="0"/>
                <a:cs typeface="Arial" panose="020B0604020202020204" pitchFamily="34" charset="0"/>
              </a:rPr>
              <a:t>Sleep</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Medicine</a:t>
            </a:r>
            <a:r>
              <a:rPr lang="fr-FR" sz="800" i="1" dirty="0">
                <a:solidFill>
                  <a:srgbClr val="575757"/>
                </a:solidFill>
                <a:latin typeface="Arial" panose="020B0604020202020204" pitchFamily="34" charset="0"/>
                <a:cs typeface="Arial" panose="020B0604020202020204" pitchFamily="34" charset="0"/>
              </a:rPr>
              <a:t> </a:t>
            </a:r>
            <a:r>
              <a:rPr lang="fr-FR" sz="800" dirty="0">
                <a:solidFill>
                  <a:srgbClr val="575757"/>
                </a:solidFill>
                <a:latin typeface="Arial" panose="020B0604020202020204" pitchFamily="34" charset="0"/>
                <a:cs typeface="Arial" panose="020B0604020202020204" pitchFamily="34" charset="0"/>
              </a:rPr>
              <a:t>2012;Chapter 28:567–591.</a:t>
            </a:r>
          </a:p>
        </p:txBody>
      </p:sp>
      <p:sp>
        <p:nvSpPr>
          <p:cNvPr id="4" name="Rectangle: Rounded Corners 14">
            <a:extLst>
              <a:ext uri="{FF2B5EF4-FFF2-40B4-BE49-F238E27FC236}">
                <a16:creationId xmlns:a16="http://schemas.microsoft.com/office/drawing/2014/main" id="{39A82E52-E38A-5E46-8C11-87A11FB58888}"/>
              </a:ext>
            </a:extLst>
          </p:cNvPr>
          <p:cNvSpPr/>
          <p:nvPr/>
        </p:nvSpPr>
        <p:spPr>
          <a:xfrm>
            <a:off x="419220" y="2046197"/>
            <a:ext cx="5103166" cy="1761177"/>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Rounded Corners 75">
            <a:extLst>
              <a:ext uri="{FF2B5EF4-FFF2-40B4-BE49-F238E27FC236}">
                <a16:creationId xmlns:a16="http://schemas.microsoft.com/office/drawing/2014/main" id="{FB4FAEEE-9BA1-A746-E0CB-F700F6A2165C}"/>
              </a:ext>
            </a:extLst>
          </p:cNvPr>
          <p:cNvSpPr/>
          <p:nvPr/>
        </p:nvSpPr>
        <p:spPr>
          <a:xfrm>
            <a:off x="505631" y="2086251"/>
            <a:ext cx="5110515" cy="1804031"/>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TextBox 79">
            <a:extLst>
              <a:ext uri="{FF2B5EF4-FFF2-40B4-BE49-F238E27FC236}">
                <a16:creationId xmlns:a16="http://schemas.microsoft.com/office/drawing/2014/main" id="{18C46433-7F4A-82AA-4549-E59EC46D4D0D}"/>
              </a:ext>
            </a:extLst>
          </p:cNvPr>
          <p:cNvSpPr txBox="1"/>
          <p:nvPr/>
        </p:nvSpPr>
        <p:spPr>
          <a:xfrm>
            <a:off x="605307" y="2111936"/>
            <a:ext cx="4917079" cy="1514325"/>
          </a:xfrm>
          <a:prstGeom prst="rect">
            <a:avLst/>
          </a:prstGeom>
          <a:noFill/>
        </p:spPr>
        <p:txBody>
          <a:bodyPr wrap="square" rtlCol="0">
            <a:spAutoFit/>
          </a:bodyPr>
          <a:lstStyle/>
          <a:p>
            <a:r>
              <a:rPr lang="fr-FR" sz="1600" b="1">
                <a:solidFill>
                  <a:srgbClr val="E5007D"/>
                </a:solidFill>
                <a:latin typeface="Arial" panose="020B0604020202020204" pitchFamily="34" charset="0"/>
                <a:cs typeface="Arial" panose="020B0604020202020204" pitchFamily="34" charset="0"/>
              </a:rPr>
              <a:t>Parasomnies du sommeil lent</a:t>
            </a:r>
          </a:p>
          <a:p>
            <a:endParaRPr lang="fr-FR" sz="1600" b="1">
              <a:solidFill>
                <a:srgbClr val="E5007D"/>
              </a:solidFill>
              <a:latin typeface="Arial" panose="020B0604020202020204" pitchFamily="34" charset="0"/>
              <a:cs typeface="Arial" panose="020B0604020202020204" pitchFamily="34" charset="0"/>
            </a:endParaRPr>
          </a:p>
          <a:p>
            <a:pPr marL="742950" lvl="1" indent="-285750">
              <a:lnSpc>
                <a:spcPct val="150000"/>
              </a:lnSpc>
              <a:buFont typeface="Wingdings" pitchFamily="2" charset="2"/>
              <a:buChar char="Ø"/>
            </a:pPr>
            <a:r>
              <a:rPr lang="fr-FR" sz="1400">
                <a:solidFill>
                  <a:srgbClr val="555555"/>
                </a:solidFill>
                <a:latin typeface="Arial" panose="020B0604020202020204" pitchFamily="34" charset="0"/>
                <a:cs typeface="Arial" panose="020B0604020202020204" pitchFamily="34" charset="0"/>
              </a:rPr>
              <a:t>Somnambulisme</a:t>
            </a:r>
          </a:p>
          <a:p>
            <a:pPr marL="742950" lvl="1" indent="-285750">
              <a:lnSpc>
                <a:spcPct val="150000"/>
              </a:lnSpc>
              <a:buFont typeface="Wingdings" pitchFamily="2" charset="2"/>
              <a:buChar char="Ø"/>
            </a:pPr>
            <a:r>
              <a:rPr lang="fr-FR" sz="1400">
                <a:solidFill>
                  <a:srgbClr val="555555"/>
                </a:solidFill>
                <a:latin typeface="Arial" panose="020B0604020202020204" pitchFamily="34" charset="0"/>
                <a:cs typeface="Arial" panose="020B0604020202020204" pitchFamily="34" charset="0"/>
              </a:rPr>
              <a:t>Terreurs nocturnes</a:t>
            </a:r>
          </a:p>
          <a:p>
            <a:pPr marL="742950" lvl="1" indent="-285750">
              <a:lnSpc>
                <a:spcPct val="150000"/>
              </a:lnSpc>
              <a:buFont typeface="Wingdings" pitchFamily="2" charset="2"/>
              <a:buChar char="Ø"/>
            </a:pPr>
            <a:r>
              <a:rPr lang="fr-FR" sz="1400">
                <a:solidFill>
                  <a:srgbClr val="555555"/>
                </a:solidFill>
                <a:latin typeface="Arial" panose="020B0604020202020204" pitchFamily="34" charset="0"/>
                <a:cs typeface="Arial" panose="020B0604020202020204" pitchFamily="34" charset="0"/>
              </a:rPr>
              <a:t>Éveils confusionnels</a:t>
            </a:r>
          </a:p>
        </p:txBody>
      </p:sp>
      <p:sp>
        <p:nvSpPr>
          <p:cNvPr id="13" name="Rectangle: Rounded Corners 14">
            <a:extLst>
              <a:ext uri="{FF2B5EF4-FFF2-40B4-BE49-F238E27FC236}">
                <a16:creationId xmlns:a16="http://schemas.microsoft.com/office/drawing/2014/main" id="{7FE39142-0CDD-DCC8-1FFF-88FB707C14A9}"/>
              </a:ext>
            </a:extLst>
          </p:cNvPr>
          <p:cNvSpPr/>
          <p:nvPr/>
        </p:nvSpPr>
        <p:spPr>
          <a:xfrm>
            <a:off x="6489444" y="2073656"/>
            <a:ext cx="5371695" cy="1761177"/>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Rectangle: Rounded Corners 75">
            <a:extLst>
              <a:ext uri="{FF2B5EF4-FFF2-40B4-BE49-F238E27FC236}">
                <a16:creationId xmlns:a16="http://schemas.microsoft.com/office/drawing/2014/main" id="{324C652B-80F2-4E65-2693-45DE3FCC6E71}"/>
              </a:ext>
            </a:extLst>
          </p:cNvPr>
          <p:cNvSpPr/>
          <p:nvPr/>
        </p:nvSpPr>
        <p:spPr>
          <a:xfrm>
            <a:off x="6575855" y="2173085"/>
            <a:ext cx="5371695" cy="1804031"/>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TextBox 79">
            <a:extLst>
              <a:ext uri="{FF2B5EF4-FFF2-40B4-BE49-F238E27FC236}">
                <a16:creationId xmlns:a16="http://schemas.microsoft.com/office/drawing/2014/main" id="{154B58FD-515C-5EF7-0184-D6C59A1B534C}"/>
              </a:ext>
            </a:extLst>
          </p:cNvPr>
          <p:cNvSpPr txBox="1"/>
          <p:nvPr/>
        </p:nvSpPr>
        <p:spPr>
          <a:xfrm>
            <a:off x="6662265" y="2234395"/>
            <a:ext cx="5371696" cy="1191160"/>
          </a:xfrm>
          <a:prstGeom prst="rect">
            <a:avLst/>
          </a:prstGeom>
          <a:noFill/>
        </p:spPr>
        <p:txBody>
          <a:bodyPr wrap="square" rtlCol="0">
            <a:spAutoFit/>
          </a:bodyPr>
          <a:lstStyle/>
          <a:p>
            <a:r>
              <a:rPr lang="fr-FR" sz="1600" b="1">
                <a:solidFill>
                  <a:srgbClr val="E5007D"/>
                </a:solidFill>
                <a:latin typeface="Arial" panose="020B0604020202020204" pitchFamily="34" charset="0"/>
                <a:cs typeface="Arial" panose="020B0604020202020204" pitchFamily="34" charset="0"/>
              </a:rPr>
              <a:t>Parasomnies du sommeil paradoxal</a:t>
            </a:r>
          </a:p>
          <a:p>
            <a:endParaRPr lang="fr-FR" sz="1600" b="1">
              <a:solidFill>
                <a:srgbClr val="E5007D"/>
              </a:solidFill>
              <a:latin typeface="Arial" panose="020B0604020202020204" pitchFamily="34" charset="0"/>
              <a:cs typeface="Arial" panose="020B0604020202020204" pitchFamily="34" charset="0"/>
            </a:endParaRPr>
          </a:p>
          <a:p>
            <a:pPr marL="742950" lvl="1" indent="-285750">
              <a:lnSpc>
                <a:spcPct val="150000"/>
              </a:lnSpc>
              <a:buFont typeface="Wingdings" pitchFamily="2" charset="2"/>
              <a:buChar char="Ø"/>
            </a:pPr>
            <a:r>
              <a:rPr lang="fr-FR" sz="1400">
                <a:solidFill>
                  <a:srgbClr val="555555"/>
                </a:solidFill>
                <a:latin typeface="Arial" panose="020B0604020202020204" pitchFamily="34" charset="0"/>
                <a:cs typeface="Arial" panose="020B0604020202020204" pitchFamily="34" charset="0"/>
              </a:rPr>
              <a:t>Cauchemars</a:t>
            </a:r>
          </a:p>
          <a:p>
            <a:pPr marL="742950" lvl="1" indent="-285750">
              <a:lnSpc>
                <a:spcPct val="150000"/>
              </a:lnSpc>
              <a:buFont typeface="Wingdings" pitchFamily="2" charset="2"/>
              <a:buChar char="Ø"/>
            </a:pPr>
            <a:r>
              <a:rPr lang="fr-FR" sz="1400">
                <a:solidFill>
                  <a:srgbClr val="555555"/>
                </a:solidFill>
                <a:latin typeface="Arial" panose="020B0604020202020204" pitchFamily="34" charset="0"/>
                <a:cs typeface="Arial" panose="020B0604020202020204" pitchFamily="34" charset="0"/>
              </a:rPr>
              <a:t>Troubles du comportement en sommeil paradoxal</a:t>
            </a:r>
          </a:p>
        </p:txBody>
      </p:sp>
      <p:sp>
        <p:nvSpPr>
          <p:cNvPr id="16" name="ZoneTexte 15">
            <a:extLst>
              <a:ext uri="{FF2B5EF4-FFF2-40B4-BE49-F238E27FC236}">
                <a16:creationId xmlns:a16="http://schemas.microsoft.com/office/drawing/2014/main" id="{0D6EFA37-36EB-39C6-90F5-32129F72E0A3}"/>
              </a:ext>
            </a:extLst>
          </p:cNvPr>
          <p:cNvSpPr txBox="1"/>
          <p:nvPr/>
        </p:nvSpPr>
        <p:spPr>
          <a:xfrm>
            <a:off x="5045068" y="1504820"/>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Définitions</a:t>
            </a:r>
          </a:p>
        </p:txBody>
      </p:sp>
    </p:spTree>
    <p:extLst>
      <p:ext uri="{BB962C8B-B14F-4D97-AF65-F5344CB8AC3E}">
        <p14:creationId xmlns:p14="http://schemas.microsoft.com/office/powerpoint/2010/main" val="3391353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83B6E8-4F9D-4BF9-C084-6247FC0B55E4}"/>
              </a:ext>
            </a:extLst>
          </p:cNvPr>
          <p:cNvSpPr>
            <a:spLocks noGrp="1"/>
          </p:cNvSpPr>
          <p:nvPr>
            <p:ph type="title"/>
          </p:nvPr>
        </p:nvSpPr>
        <p:spPr/>
        <p:txBody>
          <a:bodyPr/>
          <a:lstStyle/>
          <a:p>
            <a:r>
              <a:rPr lang="fr-FR"/>
              <a:t>Points clés à retenir</a:t>
            </a:r>
          </a:p>
        </p:txBody>
      </p:sp>
      <p:sp>
        <p:nvSpPr>
          <p:cNvPr id="8" name="Rectangle: Rounded Corners 95">
            <a:extLst>
              <a:ext uri="{FF2B5EF4-FFF2-40B4-BE49-F238E27FC236}">
                <a16:creationId xmlns:a16="http://schemas.microsoft.com/office/drawing/2014/main" id="{CE29F2F2-4C34-CE75-7FD4-DDDBA101710A}"/>
              </a:ext>
            </a:extLst>
          </p:cNvPr>
          <p:cNvSpPr/>
          <p:nvPr/>
        </p:nvSpPr>
        <p:spPr>
          <a:xfrm>
            <a:off x="443369" y="1687368"/>
            <a:ext cx="7710031" cy="778892"/>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Le sommeil </a:t>
            </a:r>
            <a:r>
              <a:rPr lang="fr-FR" sz="1600">
                <a:solidFill>
                  <a:srgbClr val="E5007D"/>
                </a:solidFill>
                <a:latin typeface="Arial" panose="020B0604020202020204" pitchFamily="34" charset="0"/>
                <a:cs typeface="Arial" panose="020B0604020202020204" pitchFamily="34" charset="0"/>
              </a:rPr>
              <a:t>est caractérisé par </a:t>
            </a:r>
            <a:r>
              <a:rPr lang="fr-FR" sz="1600" b="1">
                <a:solidFill>
                  <a:srgbClr val="E5007D"/>
                </a:solidFill>
                <a:latin typeface="Arial" panose="020B0604020202020204" pitchFamily="34" charset="0"/>
                <a:cs typeface="Arial" panose="020B0604020202020204" pitchFamily="34" charset="0"/>
              </a:rPr>
              <a:t>deux états </a:t>
            </a:r>
            <a:r>
              <a:rPr lang="fr-FR" sz="1600">
                <a:solidFill>
                  <a:srgbClr val="E5007D"/>
                </a:solidFill>
                <a:latin typeface="Arial" panose="020B0604020202020204" pitchFamily="34" charset="0"/>
                <a:cs typeface="Arial" panose="020B0604020202020204" pitchFamily="34" charset="0"/>
              </a:rPr>
              <a:t>distincts : le </a:t>
            </a:r>
            <a:r>
              <a:rPr lang="fr-FR" sz="1600" b="1">
                <a:solidFill>
                  <a:srgbClr val="E5007D"/>
                </a:solidFill>
                <a:latin typeface="Arial" panose="020B0604020202020204" pitchFamily="34" charset="0"/>
                <a:cs typeface="Arial" panose="020B0604020202020204" pitchFamily="34" charset="0"/>
              </a:rPr>
              <a:t>sommeil lent </a:t>
            </a:r>
            <a:r>
              <a:rPr lang="fr-FR" sz="1600">
                <a:solidFill>
                  <a:srgbClr val="E5007D"/>
                </a:solidFill>
                <a:latin typeface="Arial" panose="020B0604020202020204" pitchFamily="34" charset="0"/>
                <a:cs typeface="Arial" panose="020B0604020202020204" pitchFamily="34" charset="0"/>
              </a:rPr>
              <a:t>et le </a:t>
            </a:r>
            <a:r>
              <a:rPr lang="fr-FR" sz="1600" b="1">
                <a:solidFill>
                  <a:srgbClr val="E5007D"/>
                </a:solidFill>
                <a:latin typeface="Arial" panose="020B0604020202020204" pitchFamily="34" charset="0"/>
                <a:cs typeface="Arial" panose="020B0604020202020204" pitchFamily="34" charset="0"/>
              </a:rPr>
              <a:t>sommeil paradoxal</a:t>
            </a:r>
            <a:endParaRPr lang="en-US" sz="1600">
              <a:solidFill>
                <a:srgbClr val="E5007D"/>
              </a:solidFill>
              <a:latin typeface="Arial" panose="020B0604020202020204" pitchFamily="34" charset="0"/>
              <a:cs typeface="Arial" panose="020B0604020202020204" pitchFamily="34" charset="0"/>
            </a:endParaRPr>
          </a:p>
        </p:txBody>
      </p:sp>
      <p:sp>
        <p:nvSpPr>
          <p:cNvPr id="9" name="Rectangle: Rounded Corners 95">
            <a:extLst>
              <a:ext uri="{FF2B5EF4-FFF2-40B4-BE49-F238E27FC236}">
                <a16:creationId xmlns:a16="http://schemas.microsoft.com/office/drawing/2014/main" id="{70BD2DD3-3AE0-831F-9075-A6FEED01161A}"/>
              </a:ext>
            </a:extLst>
          </p:cNvPr>
          <p:cNvSpPr/>
          <p:nvPr/>
        </p:nvSpPr>
        <p:spPr>
          <a:xfrm>
            <a:off x="443369" y="2622557"/>
            <a:ext cx="9104043" cy="862767"/>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L’organisation normale du sommeil </a:t>
            </a:r>
            <a:r>
              <a:rPr lang="fr-FR" sz="1600">
                <a:solidFill>
                  <a:srgbClr val="E5007D"/>
                </a:solidFill>
                <a:latin typeface="Arial" panose="020B0604020202020204" pitchFamily="34" charset="0"/>
                <a:cs typeface="Arial" panose="020B0604020202020204" pitchFamily="34" charset="0"/>
              </a:rPr>
              <a:t>est </a:t>
            </a:r>
            <a:r>
              <a:rPr lang="fr-FR" sz="1600" b="1">
                <a:solidFill>
                  <a:srgbClr val="E5007D"/>
                </a:solidFill>
                <a:latin typeface="Arial" panose="020B0604020202020204" pitchFamily="34" charset="0"/>
                <a:cs typeface="Arial" panose="020B0604020202020204" pitchFamily="34" charset="0"/>
              </a:rPr>
              <a:t>variable d’un individu </a:t>
            </a:r>
            <a:r>
              <a:rPr lang="fr-FR" sz="1600">
                <a:solidFill>
                  <a:srgbClr val="E5007D"/>
                </a:solidFill>
                <a:latin typeface="Arial" panose="020B0604020202020204" pitchFamily="34" charset="0"/>
                <a:cs typeface="Arial" panose="020B0604020202020204" pitchFamily="34" charset="0"/>
              </a:rPr>
              <a:t>à l’autre, sous l’influence d’une </a:t>
            </a:r>
            <a:r>
              <a:rPr lang="fr-FR" sz="1600" b="1">
                <a:solidFill>
                  <a:srgbClr val="E5007D"/>
                </a:solidFill>
                <a:latin typeface="Arial" panose="020B0604020202020204" pitchFamily="34" charset="0"/>
                <a:cs typeface="Arial" panose="020B0604020202020204" pitchFamily="34" charset="0"/>
              </a:rPr>
              <a:t>prédisposition génétique</a:t>
            </a:r>
            <a:r>
              <a:rPr lang="fr-FR" sz="1600">
                <a:solidFill>
                  <a:srgbClr val="E5007D"/>
                </a:solidFill>
                <a:latin typeface="Arial" panose="020B0604020202020204" pitchFamily="34" charset="0"/>
                <a:cs typeface="Arial" panose="020B0604020202020204" pitchFamily="34" charset="0"/>
              </a:rPr>
              <a:t>, de </a:t>
            </a:r>
            <a:r>
              <a:rPr lang="fr-FR" sz="1600" b="1">
                <a:solidFill>
                  <a:srgbClr val="E5007D"/>
                </a:solidFill>
                <a:latin typeface="Arial" panose="020B0604020202020204" pitchFamily="34" charset="0"/>
                <a:cs typeface="Arial" panose="020B0604020202020204" pitchFamily="34" charset="0"/>
              </a:rPr>
              <a:t>l’âge</a:t>
            </a:r>
            <a:r>
              <a:rPr lang="fr-FR" sz="1600">
                <a:solidFill>
                  <a:srgbClr val="E5007D"/>
                </a:solidFill>
                <a:latin typeface="Arial" panose="020B0604020202020204" pitchFamily="34" charset="0"/>
                <a:cs typeface="Arial" panose="020B0604020202020204" pitchFamily="34" charset="0"/>
              </a:rPr>
              <a:t> et de </a:t>
            </a:r>
            <a:r>
              <a:rPr lang="fr-FR" sz="1600" b="1">
                <a:solidFill>
                  <a:srgbClr val="E5007D"/>
                </a:solidFill>
                <a:latin typeface="Arial" panose="020B0604020202020204" pitchFamily="34" charset="0"/>
                <a:cs typeface="Arial" panose="020B0604020202020204" pitchFamily="34" charset="0"/>
              </a:rPr>
              <a:t>facteurs environnementaux</a:t>
            </a:r>
            <a:endParaRPr lang="en-US" sz="1600">
              <a:solidFill>
                <a:srgbClr val="E5007D"/>
              </a:solidFill>
              <a:latin typeface="Arial" panose="020B0604020202020204" pitchFamily="34" charset="0"/>
              <a:cs typeface="Arial" panose="020B0604020202020204" pitchFamily="34" charset="0"/>
            </a:endParaRPr>
          </a:p>
        </p:txBody>
      </p:sp>
      <p:sp>
        <p:nvSpPr>
          <p:cNvPr id="10" name="Rectangle: Rounded Corners 95">
            <a:extLst>
              <a:ext uri="{FF2B5EF4-FFF2-40B4-BE49-F238E27FC236}">
                <a16:creationId xmlns:a16="http://schemas.microsoft.com/office/drawing/2014/main" id="{FC435026-3EC2-EEA6-6DF4-1429090D7097}"/>
              </a:ext>
            </a:extLst>
          </p:cNvPr>
          <p:cNvSpPr/>
          <p:nvPr/>
        </p:nvSpPr>
        <p:spPr>
          <a:xfrm>
            <a:off x="443369" y="3593837"/>
            <a:ext cx="9937760"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pPr>
            <a:r>
              <a:rPr lang="fr-FR" sz="1600" dirty="0">
                <a:solidFill>
                  <a:srgbClr val="E5007D"/>
                </a:solidFill>
                <a:latin typeface="Arial" panose="020B0604020202020204" pitchFamily="34" charset="0"/>
                <a:cs typeface="Arial" panose="020B0604020202020204" pitchFamily="34" charset="0"/>
              </a:rPr>
              <a:t>La </a:t>
            </a:r>
            <a:r>
              <a:rPr lang="fr-FR" sz="1600" b="1" dirty="0">
                <a:solidFill>
                  <a:srgbClr val="E5007D"/>
                </a:solidFill>
                <a:latin typeface="Arial" panose="020B0604020202020204" pitchFamily="34" charset="0"/>
                <a:cs typeface="Arial" panose="020B0604020202020204" pitchFamily="34" charset="0"/>
              </a:rPr>
              <a:t>régulation des cycles </a:t>
            </a:r>
            <a:r>
              <a:rPr lang="fr-FR" sz="1600" dirty="0">
                <a:solidFill>
                  <a:srgbClr val="E5007D"/>
                </a:solidFill>
                <a:latin typeface="Arial" panose="020B0604020202020204" pitchFamily="34" charset="0"/>
                <a:cs typeface="Arial" panose="020B0604020202020204" pitchFamily="34" charset="0"/>
              </a:rPr>
              <a:t>veille-sommeil est sous l’influence de </a:t>
            </a:r>
            <a:r>
              <a:rPr lang="fr-FR" sz="1600" b="1" dirty="0">
                <a:solidFill>
                  <a:srgbClr val="E5007D"/>
                </a:solidFill>
                <a:latin typeface="Arial" panose="020B0604020202020204" pitchFamily="34" charset="0"/>
                <a:cs typeface="Arial" panose="020B0604020202020204" pitchFamily="34" charset="0"/>
              </a:rPr>
              <a:t>facteurs homéostatiques </a:t>
            </a:r>
          </a:p>
          <a:p>
            <a:pPr>
              <a:lnSpc>
                <a:spcPct val="110000"/>
              </a:lnSpc>
            </a:pPr>
            <a:r>
              <a:rPr lang="fr-FR" sz="1600" dirty="0">
                <a:solidFill>
                  <a:srgbClr val="E5007D"/>
                </a:solidFill>
                <a:latin typeface="Arial" panose="020B0604020202020204" pitchFamily="34" charset="0"/>
                <a:cs typeface="Arial" panose="020B0604020202020204" pitchFamily="34" charset="0"/>
              </a:rPr>
              <a:t>et de </a:t>
            </a:r>
            <a:r>
              <a:rPr lang="fr-FR" sz="1600" b="1" dirty="0">
                <a:solidFill>
                  <a:srgbClr val="E5007D"/>
                </a:solidFill>
                <a:latin typeface="Arial" panose="020B0604020202020204" pitchFamily="34" charset="0"/>
                <a:cs typeface="Arial" panose="020B0604020202020204" pitchFamily="34" charset="0"/>
              </a:rPr>
              <a:t>facteurs circadiens</a:t>
            </a:r>
            <a:endParaRPr lang="en-US" sz="1600" b="1" dirty="0">
              <a:solidFill>
                <a:srgbClr val="E5007D"/>
              </a:solidFill>
              <a:latin typeface="Arial" panose="020B0604020202020204" pitchFamily="34" charset="0"/>
              <a:cs typeface="Arial" panose="020B0604020202020204" pitchFamily="34" charset="0"/>
            </a:endParaRPr>
          </a:p>
        </p:txBody>
      </p:sp>
      <p:sp>
        <p:nvSpPr>
          <p:cNvPr id="11" name="Rectangle: Rounded Corners 95">
            <a:extLst>
              <a:ext uri="{FF2B5EF4-FFF2-40B4-BE49-F238E27FC236}">
                <a16:creationId xmlns:a16="http://schemas.microsoft.com/office/drawing/2014/main" id="{CCE80378-1323-0651-3D0C-4D41C0586C01}"/>
              </a:ext>
            </a:extLst>
          </p:cNvPr>
          <p:cNvSpPr/>
          <p:nvPr/>
        </p:nvSpPr>
        <p:spPr>
          <a:xfrm>
            <a:off x="443369" y="4455784"/>
            <a:ext cx="10574064" cy="698191"/>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a:solidFill>
                  <a:srgbClr val="E5007D"/>
                </a:solidFill>
                <a:latin typeface="Arial" panose="020B0604020202020204" pitchFamily="34" charset="0"/>
                <a:cs typeface="Arial" panose="020B0604020202020204" pitchFamily="34" charset="0"/>
              </a:rPr>
              <a:t>Divers </a:t>
            </a:r>
            <a:r>
              <a:rPr lang="fr-FR" sz="1600" b="1">
                <a:solidFill>
                  <a:srgbClr val="E5007D"/>
                </a:solidFill>
                <a:latin typeface="Arial" panose="020B0604020202020204" pitchFamily="34" charset="0"/>
                <a:cs typeface="Arial" panose="020B0604020202020204" pitchFamily="34" charset="0"/>
              </a:rPr>
              <a:t>types de synchroniseurs externes </a:t>
            </a:r>
            <a:r>
              <a:rPr lang="fr-FR" sz="1600">
                <a:solidFill>
                  <a:srgbClr val="E5007D"/>
                </a:solidFill>
                <a:latin typeface="Arial" panose="020B0604020202020204" pitchFamily="34" charset="0"/>
                <a:cs typeface="Arial" panose="020B0604020202020204" pitchFamily="34" charset="0"/>
              </a:rPr>
              <a:t>sont identifiés, comme l’</a:t>
            </a:r>
            <a:r>
              <a:rPr lang="fr-FR" sz="1600" b="1">
                <a:solidFill>
                  <a:srgbClr val="E5007D"/>
                </a:solidFill>
                <a:latin typeface="Arial" panose="020B0604020202020204" pitchFamily="34" charset="0"/>
                <a:cs typeface="Arial" panose="020B0604020202020204" pitchFamily="34" charset="0"/>
              </a:rPr>
              <a:t>alimentation</a:t>
            </a:r>
            <a:r>
              <a:rPr lang="fr-FR" sz="1600">
                <a:solidFill>
                  <a:srgbClr val="E5007D"/>
                </a:solidFill>
                <a:latin typeface="Arial" panose="020B0604020202020204" pitchFamily="34" charset="0"/>
                <a:cs typeface="Arial" panose="020B0604020202020204" pitchFamily="34" charset="0"/>
              </a:rPr>
              <a:t>, </a:t>
            </a:r>
            <a:r>
              <a:rPr lang="fr-FR" sz="1600" b="1">
                <a:solidFill>
                  <a:srgbClr val="E5007D"/>
                </a:solidFill>
                <a:latin typeface="Arial" panose="020B0604020202020204" pitchFamily="34" charset="0"/>
                <a:cs typeface="Arial" panose="020B0604020202020204" pitchFamily="34" charset="0"/>
              </a:rPr>
              <a:t>l’activité physique  </a:t>
            </a:r>
            <a:r>
              <a:rPr lang="fr-FR" sz="1600">
                <a:solidFill>
                  <a:srgbClr val="E5007D"/>
                </a:solidFill>
                <a:latin typeface="Arial" panose="020B0604020202020204" pitchFamily="34" charset="0"/>
                <a:cs typeface="Arial" panose="020B0604020202020204" pitchFamily="34" charset="0"/>
              </a:rPr>
              <a:t>ou les </a:t>
            </a:r>
            <a:r>
              <a:rPr lang="fr-FR" sz="1600" b="1">
                <a:solidFill>
                  <a:srgbClr val="E5007D"/>
                </a:solidFill>
                <a:latin typeface="Arial" panose="020B0604020202020204" pitchFamily="34" charset="0"/>
                <a:cs typeface="Arial" panose="020B0604020202020204" pitchFamily="34" charset="0"/>
              </a:rPr>
              <a:t>interactions sociales, </a:t>
            </a:r>
            <a:r>
              <a:rPr lang="fr-FR" sz="1600">
                <a:solidFill>
                  <a:srgbClr val="E5007D"/>
                </a:solidFill>
                <a:latin typeface="Arial" panose="020B0604020202020204" pitchFamily="34" charset="0"/>
                <a:cs typeface="Arial" panose="020B0604020202020204" pitchFamily="34" charset="0"/>
              </a:rPr>
              <a:t>le plus important d’entre eux étant </a:t>
            </a:r>
            <a:r>
              <a:rPr lang="fr-FR" sz="1600" b="1">
                <a:solidFill>
                  <a:srgbClr val="E5007D"/>
                </a:solidFill>
                <a:latin typeface="Arial" panose="020B0604020202020204" pitchFamily="34" charset="0"/>
                <a:cs typeface="Arial" panose="020B0604020202020204" pitchFamily="34" charset="0"/>
              </a:rPr>
              <a:t>l’alternance lumière-obscurité</a:t>
            </a:r>
            <a:endParaRPr lang="en-US" sz="1600" b="1">
              <a:solidFill>
                <a:srgbClr val="E5007D"/>
              </a:solidFill>
              <a:latin typeface="Arial" panose="020B0604020202020204" pitchFamily="34" charset="0"/>
              <a:cs typeface="Arial" panose="020B0604020202020204" pitchFamily="34" charset="0"/>
            </a:endParaRPr>
          </a:p>
        </p:txBody>
      </p:sp>
      <p:sp>
        <p:nvSpPr>
          <p:cNvPr id="12" name="Rectangle: Rounded Corners 95">
            <a:extLst>
              <a:ext uri="{FF2B5EF4-FFF2-40B4-BE49-F238E27FC236}">
                <a16:creationId xmlns:a16="http://schemas.microsoft.com/office/drawing/2014/main" id="{129B9505-EC66-221D-A897-1CFFC0A16516}"/>
              </a:ext>
            </a:extLst>
          </p:cNvPr>
          <p:cNvSpPr/>
          <p:nvPr/>
        </p:nvSpPr>
        <p:spPr>
          <a:xfrm>
            <a:off x="443369" y="5272354"/>
            <a:ext cx="11148260" cy="929292"/>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dirty="0">
                <a:solidFill>
                  <a:srgbClr val="E5007D"/>
                </a:solidFill>
                <a:latin typeface="Arial" panose="020B0604020202020204" pitchFamily="34" charset="0"/>
                <a:cs typeface="Arial" panose="020B0604020202020204" pitchFamily="34" charset="0"/>
              </a:rPr>
              <a:t>Des troubles du sommeil existent tels que le </a:t>
            </a:r>
            <a:r>
              <a:rPr lang="fr-FR" sz="1600" b="1" dirty="0">
                <a:solidFill>
                  <a:srgbClr val="E5007D"/>
                </a:solidFill>
                <a:latin typeface="Arial" panose="020B0604020202020204" pitchFamily="34" charset="0"/>
                <a:cs typeface="Arial" panose="020B0604020202020204" pitchFamily="34" charset="0"/>
              </a:rPr>
              <a:t>syndrome d’apnées &amp; hypopnées obstructives du sommeil</a:t>
            </a:r>
            <a:r>
              <a:rPr lang="fr-FR" sz="1600" dirty="0">
                <a:solidFill>
                  <a:srgbClr val="E5007D"/>
                </a:solidFill>
                <a:latin typeface="Arial" panose="020B0604020202020204" pitchFamily="34" charset="0"/>
                <a:cs typeface="Arial" panose="020B0604020202020204" pitchFamily="34" charset="0"/>
              </a:rPr>
              <a:t>,   le </a:t>
            </a:r>
            <a:r>
              <a:rPr lang="fr-FR" sz="1600" b="1" dirty="0">
                <a:solidFill>
                  <a:srgbClr val="E5007D"/>
                </a:solidFill>
                <a:latin typeface="Arial" panose="020B0604020202020204" pitchFamily="34" charset="0"/>
                <a:cs typeface="Arial" panose="020B0604020202020204" pitchFamily="34" charset="0"/>
              </a:rPr>
              <a:t>syndrome des jambes sans repos</a:t>
            </a:r>
            <a:r>
              <a:rPr lang="fr-FR" sz="1600" dirty="0">
                <a:solidFill>
                  <a:srgbClr val="E5007D"/>
                </a:solidFill>
                <a:latin typeface="Arial" panose="020B0604020202020204" pitchFamily="34" charset="0"/>
                <a:cs typeface="Arial" panose="020B0604020202020204" pitchFamily="34" charset="0"/>
              </a:rPr>
              <a:t>, le </a:t>
            </a:r>
            <a:r>
              <a:rPr lang="fr-FR" sz="1600" b="1" dirty="0">
                <a:solidFill>
                  <a:srgbClr val="E5007D"/>
                </a:solidFill>
                <a:latin typeface="Arial" panose="020B0604020202020204" pitchFamily="34" charset="0"/>
                <a:cs typeface="Arial" panose="020B0604020202020204" pitchFamily="34" charset="0"/>
              </a:rPr>
              <a:t>retard de phase </a:t>
            </a:r>
            <a:r>
              <a:rPr lang="fr-FR" sz="1600" dirty="0">
                <a:solidFill>
                  <a:srgbClr val="E5007D"/>
                </a:solidFill>
                <a:latin typeface="Arial" panose="020B0604020202020204" pitchFamily="34" charset="0"/>
                <a:cs typeface="Arial" panose="020B0604020202020204" pitchFamily="34" charset="0"/>
              </a:rPr>
              <a:t>du sommeil, </a:t>
            </a:r>
            <a:r>
              <a:rPr lang="fr-FR" sz="1600" b="1" dirty="0">
                <a:solidFill>
                  <a:srgbClr val="E5007D"/>
                </a:solidFill>
                <a:latin typeface="Arial" panose="020B0604020202020204" pitchFamily="34" charset="0"/>
                <a:cs typeface="Arial" panose="020B0604020202020204" pitchFamily="34" charset="0"/>
              </a:rPr>
              <a:t>l’avance de phase </a:t>
            </a:r>
            <a:r>
              <a:rPr lang="fr-FR" sz="1600" dirty="0">
                <a:solidFill>
                  <a:srgbClr val="E5007D"/>
                </a:solidFill>
                <a:latin typeface="Arial" panose="020B0604020202020204" pitchFamily="34" charset="0"/>
                <a:cs typeface="Arial" panose="020B0604020202020204" pitchFamily="34" charset="0"/>
              </a:rPr>
              <a:t>du sommeil,         la </a:t>
            </a:r>
            <a:r>
              <a:rPr lang="fr-FR" sz="1600" b="1" dirty="0">
                <a:solidFill>
                  <a:srgbClr val="E5007D"/>
                </a:solidFill>
                <a:latin typeface="Arial" panose="020B0604020202020204" pitchFamily="34" charset="0"/>
                <a:cs typeface="Arial" panose="020B0604020202020204" pitchFamily="34" charset="0"/>
              </a:rPr>
              <a:t>narcolepsie</a:t>
            </a:r>
            <a:r>
              <a:rPr lang="fr-FR" sz="1600" dirty="0">
                <a:solidFill>
                  <a:srgbClr val="E5007D"/>
                </a:solidFill>
                <a:latin typeface="Arial" panose="020B0604020202020204" pitchFamily="34" charset="0"/>
                <a:cs typeface="Arial" panose="020B0604020202020204" pitchFamily="34" charset="0"/>
              </a:rPr>
              <a:t>, </a:t>
            </a:r>
            <a:r>
              <a:rPr lang="fr-FR" sz="1600" b="1" dirty="0">
                <a:solidFill>
                  <a:srgbClr val="E5007D"/>
                </a:solidFill>
                <a:latin typeface="Arial" panose="020B0604020202020204" pitchFamily="34" charset="0"/>
                <a:cs typeface="Arial" panose="020B0604020202020204" pitchFamily="34" charset="0"/>
              </a:rPr>
              <a:t>l’hypersomnie idiopathique, les parasomnies et les insomnies (aiguë et chronique)</a:t>
            </a:r>
            <a:endParaRPr lang="en-US" sz="1600" dirty="0">
              <a:solidFill>
                <a:srgbClr val="E500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9771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59D7FED-4987-3DEF-D708-4DD6C7070F89}"/>
              </a:ext>
            </a:extLst>
          </p:cNvPr>
          <p:cNvSpPr>
            <a:spLocks noGrp="1"/>
          </p:cNvSpPr>
          <p:nvPr>
            <p:ph type="title"/>
          </p:nvPr>
        </p:nvSpPr>
        <p:spPr/>
        <p:txBody>
          <a:bodyPr>
            <a:normAutofit/>
          </a:bodyPr>
          <a:lstStyle/>
          <a:p>
            <a:r>
              <a:rPr lang="fr-FR"/>
              <a:t>Le GRIC et de ses objectifs</a:t>
            </a:r>
          </a:p>
        </p:txBody>
      </p:sp>
      <p:sp>
        <p:nvSpPr>
          <p:cNvPr id="6" name="Espace réservé du contenu 5">
            <a:extLst>
              <a:ext uri="{FF2B5EF4-FFF2-40B4-BE49-F238E27FC236}">
                <a16:creationId xmlns:a16="http://schemas.microsoft.com/office/drawing/2014/main" id="{49C13226-8CBB-03D5-4915-22667C15C4A7}"/>
              </a:ext>
            </a:extLst>
          </p:cNvPr>
          <p:cNvSpPr>
            <a:spLocks noGrp="1"/>
          </p:cNvSpPr>
          <p:nvPr>
            <p:ph idx="1"/>
          </p:nvPr>
        </p:nvSpPr>
        <p:spPr>
          <a:xfrm>
            <a:off x="838200" y="2082297"/>
            <a:ext cx="10515600" cy="4004467"/>
          </a:xfrm>
        </p:spPr>
        <p:txBody>
          <a:bodyPr>
            <a:normAutofit/>
          </a:bodyPr>
          <a:lstStyle/>
          <a:p>
            <a:pPr>
              <a:lnSpc>
                <a:spcPct val="150000"/>
              </a:lnSpc>
            </a:pPr>
            <a:r>
              <a:rPr lang="fr-FR" sz="2000" dirty="0"/>
              <a:t>Le GRIC, </a:t>
            </a:r>
            <a:r>
              <a:rPr lang="fr-FR" sz="2000" dirty="0">
                <a:solidFill>
                  <a:srgbClr val="575757"/>
                </a:solidFill>
              </a:rPr>
              <a:t>Groupe de </a:t>
            </a:r>
            <a:r>
              <a:rPr lang="fr-FR" sz="2000">
                <a:solidFill>
                  <a:srgbClr val="575757"/>
                </a:solidFill>
              </a:rPr>
              <a:t>Réflexion autour de </a:t>
            </a:r>
            <a:r>
              <a:rPr lang="fr-FR" sz="2000" dirty="0">
                <a:solidFill>
                  <a:srgbClr val="575757"/>
                </a:solidFill>
              </a:rPr>
              <a:t>l’Insomnie </a:t>
            </a:r>
            <a:r>
              <a:rPr lang="fr-FR" sz="2000">
                <a:solidFill>
                  <a:srgbClr val="575757"/>
                </a:solidFill>
              </a:rPr>
              <a:t>Chronique </a:t>
            </a:r>
            <a:r>
              <a:rPr lang="fr-FR" sz="2000" b="0">
                <a:solidFill>
                  <a:srgbClr val="575757"/>
                </a:solidFill>
              </a:rPr>
              <a:t>est </a:t>
            </a:r>
            <a:r>
              <a:rPr lang="fr-FR" sz="2000" b="0" dirty="0">
                <a:solidFill>
                  <a:srgbClr val="575757"/>
                </a:solidFill>
              </a:rPr>
              <a:t>un comité d’experts réunis sous l’impulsion d’Idorsia Pharmaceuticals France. </a:t>
            </a:r>
          </a:p>
          <a:p>
            <a:pPr>
              <a:lnSpc>
                <a:spcPct val="150000"/>
              </a:lnSpc>
            </a:pPr>
            <a:endParaRPr lang="fr-FR" sz="2400" dirty="0"/>
          </a:p>
          <a:p>
            <a:pPr>
              <a:lnSpc>
                <a:spcPct val="150000"/>
              </a:lnSpc>
            </a:pPr>
            <a:r>
              <a:rPr lang="fr-FR" sz="2000" dirty="0"/>
              <a:t>Il a pour objectif </a:t>
            </a:r>
            <a:r>
              <a:rPr lang="fr-FR" sz="2000" b="0" dirty="0">
                <a:solidFill>
                  <a:srgbClr val="575757"/>
                </a:solidFill>
              </a:rPr>
              <a:t>de sensibiliser les professionnels de santé à la prise en charge de l’insomnie chronique en développant des outils pratiques utilisables au quotidien.</a:t>
            </a:r>
          </a:p>
        </p:txBody>
      </p:sp>
    </p:spTree>
    <p:extLst>
      <p:ext uri="{BB962C8B-B14F-4D97-AF65-F5344CB8AC3E}">
        <p14:creationId xmlns:p14="http://schemas.microsoft.com/office/powerpoint/2010/main" val="2107101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B185895D-4827-B9E1-053A-66473F821EF5}"/>
              </a:ext>
            </a:extLst>
          </p:cNvPr>
          <p:cNvSpPr>
            <a:spLocks noGrp="1"/>
          </p:cNvSpPr>
          <p:nvPr>
            <p:ph type="subTitle" idx="1"/>
          </p:nvPr>
        </p:nvSpPr>
        <p:spPr/>
        <p:txBody>
          <a:bodyPr>
            <a:normAutofit/>
          </a:bodyPr>
          <a:lstStyle/>
          <a:p>
            <a:r>
              <a:rPr lang="fr-FR" sz="4000">
                <a:solidFill>
                  <a:schemeClr val="bg1"/>
                </a:solidFill>
              </a:rPr>
              <a:t>CONSEQUENCES DE L’INSOMNIE</a:t>
            </a:r>
          </a:p>
        </p:txBody>
      </p:sp>
      <p:sp>
        <p:nvSpPr>
          <p:cNvPr id="3" name="Titre 2">
            <a:extLst>
              <a:ext uri="{FF2B5EF4-FFF2-40B4-BE49-F238E27FC236}">
                <a16:creationId xmlns:a16="http://schemas.microsoft.com/office/drawing/2014/main" id="{EF628923-EFAC-1F7F-8F41-D1BFFC487582}"/>
              </a:ext>
            </a:extLst>
          </p:cNvPr>
          <p:cNvSpPr>
            <a:spLocks noGrp="1"/>
          </p:cNvSpPr>
          <p:nvPr>
            <p:ph type="ctrTitle"/>
          </p:nvPr>
        </p:nvSpPr>
        <p:spPr/>
        <p:txBody>
          <a:bodyPr>
            <a:normAutofit/>
          </a:bodyPr>
          <a:lstStyle/>
          <a:p>
            <a:r>
              <a:rPr lang="fr-FR" sz="4000"/>
              <a:t>PARTIE II :</a:t>
            </a:r>
          </a:p>
        </p:txBody>
      </p:sp>
      <p:grpSp>
        <p:nvGrpSpPr>
          <p:cNvPr id="5" name="Groupe 4">
            <a:extLst>
              <a:ext uri="{FF2B5EF4-FFF2-40B4-BE49-F238E27FC236}">
                <a16:creationId xmlns:a16="http://schemas.microsoft.com/office/drawing/2014/main" id="{4D71E98F-1F3D-D614-92CE-E273CB400E34}"/>
              </a:ext>
            </a:extLst>
          </p:cNvPr>
          <p:cNvGrpSpPr/>
          <p:nvPr/>
        </p:nvGrpSpPr>
        <p:grpSpPr>
          <a:xfrm>
            <a:off x="9417160" y="6292485"/>
            <a:ext cx="2588768" cy="430278"/>
            <a:chOff x="9417160" y="6292485"/>
            <a:chExt cx="2588768" cy="430278"/>
          </a:xfrm>
        </p:grpSpPr>
        <p:sp>
          <p:nvSpPr>
            <p:cNvPr id="6" name="ZoneTexte 5">
              <a:extLst>
                <a:ext uri="{FF2B5EF4-FFF2-40B4-BE49-F238E27FC236}">
                  <a16:creationId xmlns:a16="http://schemas.microsoft.com/office/drawing/2014/main" id="{A367ABED-2921-324F-FFC0-6F2807C5FE7F}"/>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7" name="Image 6">
              <a:extLst>
                <a:ext uri="{FF2B5EF4-FFF2-40B4-BE49-F238E27FC236}">
                  <a16:creationId xmlns:a16="http://schemas.microsoft.com/office/drawing/2014/main" id="{BFEA8925-20CB-BF37-E438-D91C1BD4CC6A}"/>
                </a:ext>
              </a:extLst>
            </p:cNvPr>
            <p:cNvPicPr>
              <a:picLocks noChangeAspect="1"/>
            </p:cNvPicPr>
            <p:nvPr/>
          </p:nvPicPr>
          <p:blipFill>
            <a:blip r:embed="rId2"/>
            <a:stretch>
              <a:fillRect/>
            </a:stretch>
          </p:blipFill>
          <p:spPr>
            <a:xfrm>
              <a:off x="9417160" y="6375888"/>
              <a:ext cx="614312" cy="275364"/>
            </a:xfrm>
            <a:prstGeom prst="rect">
              <a:avLst/>
            </a:prstGeom>
          </p:spPr>
        </p:pic>
        <p:pic>
          <p:nvPicPr>
            <p:cNvPr id="9" name="Image 8">
              <a:extLst>
                <a:ext uri="{FF2B5EF4-FFF2-40B4-BE49-F238E27FC236}">
                  <a16:creationId xmlns:a16="http://schemas.microsoft.com/office/drawing/2014/main" id="{25D5AF69-044F-F78E-8367-816844326B2E}"/>
                </a:ext>
              </a:extLst>
            </p:cNvPr>
            <p:cNvPicPr>
              <a:picLocks noChangeAspect="1"/>
            </p:cNvPicPr>
            <p:nvPr/>
          </p:nvPicPr>
          <p:blipFill>
            <a:blip r:embed="rId3"/>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4093394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r>
              <a:rPr lang="fr-FR" sz="4000"/>
              <a:t>1. Répercussions diurnes</a:t>
            </a:r>
          </a:p>
        </p:txBody>
      </p:sp>
    </p:spTree>
    <p:extLst>
      <p:ext uri="{BB962C8B-B14F-4D97-AF65-F5344CB8AC3E}">
        <p14:creationId xmlns:p14="http://schemas.microsoft.com/office/powerpoint/2010/main" val="1164199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CB91-714A-9104-D17B-A58C1EABE2B7}"/>
              </a:ext>
            </a:extLst>
          </p:cNvPr>
          <p:cNvSpPr>
            <a:spLocks noGrp="1"/>
          </p:cNvSpPr>
          <p:nvPr>
            <p:ph type="title"/>
          </p:nvPr>
        </p:nvSpPr>
        <p:spPr>
          <a:xfrm>
            <a:off x="838200" y="475440"/>
            <a:ext cx="11208320" cy="725144"/>
          </a:xfrm>
        </p:spPr>
        <p:txBody>
          <a:bodyPr>
            <a:noAutofit/>
          </a:bodyPr>
          <a:lstStyle/>
          <a:p>
            <a:r>
              <a:rPr lang="fr-FR"/>
              <a:t>Regard sur les conséquences diurnes </a:t>
            </a:r>
            <a:br>
              <a:rPr lang="fr-FR"/>
            </a:br>
            <a:r>
              <a:rPr lang="fr-FR"/>
              <a:t>de l’insomnie chronique</a:t>
            </a:r>
          </a:p>
        </p:txBody>
      </p:sp>
      <p:sp>
        <p:nvSpPr>
          <p:cNvPr id="3" name="Espace réservé du contenu 2">
            <a:extLst>
              <a:ext uri="{FF2B5EF4-FFF2-40B4-BE49-F238E27FC236}">
                <a16:creationId xmlns:a16="http://schemas.microsoft.com/office/drawing/2014/main" id="{EF4A88AD-4116-D883-EFD4-CDDFABDB13E7}"/>
              </a:ext>
            </a:extLst>
          </p:cNvPr>
          <p:cNvSpPr>
            <a:spLocks noGrp="1"/>
          </p:cNvSpPr>
          <p:nvPr>
            <p:ph idx="1"/>
          </p:nvPr>
        </p:nvSpPr>
        <p:spPr>
          <a:xfrm>
            <a:off x="838199" y="1825625"/>
            <a:ext cx="10979425" cy="4261139"/>
          </a:xfrm>
        </p:spPr>
        <p:txBody>
          <a:bodyPr>
            <a:normAutofit/>
          </a:bodyPr>
          <a:lstStyle/>
          <a:p>
            <a:pPr marL="285750" marR="0" lvl="0" indent="-285750" fontAlgn="auto">
              <a:lnSpc>
                <a:spcPct val="130000"/>
              </a:lnSpc>
              <a:spcBef>
                <a:spcPts val="0"/>
              </a:spcBef>
              <a:spcAft>
                <a:spcPts val="0"/>
              </a:spcAft>
              <a:buClrTx/>
              <a:buSzTx/>
              <a:buFont typeface="Arial" panose="020B0604020202020204" pitchFamily="34" charset="0"/>
              <a:buChar char="•"/>
              <a:tabLst/>
              <a:defRPr/>
            </a:pPr>
            <a:r>
              <a:rPr lang="fr-FR" sz="1800" b="0">
                <a:latin typeface="Arial" charset="0"/>
                <a:cs typeface="Arial" charset="0"/>
              </a:rPr>
              <a:t>Évaluer les répercussions diurnes de l’insomnie par tranche d'âge (impact différent)</a:t>
            </a:r>
          </a:p>
          <a:p>
            <a:pPr marL="285750" marR="0" lvl="0" indent="-285750" fontAlgn="auto">
              <a:lnSpc>
                <a:spcPct val="130000"/>
              </a:lnSpc>
              <a:spcBef>
                <a:spcPts val="0"/>
              </a:spcBef>
              <a:spcAft>
                <a:spcPts val="0"/>
              </a:spcAft>
              <a:buClrTx/>
              <a:buSzTx/>
              <a:buFont typeface="Arial" panose="020B0604020202020204" pitchFamily="34" charset="0"/>
              <a:buChar char="•"/>
              <a:tabLst/>
              <a:defRPr/>
            </a:pPr>
            <a:endParaRPr lang="fr-FR" sz="1800" b="0">
              <a:latin typeface="Arial" charset="0"/>
              <a:cs typeface="Arial" charset="0"/>
            </a:endParaRPr>
          </a:p>
          <a:p>
            <a:pPr marL="285750" indent="-285750">
              <a:lnSpc>
                <a:spcPct val="130000"/>
              </a:lnSpc>
              <a:spcBef>
                <a:spcPts val="0"/>
              </a:spcBef>
              <a:buFont typeface="Arial" panose="020B0604020202020204" pitchFamily="34" charset="0"/>
              <a:buChar char="•"/>
            </a:pPr>
            <a:r>
              <a:rPr lang="fr-FR" sz="1800">
                <a:latin typeface="Arial" charset="0"/>
                <a:cs typeface="Arial" charset="0"/>
              </a:rPr>
              <a:t>Somnolence diurne excessive </a:t>
            </a:r>
            <a:r>
              <a:rPr lang="fr-FR" sz="1800" b="0">
                <a:latin typeface="Arial" charset="0"/>
                <a:cs typeface="Arial" charset="0"/>
              </a:rPr>
              <a:t>(SDE) rapportée par environ </a:t>
            </a:r>
            <a:r>
              <a:rPr lang="fr-FR" sz="1800">
                <a:latin typeface="Arial" charset="0"/>
                <a:cs typeface="Arial" charset="0"/>
              </a:rPr>
              <a:t>20 % des patients insomniaques</a:t>
            </a:r>
          </a:p>
          <a:p>
            <a:pPr marL="285750" indent="-285750">
              <a:lnSpc>
                <a:spcPct val="130000"/>
              </a:lnSpc>
              <a:spcBef>
                <a:spcPts val="0"/>
              </a:spcBef>
              <a:buFont typeface="Arial" panose="020B0604020202020204" pitchFamily="34" charset="0"/>
              <a:buChar char="•"/>
            </a:pPr>
            <a:endParaRPr lang="fr-FR" sz="1800" b="0">
              <a:latin typeface="Arial" charset="0"/>
              <a:cs typeface="Arial" charset="0"/>
            </a:endParaRPr>
          </a:p>
          <a:p>
            <a:pPr marL="285750" indent="-285750">
              <a:lnSpc>
                <a:spcPct val="130000"/>
              </a:lnSpc>
              <a:spcBef>
                <a:spcPts val="0"/>
              </a:spcBef>
              <a:buFont typeface="Arial" panose="020B0604020202020204" pitchFamily="34" charset="0"/>
              <a:buChar char="•"/>
            </a:pPr>
            <a:r>
              <a:rPr lang="fr-FR" sz="1800">
                <a:latin typeface="Arial" charset="0"/>
                <a:cs typeface="Arial" charset="0"/>
              </a:rPr>
              <a:t>Risque augmenté de somnolence </a:t>
            </a:r>
            <a:r>
              <a:rPr lang="fr-FR" sz="1800" b="0">
                <a:latin typeface="Arial" charset="0"/>
                <a:cs typeface="Arial" charset="0"/>
              </a:rPr>
              <a:t>diurne chez les </a:t>
            </a:r>
            <a:r>
              <a:rPr lang="fr-FR" sz="1800">
                <a:latin typeface="Arial" charset="0"/>
                <a:cs typeface="Arial" charset="0"/>
              </a:rPr>
              <a:t>sujets de - de 65 ans </a:t>
            </a:r>
            <a:r>
              <a:rPr lang="fr-FR" sz="1800" b="0">
                <a:latin typeface="Arial" charset="0"/>
                <a:cs typeface="Arial" charset="0"/>
              </a:rPr>
              <a:t>prenant des </a:t>
            </a:r>
            <a:r>
              <a:rPr lang="fr-FR" sz="1800">
                <a:latin typeface="Arial" charset="0"/>
                <a:cs typeface="Arial" charset="0"/>
              </a:rPr>
              <a:t>psychotropes</a:t>
            </a:r>
          </a:p>
          <a:p>
            <a:pPr marL="285750" indent="-285750">
              <a:lnSpc>
                <a:spcPct val="130000"/>
              </a:lnSpc>
              <a:spcBef>
                <a:spcPts val="0"/>
              </a:spcBef>
              <a:buFont typeface="Arial" panose="020B0604020202020204" pitchFamily="34" charset="0"/>
              <a:buChar char="•"/>
            </a:pPr>
            <a:endParaRPr lang="fr-FR" sz="1800" b="0">
              <a:latin typeface="Arial" charset="0"/>
              <a:cs typeface="Arial" charset="0"/>
            </a:endParaRPr>
          </a:p>
          <a:p>
            <a:pPr marL="285750" indent="-285750">
              <a:lnSpc>
                <a:spcPct val="130000"/>
              </a:lnSpc>
              <a:spcBef>
                <a:spcPts val="0"/>
              </a:spcBef>
              <a:buFont typeface="Arial" panose="020B0604020202020204" pitchFamily="34" charset="0"/>
              <a:buChar char="•"/>
            </a:pPr>
            <a:r>
              <a:rPr lang="fr-FR" sz="1800" b="0">
                <a:latin typeface="Arial" charset="0"/>
                <a:cs typeface="Arial" charset="0"/>
              </a:rPr>
              <a:t>Une </a:t>
            </a:r>
            <a:r>
              <a:rPr lang="fr-FR" sz="1800">
                <a:latin typeface="Arial" charset="0"/>
                <a:cs typeface="Arial" charset="0"/>
              </a:rPr>
              <a:t>mauvaise nuit </a:t>
            </a:r>
            <a:r>
              <a:rPr lang="fr-FR" sz="1800" b="0">
                <a:latin typeface="Arial" charset="0"/>
                <a:cs typeface="Arial" charset="0"/>
              </a:rPr>
              <a:t>de sommeil accentue </a:t>
            </a:r>
            <a:r>
              <a:rPr lang="fr-FR" sz="1800">
                <a:latin typeface="Arial" charset="0"/>
                <a:cs typeface="Arial" charset="0"/>
              </a:rPr>
              <a:t>l’anxiété</a:t>
            </a:r>
            <a:r>
              <a:rPr lang="fr-FR" sz="1800" b="0">
                <a:latin typeface="Arial" charset="0"/>
                <a:cs typeface="Arial" charset="0"/>
              </a:rPr>
              <a:t> chez le sujet souffrant de dépression</a:t>
            </a:r>
          </a:p>
          <a:p>
            <a:pPr>
              <a:lnSpc>
                <a:spcPct val="130000"/>
              </a:lnSpc>
              <a:spcBef>
                <a:spcPts val="0"/>
              </a:spcBef>
            </a:pPr>
            <a:endParaRPr lang="fr-FR" sz="1800" b="0">
              <a:latin typeface="Arial" charset="0"/>
              <a:cs typeface="Arial" charset="0"/>
            </a:endParaRPr>
          </a:p>
          <a:p>
            <a:pPr marL="285750" indent="-285750">
              <a:lnSpc>
                <a:spcPct val="130000"/>
              </a:lnSpc>
              <a:spcBef>
                <a:spcPts val="0"/>
              </a:spcBef>
              <a:buFont typeface="Arial" panose="020B0604020202020204" pitchFamily="34" charset="0"/>
              <a:buChar char="•"/>
            </a:pPr>
            <a:r>
              <a:rPr lang="fr-FR" sz="1800" b="0">
                <a:latin typeface="Arial" charset="0"/>
                <a:cs typeface="Arial" charset="0"/>
              </a:rPr>
              <a:t>Il existe un </a:t>
            </a:r>
            <a:r>
              <a:rPr lang="fr-FR" sz="1800">
                <a:latin typeface="Arial" charset="0"/>
                <a:cs typeface="Arial" charset="0"/>
              </a:rPr>
              <a:t>lien établi </a:t>
            </a:r>
            <a:r>
              <a:rPr lang="fr-FR" sz="1800" b="0">
                <a:latin typeface="Arial" charset="0"/>
                <a:cs typeface="Arial" charset="0"/>
              </a:rPr>
              <a:t>entre </a:t>
            </a:r>
            <a:r>
              <a:rPr lang="fr-FR" sz="1800">
                <a:latin typeface="Arial" charset="0"/>
                <a:cs typeface="Arial" charset="0"/>
              </a:rPr>
              <a:t>mauvais sommeil </a:t>
            </a:r>
            <a:r>
              <a:rPr lang="fr-FR" sz="1800" b="0">
                <a:latin typeface="Arial" charset="0"/>
                <a:cs typeface="Arial" charset="0"/>
              </a:rPr>
              <a:t>et </a:t>
            </a:r>
            <a:r>
              <a:rPr lang="fr-FR" sz="1800">
                <a:latin typeface="Arial" charset="0"/>
                <a:cs typeface="Arial" charset="0"/>
              </a:rPr>
              <a:t>troubles des émotions</a:t>
            </a:r>
          </a:p>
          <a:p>
            <a:pPr marL="285750" indent="-285750">
              <a:lnSpc>
                <a:spcPct val="130000"/>
              </a:lnSpc>
              <a:buFont typeface="Arial" panose="020B0604020202020204" pitchFamily="34" charset="0"/>
              <a:buChar char="•"/>
            </a:pPr>
            <a:endParaRPr lang="fr-FR" sz="1800" b="0">
              <a:latin typeface="Arial" charset="0"/>
              <a:cs typeface="Arial" charset="0"/>
            </a:endParaRPr>
          </a:p>
        </p:txBody>
      </p:sp>
      <p:sp>
        <p:nvSpPr>
          <p:cNvPr id="5" name="Espace réservé du texte 4">
            <a:extLst>
              <a:ext uri="{FF2B5EF4-FFF2-40B4-BE49-F238E27FC236}">
                <a16:creationId xmlns:a16="http://schemas.microsoft.com/office/drawing/2014/main" id="{F65E67D6-9472-FCAC-ED49-132B5EA9E6DF}"/>
              </a:ext>
            </a:extLst>
          </p:cNvPr>
          <p:cNvSpPr>
            <a:spLocks noGrp="1"/>
          </p:cNvSpPr>
          <p:nvPr>
            <p:ph type="body" sz="quarter" idx="11"/>
          </p:nvPr>
        </p:nvSpPr>
        <p:spPr>
          <a:xfrm>
            <a:off x="72000" y="6300000"/>
            <a:ext cx="7523857" cy="551585"/>
          </a:xfrm>
        </p:spPr>
        <p:txBody>
          <a:bodyPr>
            <a:normAutofit/>
          </a:bodyPr>
          <a:lstStyle/>
          <a:p>
            <a:r>
              <a:rPr lang="fr-FR" sz="800" err="1"/>
              <a:t>Ohayon</a:t>
            </a:r>
            <a:r>
              <a:rPr lang="fr-FR" sz="800"/>
              <a:t> MM </a:t>
            </a:r>
            <a:r>
              <a:rPr lang="fr-FR" sz="800" i="1"/>
              <a:t>et al.</a:t>
            </a:r>
            <a:r>
              <a:rPr lang="fr-FR" sz="800"/>
              <a:t> Répercussions diurnes de l'insomnie dans la population générale française [</a:t>
            </a:r>
            <a:r>
              <a:rPr lang="fr-FR" sz="800" err="1"/>
              <a:t>Daytime</a:t>
            </a:r>
            <a:r>
              <a:rPr lang="fr-FR" sz="800"/>
              <a:t> </a:t>
            </a:r>
            <a:r>
              <a:rPr lang="fr-FR" sz="800" err="1"/>
              <a:t>consequences</a:t>
            </a:r>
            <a:r>
              <a:rPr lang="fr-FR" sz="800"/>
              <a:t> of </a:t>
            </a:r>
            <a:r>
              <a:rPr lang="fr-FR" sz="800" err="1"/>
              <a:t>insomnia</a:t>
            </a:r>
            <a:r>
              <a:rPr lang="fr-FR" sz="800"/>
              <a:t> complaints in the French </a:t>
            </a:r>
            <a:r>
              <a:rPr lang="fr-FR" sz="800" err="1"/>
              <a:t>general</a:t>
            </a:r>
            <a:r>
              <a:rPr lang="fr-FR" sz="800"/>
              <a:t> population]. </a:t>
            </a:r>
            <a:r>
              <a:rPr lang="fr-FR" sz="800" i="1" err="1"/>
              <a:t>Encephale</a:t>
            </a:r>
            <a:r>
              <a:rPr lang="fr-FR" sz="800"/>
              <a:t>. 2004;30:222-7 ; Palmer CA</a:t>
            </a:r>
            <a:r>
              <a:rPr lang="fr-FR" sz="800" i="1"/>
              <a:t>, et al. </a:t>
            </a:r>
            <a:r>
              <a:rPr lang="fr-FR" sz="800" err="1"/>
              <a:t>Sleep</a:t>
            </a:r>
            <a:r>
              <a:rPr lang="fr-FR" sz="800"/>
              <a:t> and </a:t>
            </a:r>
            <a:r>
              <a:rPr lang="fr-FR" sz="800" err="1"/>
              <a:t>emotion</a:t>
            </a:r>
            <a:r>
              <a:rPr lang="fr-FR" sz="800"/>
              <a:t> </a:t>
            </a:r>
            <a:r>
              <a:rPr lang="fr-FR" sz="800" err="1"/>
              <a:t>regulation</a:t>
            </a:r>
            <a:r>
              <a:rPr lang="fr-FR" sz="800"/>
              <a:t>: An </a:t>
            </a:r>
            <a:r>
              <a:rPr lang="fr-FR" sz="800" err="1"/>
              <a:t>organizing</a:t>
            </a:r>
            <a:r>
              <a:rPr lang="fr-FR" sz="800"/>
              <a:t>, </a:t>
            </a:r>
            <a:r>
              <a:rPr lang="fr-FR" sz="800" err="1"/>
              <a:t>integrative</a:t>
            </a:r>
            <a:r>
              <a:rPr lang="fr-FR" sz="800"/>
              <a:t> </a:t>
            </a:r>
            <a:r>
              <a:rPr lang="fr-FR" sz="800" err="1"/>
              <a:t>review</a:t>
            </a:r>
            <a:r>
              <a:rPr lang="fr-FR" sz="800"/>
              <a:t>. </a:t>
            </a:r>
            <a:r>
              <a:rPr lang="fr-FR" sz="800" i="1" err="1"/>
              <a:t>Sleep</a:t>
            </a:r>
            <a:r>
              <a:rPr lang="fr-FR" sz="800" i="1"/>
              <a:t> Med </a:t>
            </a:r>
            <a:r>
              <a:rPr lang="fr-FR" sz="800" i="1" err="1"/>
              <a:t>Rev</a:t>
            </a:r>
            <a:r>
              <a:rPr lang="fr-FR" sz="800"/>
              <a:t>. 2017;31:6-16 ; </a:t>
            </a:r>
            <a:r>
              <a:rPr lang="fr-FR" sz="800" err="1"/>
              <a:t>Kirwan</a:t>
            </a:r>
            <a:r>
              <a:rPr lang="fr-FR" sz="800"/>
              <a:t> M, </a:t>
            </a:r>
            <a:r>
              <a:rPr lang="fr-FR" sz="800" i="1"/>
              <a:t>et al</a:t>
            </a:r>
            <a:r>
              <a:rPr lang="en-US" sz="800" i="1"/>
              <a:t>. </a:t>
            </a:r>
            <a:r>
              <a:rPr lang="en-US" sz="800"/>
              <a:t>Emotion regulation as a mediator between sleep quality and interpersonal aggression, Personality and Individual Differences, 2019;</a:t>
            </a:r>
            <a:r>
              <a:rPr lang="fr-FR" sz="800"/>
              <a:t>148:32-37.</a:t>
            </a:r>
          </a:p>
        </p:txBody>
      </p:sp>
    </p:spTree>
    <p:extLst>
      <p:ext uri="{BB962C8B-B14F-4D97-AF65-F5344CB8AC3E}">
        <p14:creationId xmlns:p14="http://schemas.microsoft.com/office/powerpoint/2010/main" val="2423123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a:t>2. Altération des fonctions cognitives </a:t>
            </a:r>
          </a:p>
        </p:txBody>
      </p:sp>
    </p:spTree>
    <p:extLst>
      <p:ext uri="{BB962C8B-B14F-4D97-AF65-F5344CB8AC3E}">
        <p14:creationId xmlns:p14="http://schemas.microsoft.com/office/powerpoint/2010/main" val="4240511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A8E42D1-93D8-C208-8715-AD54FB62833F}"/>
              </a:ext>
            </a:extLst>
          </p:cNvPr>
          <p:cNvSpPr>
            <a:spLocks noGrp="1"/>
          </p:cNvSpPr>
          <p:nvPr>
            <p:ph idx="1"/>
          </p:nvPr>
        </p:nvSpPr>
        <p:spPr>
          <a:xfrm>
            <a:off x="838200" y="1864691"/>
            <a:ext cx="10756900" cy="4324075"/>
          </a:xfrm>
        </p:spPr>
        <p:txBody>
          <a:bodyPr>
            <a:normAutofit/>
          </a:bodyPr>
          <a:lstStyle/>
          <a:p>
            <a:pPr marL="285750" indent="-285750">
              <a:lnSpc>
                <a:spcPct val="110000"/>
              </a:lnSpc>
              <a:buFont typeface="Arial" panose="020B0604020202020204" pitchFamily="34" charset="0"/>
              <a:buChar char="•"/>
            </a:pPr>
            <a:r>
              <a:rPr lang="fr-FR" sz="1800" b="0">
                <a:latin typeface="Arial" charset="0"/>
                <a:cs typeface="Arial" charset="0"/>
              </a:rPr>
              <a:t>Plaintes fréquentes des patients insomniaques </a:t>
            </a:r>
          </a:p>
          <a:p>
            <a:pPr marL="646113" lvl="1" indent="-285750">
              <a:lnSpc>
                <a:spcPct val="110000"/>
              </a:lnSpc>
              <a:buFont typeface="Wingdings" panose="05000000000000000000" pitchFamily="2" charset="2"/>
              <a:buChar char="Ø"/>
            </a:pPr>
            <a:r>
              <a:rPr lang="fr-FR" sz="1600">
                <a:latin typeface="Arial" charset="0"/>
                <a:cs typeface="Arial" charset="0"/>
              </a:rPr>
              <a:t>Troubles de la mémoire et de la concentration</a:t>
            </a:r>
            <a:r>
              <a:rPr lang="fr-FR" sz="1600" b="0">
                <a:latin typeface="Arial" charset="0"/>
                <a:cs typeface="Arial" charset="0"/>
              </a:rPr>
              <a:t>, </a:t>
            </a:r>
            <a:r>
              <a:rPr lang="fr-FR" sz="1600">
                <a:latin typeface="Arial" charset="0"/>
                <a:cs typeface="Arial" charset="0"/>
              </a:rPr>
              <a:t>difficultés dans la prise de décisions</a:t>
            </a:r>
            <a:r>
              <a:rPr lang="fr-FR" sz="1600" b="0">
                <a:latin typeface="Arial" charset="0"/>
                <a:cs typeface="Arial" charset="0"/>
              </a:rPr>
              <a:t>, </a:t>
            </a:r>
            <a:r>
              <a:rPr lang="fr-FR" sz="1600">
                <a:latin typeface="Arial" charset="0"/>
                <a:cs typeface="Arial" charset="0"/>
              </a:rPr>
              <a:t>erreurs en lien avec le travail</a:t>
            </a:r>
          </a:p>
          <a:p>
            <a:pPr marL="646113" lvl="1" indent="-285750">
              <a:lnSpc>
                <a:spcPct val="110000"/>
              </a:lnSpc>
              <a:buFont typeface="Wingdings" panose="05000000000000000000" pitchFamily="2" charset="2"/>
              <a:buChar char="Ø"/>
            </a:pPr>
            <a:endParaRPr lang="fr-FR" sz="1600" b="0">
              <a:latin typeface="Arial" charset="0"/>
              <a:cs typeface="Arial" charset="0"/>
            </a:endParaRPr>
          </a:p>
          <a:p>
            <a:pPr marL="285750" indent="-285750">
              <a:lnSpc>
                <a:spcPct val="110000"/>
              </a:lnSpc>
              <a:buFont typeface="Arial" panose="020B0604020202020204" pitchFamily="34" charset="0"/>
              <a:buChar char="•"/>
            </a:pPr>
            <a:r>
              <a:rPr lang="fr-FR" sz="1800" b="0">
                <a:latin typeface="Arial" charset="0"/>
                <a:cs typeface="Arial" charset="0"/>
              </a:rPr>
              <a:t>Les études objectivent </a:t>
            </a:r>
          </a:p>
          <a:p>
            <a:pPr marL="646113" lvl="1" indent="-285750">
              <a:lnSpc>
                <a:spcPct val="110000"/>
              </a:lnSpc>
              <a:buFont typeface="Wingdings" panose="05000000000000000000" pitchFamily="2" charset="2"/>
              <a:buChar char="Ø"/>
            </a:pPr>
            <a:r>
              <a:rPr lang="fr-FR" sz="1600">
                <a:latin typeface="Arial" charset="0"/>
                <a:cs typeface="Arial" charset="0"/>
              </a:rPr>
              <a:t>Une altération</a:t>
            </a:r>
            <a:r>
              <a:rPr lang="fr-FR" sz="1600" b="0">
                <a:latin typeface="Arial" charset="0"/>
                <a:cs typeface="Arial" charset="0"/>
              </a:rPr>
              <a:t> de la </a:t>
            </a:r>
            <a:r>
              <a:rPr lang="fr-FR" sz="1600">
                <a:latin typeface="Arial" charset="0"/>
                <a:cs typeface="Arial" charset="0"/>
              </a:rPr>
              <a:t>mémoire du travail</a:t>
            </a:r>
            <a:r>
              <a:rPr lang="fr-FR" sz="1600" b="0">
                <a:latin typeface="Arial" charset="0"/>
                <a:cs typeface="Arial" charset="0"/>
              </a:rPr>
              <a:t>, de la </a:t>
            </a:r>
            <a:r>
              <a:rPr lang="fr-FR" sz="1600">
                <a:latin typeface="Arial" charset="0"/>
                <a:cs typeface="Arial" charset="0"/>
              </a:rPr>
              <a:t>mémoire épisodique, </a:t>
            </a:r>
            <a:r>
              <a:rPr lang="fr-FR" sz="1600" b="0">
                <a:latin typeface="Arial" charset="0"/>
                <a:cs typeface="Arial" charset="0"/>
              </a:rPr>
              <a:t>du </a:t>
            </a:r>
            <a:r>
              <a:rPr lang="fr-FR" sz="1600">
                <a:latin typeface="Arial" charset="0"/>
                <a:cs typeface="Arial" charset="0"/>
              </a:rPr>
              <a:t>fonctionnement exécutif</a:t>
            </a:r>
          </a:p>
          <a:p>
            <a:pPr marL="646113" lvl="1" indent="-285750">
              <a:lnSpc>
                <a:spcPct val="110000"/>
              </a:lnSpc>
              <a:buFont typeface="Wingdings" panose="05000000000000000000" pitchFamily="2" charset="2"/>
              <a:buChar char="Ø"/>
            </a:pPr>
            <a:endParaRPr lang="fr-FR" sz="1600" b="0">
              <a:latin typeface="Arial" charset="0"/>
              <a:cs typeface="Arial" charset="0"/>
            </a:endParaRPr>
          </a:p>
          <a:p>
            <a:pPr marL="285750" indent="-285750">
              <a:lnSpc>
                <a:spcPct val="110000"/>
              </a:lnSpc>
              <a:buFont typeface="Arial" panose="020B0604020202020204" pitchFamily="34" charset="0"/>
              <a:buChar char="•"/>
            </a:pPr>
            <a:r>
              <a:rPr lang="fr-FR" sz="1800">
                <a:latin typeface="Arial" charset="0"/>
                <a:cs typeface="Arial" charset="0"/>
              </a:rPr>
              <a:t>Variabilité inter-individuelle </a:t>
            </a:r>
            <a:r>
              <a:rPr lang="fr-FR" sz="1800" b="0">
                <a:latin typeface="Arial" charset="0"/>
                <a:cs typeface="Arial" charset="0"/>
              </a:rPr>
              <a:t>de l’impact cognitif, avec probable contribution multifactorielle (fatigue, qualité et durée du sommeil, traits de vulnérabilité, troubles de l’humeur, etc.)</a:t>
            </a:r>
          </a:p>
        </p:txBody>
      </p:sp>
      <p:sp>
        <p:nvSpPr>
          <p:cNvPr id="5" name="ZoneTexte 4">
            <a:extLst>
              <a:ext uri="{FF2B5EF4-FFF2-40B4-BE49-F238E27FC236}">
                <a16:creationId xmlns:a16="http://schemas.microsoft.com/office/drawing/2014/main" id="{AB943728-B017-A3E8-45EA-307525C30141}"/>
              </a:ext>
            </a:extLst>
          </p:cNvPr>
          <p:cNvSpPr txBox="1"/>
          <p:nvPr/>
        </p:nvSpPr>
        <p:spPr>
          <a:xfrm>
            <a:off x="72000" y="6408000"/>
            <a:ext cx="6899168" cy="338554"/>
          </a:xfrm>
          <a:prstGeom prst="rect">
            <a:avLst/>
          </a:prstGeom>
          <a:noFill/>
        </p:spPr>
        <p:txBody>
          <a:bodyPr wrap="square" rtlCol="0">
            <a:spAutoFit/>
          </a:bodyPr>
          <a:lstStyle/>
          <a:p>
            <a:pPr marL="0" indent="0" algn="just">
              <a:buNone/>
            </a:pPr>
            <a:r>
              <a:rPr lang="fr-FR" sz="800" dirty="0">
                <a:solidFill>
                  <a:srgbClr val="575757"/>
                </a:solidFill>
                <a:latin typeface="Arial" panose="020B0604020202020204" pitchFamily="34" charset="0"/>
                <a:cs typeface="Arial" panose="020B0604020202020204" pitchFamily="34" charset="0"/>
              </a:rPr>
              <a:t>Fortier-Brochu E.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Insomnia</a:t>
            </a:r>
            <a:r>
              <a:rPr lang="fr-FR" sz="800" dirty="0">
                <a:solidFill>
                  <a:srgbClr val="575757"/>
                </a:solidFill>
                <a:latin typeface="Arial" panose="020B0604020202020204" pitchFamily="34" charset="0"/>
                <a:cs typeface="Arial" panose="020B0604020202020204" pitchFamily="34" charset="0"/>
              </a:rPr>
              <a:t> and </a:t>
            </a:r>
            <a:r>
              <a:rPr lang="fr-FR" sz="800" dirty="0" err="1">
                <a:solidFill>
                  <a:srgbClr val="575757"/>
                </a:solidFill>
                <a:latin typeface="Arial" panose="020B0604020202020204" pitchFamily="34" charset="0"/>
                <a:cs typeface="Arial" panose="020B0604020202020204" pitchFamily="34" charset="0"/>
              </a:rPr>
              <a:t>daytime</a:t>
            </a:r>
            <a:r>
              <a:rPr lang="fr-FR" sz="800" dirty="0">
                <a:solidFill>
                  <a:srgbClr val="575757"/>
                </a:solidFill>
                <a:latin typeface="Arial" panose="020B0604020202020204" pitchFamily="34" charset="0"/>
                <a:cs typeface="Arial" panose="020B0604020202020204" pitchFamily="34" charset="0"/>
              </a:rPr>
              <a:t> cognitive performance: A </a:t>
            </a:r>
            <a:r>
              <a:rPr lang="fr-FR" sz="800" dirty="0" err="1">
                <a:solidFill>
                  <a:srgbClr val="575757"/>
                </a:solidFill>
                <a:latin typeface="Arial" panose="020B0604020202020204" pitchFamily="34" charset="0"/>
                <a:cs typeface="Arial" panose="020B0604020202020204" pitchFamily="34" charset="0"/>
              </a:rPr>
              <a:t>meta-analysis</a:t>
            </a:r>
            <a:r>
              <a:rPr lang="fr-FR" sz="800"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Sleep</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Medicine</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Reviews</a:t>
            </a:r>
            <a:r>
              <a:rPr lang="fr-FR" sz="800" i="1" dirty="0">
                <a:solidFill>
                  <a:srgbClr val="575757"/>
                </a:solidFill>
                <a:latin typeface="Arial" panose="020B0604020202020204" pitchFamily="34" charset="0"/>
                <a:cs typeface="Arial" panose="020B0604020202020204" pitchFamily="34" charset="0"/>
              </a:rPr>
              <a:t> </a:t>
            </a:r>
            <a:r>
              <a:rPr lang="fr-FR" sz="800" dirty="0">
                <a:solidFill>
                  <a:srgbClr val="575757"/>
                </a:solidFill>
                <a:latin typeface="Arial" panose="020B0604020202020204" pitchFamily="34" charset="0"/>
                <a:cs typeface="Arial" panose="020B0604020202020204" pitchFamily="34" charset="0"/>
              </a:rPr>
              <a:t>2012;16:83-94 ; Fortier-Brochu E.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Relations </a:t>
            </a:r>
            <a:r>
              <a:rPr lang="fr-FR" sz="800" dirty="0" err="1">
                <a:solidFill>
                  <a:srgbClr val="575757"/>
                </a:solidFill>
                <a:latin typeface="Arial" panose="020B0604020202020204" pitchFamily="34" charset="0"/>
                <a:cs typeface="Arial" panose="020B0604020202020204" pitchFamily="34" charset="0"/>
              </a:rPr>
              <a:t>between</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sleep</a:t>
            </a:r>
            <a:r>
              <a:rPr lang="fr-FR" sz="800" dirty="0">
                <a:solidFill>
                  <a:srgbClr val="575757"/>
                </a:solidFill>
                <a:latin typeface="Arial" panose="020B0604020202020204" pitchFamily="34" charset="0"/>
                <a:cs typeface="Arial" panose="020B0604020202020204" pitchFamily="34" charset="0"/>
              </a:rPr>
              <a:t>, fatigue, and </a:t>
            </a:r>
            <a:r>
              <a:rPr lang="fr-FR" sz="800" dirty="0" err="1">
                <a:solidFill>
                  <a:srgbClr val="575757"/>
                </a:solidFill>
                <a:latin typeface="Arial" panose="020B0604020202020204" pitchFamily="34" charset="0"/>
                <a:cs typeface="Arial" panose="020B0604020202020204" pitchFamily="34" charset="0"/>
              </a:rPr>
              <a:t>health-related</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quality</a:t>
            </a:r>
            <a:r>
              <a:rPr lang="fr-FR" sz="800" dirty="0">
                <a:solidFill>
                  <a:srgbClr val="575757"/>
                </a:solidFill>
                <a:latin typeface="Arial" panose="020B0604020202020204" pitchFamily="34" charset="0"/>
                <a:cs typeface="Arial" panose="020B0604020202020204" pitchFamily="34" charset="0"/>
              </a:rPr>
              <a:t> of life in </a:t>
            </a:r>
            <a:r>
              <a:rPr lang="fr-FR" sz="800" dirty="0" err="1">
                <a:solidFill>
                  <a:srgbClr val="575757"/>
                </a:solidFill>
                <a:latin typeface="Arial" panose="020B0604020202020204" pitchFamily="34" charset="0"/>
                <a:cs typeface="Arial" panose="020B0604020202020204" pitchFamily="34" charset="0"/>
              </a:rPr>
              <a:t>individuals</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with</a:t>
            </a:r>
            <a:r>
              <a:rPr lang="fr-FR" sz="800" dirty="0">
                <a:solidFill>
                  <a:srgbClr val="575757"/>
                </a:solidFill>
                <a:latin typeface="Arial" panose="020B0604020202020204" pitchFamily="34" charset="0"/>
                <a:cs typeface="Arial" panose="020B0604020202020204" pitchFamily="34" charset="0"/>
              </a:rPr>
              <a:t> </a:t>
            </a:r>
            <a:r>
              <a:rPr lang="fr-FR" sz="800" dirty="0" err="1">
                <a:solidFill>
                  <a:srgbClr val="575757"/>
                </a:solidFill>
                <a:latin typeface="Arial" panose="020B0604020202020204" pitchFamily="34" charset="0"/>
                <a:cs typeface="Arial" panose="020B0604020202020204" pitchFamily="34" charset="0"/>
              </a:rPr>
              <a:t>insomnia</a:t>
            </a:r>
            <a:r>
              <a:rPr lang="fr-FR" sz="800" dirty="0">
                <a:solidFill>
                  <a:srgbClr val="575757"/>
                </a:solidFill>
                <a:latin typeface="Arial" panose="020B0604020202020204" pitchFamily="34" charset="0"/>
                <a:cs typeface="Arial" panose="020B0604020202020204" pitchFamily="34" charset="0"/>
              </a:rPr>
              <a:t>. </a:t>
            </a:r>
            <a:r>
              <a:rPr lang="fr-FR" sz="800" i="1" dirty="0">
                <a:solidFill>
                  <a:srgbClr val="575757"/>
                </a:solidFill>
                <a:latin typeface="Arial" panose="020B0604020202020204" pitchFamily="34" charset="0"/>
                <a:cs typeface="Arial" panose="020B0604020202020204" pitchFamily="34" charset="0"/>
              </a:rPr>
              <a:t>J </a:t>
            </a:r>
            <a:r>
              <a:rPr lang="fr-FR" sz="800" i="1" dirty="0" err="1">
                <a:solidFill>
                  <a:srgbClr val="575757"/>
                </a:solidFill>
                <a:latin typeface="Arial" panose="020B0604020202020204" pitchFamily="34" charset="0"/>
                <a:cs typeface="Arial" panose="020B0604020202020204" pitchFamily="34" charset="0"/>
              </a:rPr>
              <a:t>Psychosom</a:t>
            </a:r>
            <a:r>
              <a:rPr lang="fr-FR" sz="800" i="1" dirty="0">
                <a:solidFill>
                  <a:srgbClr val="575757"/>
                </a:solidFill>
                <a:latin typeface="Arial" panose="020B0604020202020204" pitchFamily="34" charset="0"/>
                <a:cs typeface="Arial" panose="020B0604020202020204" pitchFamily="34" charset="0"/>
              </a:rPr>
              <a:t> </a:t>
            </a:r>
            <a:r>
              <a:rPr lang="fr-FR" sz="800" i="1" dirty="0" err="1">
                <a:solidFill>
                  <a:srgbClr val="575757"/>
                </a:solidFill>
                <a:latin typeface="Arial" panose="020B0604020202020204" pitchFamily="34" charset="0"/>
                <a:cs typeface="Arial" panose="020B0604020202020204" pitchFamily="34" charset="0"/>
              </a:rPr>
              <a:t>Res</a:t>
            </a:r>
            <a:r>
              <a:rPr lang="fr-FR" sz="800" dirty="0">
                <a:solidFill>
                  <a:srgbClr val="575757"/>
                </a:solidFill>
                <a:latin typeface="Arial" panose="020B0604020202020204" pitchFamily="34" charset="0"/>
                <a:cs typeface="Arial" panose="020B0604020202020204" pitchFamily="34" charset="0"/>
              </a:rPr>
              <a:t>. 2010;69:475-83.</a:t>
            </a:r>
          </a:p>
        </p:txBody>
      </p:sp>
      <p:sp>
        <p:nvSpPr>
          <p:cNvPr id="9" name="Titre 8">
            <a:extLst>
              <a:ext uri="{FF2B5EF4-FFF2-40B4-BE49-F238E27FC236}">
                <a16:creationId xmlns:a16="http://schemas.microsoft.com/office/drawing/2014/main" id="{E0449B49-204F-0728-01F1-592A67C17E09}"/>
              </a:ext>
            </a:extLst>
          </p:cNvPr>
          <p:cNvSpPr>
            <a:spLocks noGrp="1"/>
          </p:cNvSpPr>
          <p:nvPr>
            <p:ph type="title"/>
          </p:nvPr>
        </p:nvSpPr>
        <p:spPr>
          <a:xfrm>
            <a:off x="838200" y="479084"/>
            <a:ext cx="10515600" cy="725144"/>
          </a:xfrm>
        </p:spPr>
        <p:txBody>
          <a:bodyPr>
            <a:noAutofit/>
          </a:bodyPr>
          <a:lstStyle/>
          <a:p>
            <a:pPr>
              <a:defRPr/>
            </a:pPr>
            <a:r>
              <a:rPr lang="fr-FR" dirty="0"/>
              <a:t>Insomnie et impact sur les fonctions cognitives</a:t>
            </a:r>
          </a:p>
        </p:txBody>
      </p:sp>
    </p:spTree>
    <p:extLst>
      <p:ext uri="{BB962C8B-B14F-4D97-AF65-F5344CB8AC3E}">
        <p14:creationId xmlns:p14="http://schemas.microsoft.com/office/powerpoint/2010/main" val="144427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9936F3-7856-0F31-D6A5-11023A96F3E2}"/>
              </a:ext>
            </a:extLst>
          </p:cNvPr>
          <p:cNvSpPr>
            <a:spLocks noGrp="1"/>
          </p:cNvSpPr>
          <p:nvPr>
            <p:ph idx="1"/>
          </p:nvPr>
        </p:nvSpPr>
        <p:spPr>
          <a:xfrm>
            <a:off x="660646" y="1979886"/>
            <a:ext cx="10693154" cy="4351338"/>
          </a:xfrm>
        </p:spPr>
        <p:txBody>
          <a:bodyPr>
            <a:normAutofit/>
          </a:bodyPr>
          <a:lstStyle/>
          <a:p>
            <a:pPr marL="285750" indent="-285750">
              <a:lnSpc>
                <a:spcPct val="100000"/>
              </a:lnSpc>
              <a:spcBef>
                <a:spcPts val="600"/>
              </a:spcBef>
              <a:spcAft>
                <a:spcPts val="600"/>
              </a:spcAft>
              <a:buFont typeface="Arial" panose="020B0604020202020204" pitchFamily="34" charset="0"/>
              <a:buChar char="•"/>
            </a:pPr>
            <a:r>
              <a:rPr lang="fr-FR" sz="1800" b="0">
                <a:latin typeface="Arial" charset="0"/>
                <a:cs typeface="Arial" charset="0"/>
              </a:rPr>
              <a:t>Ecart entre les données objectives et l’ampleur subjective des plaintes cognitives</a:t>
            </a:r>
          </a:p>
          <a:p>
            <a:pPr marL="646113" lvl="1" indent="-285750">
              <a:lnSpc>
                <a:spcPct val="100000"/>
              </a:lnSpc>
              <a:spcBef>
                <a:spcPts val="600"/>
              </a:spcBef>
              <a:spcAft>
                <a:spcPts val="600"/>
              </a:spcAft>
              <a:buFont typeface="Wingdings" panose="05000000000000000000" pitchFamily="2" charset="2"/>
              <a:buChar char="Ø"/>
            </a:pPr>
            <a:r>
              <a:rPr lang="fr-FR" sz="1600" b="0">
                <a:latin typeface="Arial" charset="0"/>
                <a:cs typeface="Arial" charset="0"/>
              </a:rPr>
              <a:t>Probable contribution d’une</a:t>
            </a:r>
            <a:r>
              <a:rPr lang="fr-FR" sz="1600">
                <a:latin typeface="Arial" charset="0"/>
                <a:cs typeface="Arial" charset="0"/>
              </a:rPr>
              <a:t> surestimation de l’impact diurne </a:t>
            </a:r>
            <a:r>
              <a:rPr lang="fr-FR" sz="1600" b="0">
                <a:latin typeface="Arial" charset="0"/>
                <a:cs typeface="Arial" charset="0"/>
              </a:rPr>
              <a:t>(problématique aussi retrouvée dans d’autres pathologies chroniques avec impact sur la qualité de vie)</a:t>
            </a:r>
          </a:p>
          <a:p>
            <a:pPr marL="646113" lvl="1" indent="-285750">
              <a:lnSpc>
                <a:spcPct val="100000"/>
              </a:lnSpc>
              <a:spcBef>
                <a:spcPts val="600"/>
              </a:spcBef>
              <a:spcAft>
                <a:spcPts val="600"/>
              </a:spcAft>
              <a:buFont typeface="Wingdings" panose="05000000000000000000" pitchFamily="2" charset="2"/>
              <a:buChar char="Ø"/>
            </a:pPr>
            <a:r>
              <a:rPr lang="fr-FR" sz="1600" b="0">
                <a:latin typeface="Arial" charset="0"/>
                <a:cs typeface="Arial" charset="0"/>
              </a:rPr>
              <a:t>Question de </a:t>
            </a:r>
            <a:r>
              <a:rPr lang="fr-FR" sz="1600">
                <a:latin typeface="Arial" charset="0"/>
                <a:cs typeface="Arial" charset="0"/>
              </a:rPr>
              <a:t>la perception</a:t>
            </a:r>
          </a:p>
          <a:p>
            <a:pPr marL="646113" lvl="1" indent="-285750">
              <a:lnSpc>
                <a:spcPct val="100000"/>
              </a:lnSpc>
              <a:spcBef>
                <a:spcPts val="600"/>
              </a:spcBef>
              <a:spcAft>
                <a:spcPts val="600"/>
              </a:spcAft>
              <a:buFont typeface="Wingdings" panose="05000000000000000000" pitchFamily="2" charset="2"/>
              <a:buChar char="Ø"/>
            </a:pPr>
            <a:endParaRPr lang="fr-FR" sz="1400" b="0">
              <a:latin typeface="Arial" charset="0"/>
              <a:cs typeface="Arial" charset="0"/>
            </a:endParaRPr>
          </a:p>
          <a:p>
            <a:pPr marL="285750" indent="-285750">
              <a:lnSpc>
                <a:spcPct val="100000"/>
              </a:lnSpc>
              <a:spcBef>
                <a:spcPts val="600"/>
              </a:spcBef>
              <a:spcAft>
                <a:spcPts val="600"/>
              </a:spcAft>
              <a:buFont typeface="Arial" panose="020B0604020202020204" pitchFamily="34" charset="0"/>
              <a:buChar char="•"/>
            </a:pPr>
            <a:r>
              <a:rPr lang="fr-FR" sz="1800" b="0">
                <a:latin typeface="Arial" charset="0"/>
                <a:cs typeface="Arial" charset="0"/>
              </a:rPr>
              <a:t>Les individus souffrant d’insomnie et demandeurs de traitement présentent </a:t>
            </a:r>
            <a:r>
              <a:rPr lang="fr-FR" sz="1800">
                <a:latin typeface="Arial" charset="0"/>
                <a:cs typeface="Arial" charset="0"/>
              </a:rPr>
              <a:t>une déficience objective significative </a:t>
            </a:r>
            <a:r>
              <a:rPr lang="fr-FR" sz="1800" b="0">
                <a:latin typeface="Arial" charset="0"/>
                <a:cs typeface="Arial" charset="0"/>
              </a:rPr>
              <a:t>par rapport aux non-demandeurs de traitement</a:t>
            </a:r>
          </a:p>
          <a:p>
            <a:pPr marL="285750" indent="-285750">
              <a:lnSpc>
                <a:spcPct val="100000"/>
              </a:lnSpc>
              <a:spcBef>
                <a:spcPts val="600"/>
              </a:spcBef>
              <a:spcAft>
                <a:spcPts val="600"/>
              </a:spcAft>
              <a:buFont typeface="Arial" panose="020B0604020202020204" pitchFamily="34" charset="0"/>
              <a:buChar char="•"/>
            </a:pPr>
            <a:endParaRPr lang="fr-FR" sz="1800" b="0">
              <a:latin typeface="Arial" charset="0"/>
              <a:cs typeface="Arial" charset="0"/>
            </a:endParaRPr>
          </a:p>
          <a:p>
            <a:pPr marL="285750" indent="-285750">
              <a:lnSpc>
                <a:spcPct val="100000"/>
              </a:lnSpc>
              <a:spcBef>
                <a:spcPts val="600"/>
              </a:spcBef>
              <a:spcAft>
                <a:spcPts val="600"/>
              </a:spcAft>
              <a:buFont typeface="Arial" panose="020B0604020202020204" pitchFamily="34" charset="0"/>
              <a:buChar char="•"/>
            </a:pPr>
            <a:r>
              <a:rPr lang="fr-FR" sz="1800" b="0">
                <a:latin typeface="Arial" charset="0"/>
                <a:cs typeface="Arial" charset="0"/>
              </a:rPr>
              <a:t>Les patients souffrant d’insomnie avec une </a:t>
            </a:r>
            <a:r>
              <a:rPr lang="fr-FR" sz="1800">
                <a:latin typeface="Arial" charset="0"/>
                <a:cs typeface="Arial" charset="0"/>
              </a:rPr>
              <a:t>durée objectivée du sommeil plus courte         </a:t>
            </a:r>
            <a:r>
              <a:rPr lang="fr-FR" sz="1800" b="0">
                <a:latin typeface="Arial" charset="0"/>
                <a:cs typeface="Arial" charset="0"/>
              </a:rPr>
              <a:t>montrent plus de </a:t>
            </a:r>
            <a:r>
              <a:rPr lang="fr-FR" sz="1800">
                <a:latin typeface="Arial" charset="0"/>
                <a:cs typeface="Arial" charset="0"/>
              </a:rPr>
              <a:t>difficultés neurocognitives</a:t>
            </a:r>
          </a:p>
        </p:txBody>
      </p:sp>
      <p:sp>
        <p:nvSpPr>
          <p:cNvPr id="2" name="ZoneTexte 1">
            <a:extLst>
              <a:ext uri="{FF2B5EF4-FFF2-40B4-BE49-F238E27FC236}">
                <a16:creationId xmlns:a16="http://schemas.microsoft.com/office/drawing/2014/main" id="{9DCD29BB-517F-0726-BEB1-00C1AC98B712}"/>
              </a:ext>
            </a:extLst>
          </p:cNvPr>
          <p:cNvSpPr txBox="1"/>
          <p:nvPr/>
        </p:nvSpPr>
        <p:spPr>
          <a:xfrm>
            <a:off x="72000" y="6300882"/>
            <a:ext cx="7976531" cy="461665"/>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pPr algn="l"/>
            <a:r>
              <a:rPr lang="fr-FR" sz="800"/>
              <a:t>Orff HJ. </a:t>
            </a:r>
            <a:r>
              <a:rPr lang="fr-FR" sz="800" i="1"/>
              <a:t>et al</a:t>
            </a:r>
            <a:r>
              <a:rPr lang="fr-FR" sz="800"/>
              <a:t>. </a:t>
            </a:r>
            <a:r>
              <a:rPr lang="fr-FR" sz="800" err="1"/>
              <a:t>Discrepancy</a:t>
            </a:r>
            <a:r>
              <a:rPr lang="fr-FR" sz="800"/>
              <a:t> </a:t>
            </a:r>
            <a:r>
              <a:rPr lang="fr-FR" sz="800" err="1"/>
              <a:t>between</a:t>
            </a:r>
            <a:r>
              <a:rPr lang="fr-FR" sz="800"/>
              <a:t> subjective </a:t>
            </a:r>
            <a:r>
              <a:rPr lang="fr-FR" sz="800" err="1"/>
              <a:t>symptomatology</a:t>
            </a:r>
            <a:r>
              <a:rPr lang="fr-FR" sz="800"/>
              <a:t> and objective </a:t>
            </a:r>
            <a:r>
              <a:rPr lang="fr-FR" sz="800" err="1"/>
              <a:t>neuropsychological</a:t>
            </a:r>
            <a:r>
              <a:rPr lang="fr-FR" sz="800"/>
              <a:t> performance in </a:t>
            </a:r>
            <a:r>
              <a:rPr lang="fr-FR" sz="800" err="1"/>
              <a:t>insomnia</a:t>
            </a:r>
            <a:r>
              <a:rPr lang="fr-FR" sz="800"/>
              <a:t>. </a:t>
            </a:r>
            <a:r>
              <a:rPr lang="fr-FR" sz="800" i="1" err="1"/>
              <a:t>Sleep</a:t>
            </a:r>
            <a:r>
              <a:rPr lang="fr-FR" sz="800"/>
              <a:t> 2007 Sep 1;30:1205-11 ; Goldman-</a:t>
            </a:r>
            <a:r>
              <a:rPr lang="fr-FR" sz="800" err="1"/>
              <a:t>Mellor</a:t>
            </a:r>
            <a:r>
              <a:rPr lang="fr-FR" sz="800"/>
              <a:t> S. </a:t>
            </a:r>
            <a:r>
              <a:rPr lang="fr-FR" sz="800" i="1"/>
              <a:t>et al</a:t>
            </a:r>
            <a:r>
              <a:rPr lang="fr-FR" sz="800"/>
              <a:t>. Is </a:t>
            </a:r>
            <a:r>
              <a:rPr lang="fr-FR" sz="800" err="1"/>
              <a:t>insomnia</a:t>
            </a:r>
            <a:r>
              <a:rPr lang="fr-FR" sz="800"/>
              <a:t> </a:t>
            </a:r>
            <a:r>
              <a:rPr lang="fr-FR" sz="800" err="1"/>
              <a:t>associated</a:t>
            </a:r>
            <a:r>
              <a:rPr lang="fr-FR" sz="800"/>
              <a:t> </a:t>
            </a:r>
            <a:r>
              <a:rPr lang="fr-FR" sz="800" err="1"/>
              <a:t>with</a:t>
            </a:r>
            <a:r>
              <a:rPr lang="fr-FR" sz="800"/>
              <a:t> </a:t>
            </a:r>
            <a:r>
              <a:rPr lang="fr-FR" sz="800" err="1"/>
              <a:t>deficits</a:t>
            </a:r>
            <a:r>
              <a:rPr lang="fr-FR" sz="800"/>
              <a:t> in </a:t>
            </a:r>
            <a:r>
              <a:rPr lang="fr-FR" sz="800" err="1"/>
              <a:t>neuropsychological</a:t>
            </a:r>
            <a:r>
              <a:rPr lang="fr-FR" sz="800"/>
              <a:t> </a:t>
            </a:r>
            <a:r>
              <a:rPr lang="fr-FR" sz="800" err="1"/>
              <a:t>functioning</a:t>
            </a:r>
            <a:r>
              <a:rPr lang="fr-FR" sz="800"/>
              <a:t>? Evidence </a:t>
            </a:r>
            <a:r>
              <a:rPr lang="fr-FR" sz="800" err="1"/>
              <a:t>from</a:t>
            </a:r>
            <a:r>
              <a:rPr lang="fr-FR" sz="800"/>
              <a:t> a population-</a:t>
            </a:r>
            <a:r>
              <a:rPr lang="fr-FR" sz="800" err="1"/>
              <a:t>based</a:t>
            </a:r>
            <a:r>
              <a:rPr lang="fr-FR" sz="800"/>
              <a:t> </a:t>
            </a:r>
            <a:r>
              <a:rPr lang="fr-FR" sz="800" err="1"/>
              <a:t>study</a:t>
            </a:r>
            <a:r>
              <a:rPr lang="fr-FR" sz="800"/>
              <a:t>. </a:t>
            </a:r>
            <a:r>
              <a:rPr lang="fr-FR" sz="800" i="1" err="1"/>
              <a:t>Sleep</a:t>
            </a:r>
            <a:r>
              <a:rPr lang="fr-FR" sz="800" i="1"/>
              <a:t> </a:t>
            </a:r>
            <a:r>
              <a:rPr lang="fr-FR" sz="800"/>
              <a:t>2015;38:623–31 ; Fernandez-Mendoza J. </a:t>
            </a:r>
            <a:r>
              <a:rPr lang="fr-FR" sz="800" i="1"/>
              <a:t>et al</a:t>
            </a:r>
            <a:r>
              <a:rPr lang="fr-FR" sz="800"/>
              <a:t>. </a:t>
            </a:r>
            <a:r>
              <a:rPr lang="fr-FR" sz="800" err="1"/>
              <a:t>Sleep</a:t>
            </a:r>
            <a:r>
              <a:rPr lang="fr-FR" sz="800"/>
              <a:t> </a:t>
            </a:r>
            <a:r>
              <a:rPr lang="fr-FR" sz="800" err="1"/>
              <a:t>misperception</a:t>
            </a:r>
            <a:r>
              <a:rPr lang="fr-FR" sz="800"/>
              <a:t> and </a:t>
            </a:r>
            <a:r>
              <a:rPr lang="fr-FR" sz="800" err="1"/>
              <a:t>chronic</a:t>
            </a:r>
            <a:r>
              <a:rPr lang="fr-FR" sz="800"/>
              <a:t> </a:t>
            </a:r>
            <a:r>
              <a:rPr lang="fr-FR" sz="800" err="1"/>
              <a:t>insomnia</a:t>
            </a:r>
            <a:r>
              <a:rPr lang="fr-FR" sz="800"/>
              <a:t> in the </a:t>
            </a:r>
            <a:r>
              <a:rPr lang="fr-FR" sz="800" err="1"/>
              <a:t>general</a:t>
            </a:r>
            <a:r>
              <a:rPr lang="fr-FR" sz="800"/>
              <a:t> population: </a:t>
            </a:r>
            <a:r>
              <a:rPr lang="fr-FR" sz="800" err="1"/>
              <a:t>role</a:t>
            </a:r>
            <a:r>
              <a:rPr lang="fr-FR" sz="800"/>
              <a:t> of objective </a:t>
            </a:r>
            <a:r>
              <a:rPr lang="fr-FR" sz="800" err="1"/>
              <a:t>sleep</a:t>
            </a:r>
            <a:r>
              <a:rPr lang="fr-FR" sz="800"/>
              <a:t> duration and </a:t>
            </a:r>
            <a:r>
              <a:rPr lang="fr-FR" sz="800" err="1"/>
              <a:t>psychological</a:t>
            </a:r>
            <a:r>
              <a:rPr lang="fr-FR" sz="800"/>
              <a:t> profiles. </a:t>
            </a:r>
            <a:r>
              <a:rPr lang="fr-FR" sz="800" i="1" err="1"/>
              <a:t>Psychosom</a:t>
            </a:r>
            <a:r>
              <a:rPr lang="fr-FR" sz="800" i="1"/>
              <a:t> Med </a:t>
            </a:r>
            <a:r>
              <a:rPr lang="fr-FR" sz="800"/>
              <a:t>2011;73:88–97.</a:t>
            </a:r>
          </a:p>
        </p:txBody>
      </p:sp>
      <p:sp>
        <p:nvSpPr>
          <p:cNvPr id="6" name="Titre 8">
            <a:extLst>
              <a:ext uri="{FF2B5EF4-FFF2-40B4-BE49-F238E27FC236}">
                <a16:creationId xmlns:a16="http://schemas.microsoft.com/office/drawing/2014/main" id="{C44B408B-B13D-0F14-67D3-A695FF158ABB}"/>
              </a:ext>
            </a:extLst>
          </p:cNvPr>
          <p:cNvSpPr>
            <a:spLocks noGrp="1"/>
          </p:cNvSpPr>
          <p:nvPr>
            <p:ph type="title"/>
          </p:nvPr>
        </p:nvSpPr>
        <p:spPr>
          <a:xfrm>
            <a:off x="891208" y="518840"/>
            <a:ext cx="10515600" cy="725144"/>
          </a:xfrm>
        </p:spPr>
        <p:txBody>
          <a:bodyPr>
            <a:noAutofit/>
          </a:bodyPr>
          <a:lstStyle/>
          <a:p>
            <a:r>
              <a:rPr lang="fr-FR" sz="3100" b="1"/>
              <a:t>Problématiques en lien avec les </a:t>
            </a:r>
            <a:br>
              <a:rPr lang="fr-FR" sz="3100" b="1"/>
            </a:br>
            <a:r>
              <a:rPr lang="fr-FR" sz="3100" b="1"/>
              <a:t>plaintes cognitives associées à l’insomnie</a:t>
            </a:r>
            <a:endParaRPr lang="fr-FR" sz="3100"/>
          </a:p>
        </p:txBody>
      </p:sp>
    </p:spTree>
    <p:extLst>
      <p:ext uri="{BB962C8B-B14F-4D97-AF65-F5344CB8AC3E}">
        <p14:creationId xmlns:p14="http://schemas.microsoft.com/office/powerpoint/2010/main" val="39861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8B3FE98-6FD1-638A-2DEE-F52BEBD4F972}"/>
              </a:ext>
            </a:extLst>
          </p:cNvPr>
          <p:cNvSpPr>
            <a:spLocks noGrp="1"/>
          </p:cNvSpPr>
          <p:nvPr>
            <p:ph idx="1"/>
          </p:nvPr>
        </p:nvSpPr>
        <p:spPr>
          <a:xfrm>
            <a:off x="749424" y="1958790"/>
            <a:ext cx="10515600" cy="4351338"/>
          </a:xfrm>
        </p:spPr>
        <p:txBody>
          <a:bodyPr>
            <a:normAutofit/>
          </a:bodyPr>
          <a:lstStyle/>
          <a:p>
            <a:pPr marL="285750" indent="-285750">
              <a:lnSpc>
                <a:spcPct val="100000"/>
              </a:lnSpc>
              <a:spcBef>
                <a:spcPts val="600"/>
              </a:spcBef>
              <a:spcAft>
                <a:spcPts val="600"/>
              </a:spcAft>
              <a:buFont typeface="Arial" panose="020B0604020202020204" pitchFamily="34" charset="0"/>
              <a:buChar char="•"/>
            </a:pPr>
            <a:r>
              <a:rPr lang="fr-FR" sz="1800" b="0">
                <a:latin typeface="Arial" charset="0"/>
                <a:cs typeface="Arial" charset="0"/>
              </a:rPr>
              <a:t>Les </a:t>
            </a:r>
            <a:r>
              <a:rPr lang="fr-FR" sz="1800">
                <a:latin typeface="Arial" charset="0"/>
                <a:cs typeface="Arial" charset="0"/>
              </a:rPr>
              <a:t>fonctions cognitives atteintes </a:t>
            </a:r>
            <a:r>
              <a:rPr lang="fr-FR" sz="1800" b="0">
                <a:latin typeface="Arial" charset="0"/>
                <a:cs typeface="Arial" charset="0"/>
              </a:rPr>
              <a:t>principalement sont impliquées dans l’exécution de tâches complexes</a:t>
            </a:r>
          </a:p>
          <a:p>
            <a:pPr marL="646113" lvl="1" indent="-285750">
              <a:lnSpc>
                <a:spcPct val="100000"/>
              </a:lnSpc>
              <a:spcBef>
                <a:spcPts val="600"/>
              </a:spcBef>
              <a:spcAft>
                <a:spcPts val="600"/>
              </a:spcAft>
              <a:buFont typeface="Wingdings" panose="05000000000000000000" pitchFamily="2" charset="2"/>
              <a:buChar char="Ø"/>
            </a:pPr>
            <a:r>
              <a:rPr lang="fr-FR" sz="1600" b="0">
                <a:latin typeface="Arial" charset="0"/>
                <a:cs typeface="Arial" charset="0"/>
              </a:rPr>
              <a:t>Une (légère) </a:t>
            </a:r>
            <a:r>
              <a:rPr lang="fr-FR" sz="1600">
                <a:latin typeface="Arial" charset="0"/>
                <a:cs typeface="Arial" charset="0"/>
              </a:rPr>
              <a:t>altération </a:t>
            </a:r>
            <a:r>
              <a:rPr lang="fr-FR" sz="1600" b="0">
                <a:latin typeface="Arial" charset="0"/>
                <a:cs typeface="Arial" charset="0"/>
              </a:rPr>
              <a:t>de ces fonctions peut contribuer à </a:t>
            </a:r>
            <a:r>
              <a:rPr lang="fr-FR" sz="1600">
                <a:latin typeface="Arial" charset="0"/>
                <a:cs typeface="Arial" charset="0"/>
              </a:rPr>
              <a:t>l'augmentation de la fréquence des accidents</a:t>
            </a:r>
          </a:p>
          <a:p>
            <a:pPr marL="646113" lvl="1" indent="-285750">
              <a:lnSpc>
                <a:spcPct val="100000"/>
              </a:lnSpc>
              <a:spcBef>
                <a:spcPts val="600"/>
              </a:spcBef>
              <a:spcAft>
                <a:spcPts val="600"/>
              </a:spcAft>
              <a:buFont typeface="Arial" panose="020B0604020202020204" pitchFamily="34" charset="0"/>
              <a:buChar char="•"/>
            </a:pPr>
            <a:endParaRPr lang="fr-FR" sz="1400" b="0">
              <a:latin typeface="Arial" charset="0"/>
              <a:cs typeface="Arial" charset="0"/>
            </a:endParaRPr>
          </a:p>
          <a:p>
            <a:pPr marL="285750" indent="-285750">
              <a:lnSpc>
                <a:spcPct val="100000"/>
              </a:lnSpc>
              <a:spcBef>
                <a:spcPts val="600"/>
              </a:spcBef>
              <a:spcAft>
                <a:spcPts val="600"/>
              </a:spcAft>
              <a:buFont typeface="Arial" panose="020B0604020202020204" pitchFamily="34" charset="0"/>
              <a:buChar char="•"/>
            </a:pPr>
            <a:r>
              <a:rPr lang="fr-FR" sz="1800">
                <a:latin typeface="Arial" charset="0"/>
                <a:cs typeface="Arial" charset="0"/>
              </a:rPr>
              <a:t>Diminution de la productivité </a:t>
            </a:r>
            <a:r>
              <a:rPr lang="fr-FR" sz="1800" b="0">
                <a:latin typeface="Arial" charset="0"/>
                <a:cs typeface="Arial" charset="0"/>
              </a:rPr>
              <a:t>sur le lieu de travail (présentéisme), </a:t>
            </a:r>
            <a:r>
              <a:rPr lang="fr-FR" sz="1800">
                <a:latin typeface="Arial" charset="0"/>
                <a:cs typeface="Arial" charset="0"/>
              </a:rPr>
              <a:t>absentéisme</a:t>
            </a:r>
            <a:r>
              <a:rPr lang="fr-FR" sz="1800" b="0">
                <a:latin typeface="Arial" charset="0"/>
                <a:cs typeface="Arial" charset="0"/>
              </a:rPr>
              <a:t> de courte         et longue durée et </a:t>
            </a:r>
            <a:r>
              <a:rPr lang="fr-FR" sz="1800">
                <a:latin typeface="Arial" charset="0"/>
                <a:cs typeface="Arial" charset="0"/>
              </a:rPr>
              <a:t>incapacité de travail permanente</a:t>
            </a:r>
          </a:p>
        </p:txBody>
      </p:sp>
      <p:sp>
        <p:nvSpPr>
          <p:cNvPr id="4" name="ZoneTexte 3">
            <a:extLst>
              <a:ext uri="{FF2B5EF4-FFF2-40B4-BE49-F238E27FC236}">
                <a16:creationId xmlns:a16="http://schemas.microsoft.com/office/drawing/2014/main" id="{5D4EAEFE-531F-FA21-F7C6-D31E7090D332}"/>
              </a:ext>
            </a:extLst>
          </p:cNvPr>
          <p:cNvSpPr txBox="1"/>
          <p:nvPr/>
        </p:nvSpPr>
        <p:spPr>
          <a:xfrm>
            <a:off x="72000" y="6372000"/>
            <a:ext cx="7487644" cy="461665"/>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pPr algn="l"/>
            <a:r>
              <a:rPr lang="en-US" sz="800"/>
              <a:t>Daley M. </a:t>
            </a:r>
            <a:r>
              <a:rPr lang="en-US" sz="800" i="1"/>
              <a:t>et al</a:t>
            </a:r>
            <a:r>
              <a:rPr lang="en-US" sz="800"/>
              <a:t>. Insomnia and its relationship to health-care utilization, work absenteeism, productivity and accidents. </a:t>
            </a:r>
            <a:r>
              <a:rPr lang="en-US" sz="800" i="1"/>
              <a:t>Sleep Med </a:t>
            </a:r>
            <a:r>
              <a:rPr lang="en-US" sz="800"/>
              <a:t>2009;10:427-38 ; </a:t>
            </a:r>
            <a:r>
              <a:rPr lang="fr-FR" sz="800" err="1"/>
              <a:t>Kjørstad</a:t>
            </a:r>
            <a:r>
              <a:rPr lang="fr-FR" sz="800"/>
              <a:t> K. </a:t>
            </a:r>
            <a:r>
              <a:rPr lang="fr-FR" sz="800" i="1"/>
              <a:t>et al</a:t>
            </a:r>
            <a:r>
              <a:rPr lang="fr-FR" sz="800"/>
              <a:t>. The </a:t>
            </a:r>
            <a:r>
              <a:rPr lang="fr-FR" sz="800" err="1"/>
              <a:t>effects</a:t>
            </a:r>
            <a:r>
              <a:rPr lang="fr-FR" sz="800"/>
              <a:t> of digital CBT-I on </a:t>
            </a:r>
            <a:r>
              <a:rPr lang="fr-FR" sz="800" err="1"/>
              <a:t>work</a:t>
            </a:r>
            <a:r>
              <a:rPr lang="fr-FR" sz="800"/>
              <a:t> </a:t>
            </a:r>
            <a:r>
              <a:rPr lang="fr-FR" sz="800" err="1"/>
              <a:t>productivity</a:t>
            </a:r>
            <a:r>
              <a:rPr lang="fr-FR" sz="800"/>
              <a:t> and </a:t>
            </a:r>
            <a:r>
              <a:rPr lang="fr-FR" sz="800" err="1"/>
              <a:t>activity</a:t>
            </a:r>
            <a:r>
              <a:rPr lang="fr-FR" sz="800"/>
              <a:t> </a:t>
            </a:r>
            <a:r>
              <a:rPr lang="fr-FR" sz="800" err="1"/>
              <a:t>levels</a:t>
            </a:r>
            <a:r>
              <a:rPr lang="fr-FR" sz="800"/>
              <a:t> and the </a:t>
            </a:r>
            <a:r>
              <a:rPr lang="fr-FR" sz="800" err="1"/>
              <a:t>mediational</a:t>
            </a:r>
            <a:r>
              <a:rPr lang="fr-FR" sz="800"/>
              <a:t> </a:t>
            </a:r>
            <a:r>
              <a:rPr lang="fr-FR" sz="800" err="1"/>
              <a:t>role</a:t>
            </a:r>
            <a:r>
              <a:rPr lang="fr-FR" sz="800"/>
              <a:t> of </a:t>
            </a:r>
            <a:r>
              <a:rPr lang="fr-FR" sz="800" err="1"/>
              <a:t>insomnia</a:t>
            </a:r>
            <a:r>
              <a:rPr lang="fr-FR" sz="800"/>
              <a:t> </a:t>
            </a:r>
            <a:r>
              <a:rPr lang="fr-FR" sz="800" err="1"/>
              <a:t>symptoms</a:t>
            </a:r>
            <a:r>
              <a:rPr lang="fr-FR" sz="800"/>
              <a:t>: Data </a:t>
            </a:r>
            <a:r>
              <a:rPr lang="fr-FR" sz="800" err="1"/>
              <a:t>from</a:t>
            </a:r>
            <a:r>
              <a:rPr lang="fr-FR" sz="800"/>
              <a:t> a </a:t>
            </a:r>
            <a:r>
              <a:rPr lang="fr-FR" sz="800" err="1"/>
              <a:t>randomized</a:t>
            </a:r>
            <a:r>
              <a:rPr lang="fr-FR" sz="800"/>
              <a:t> </a:t>
            </a:r>
            <a:r>
              <a:rPr lang="fr-FR" sz="800" err="1"/>
              <a:t>controlled</a:t>
            </a:r>
            <a:r>
              <a:rPr lang="fr-FR" sz="800"/>
              <a:t> trial </a:t>
            </a:r>
            <a:r>
              <a:rPr lang="fr-FR" sz="800" err="1"/>
              <a:t>with</a:t>
            </a:r>
            <a:r>
              <a:rPr lang="fr-FR" sz="800"/>
              <a:t> 6-month follow-up, </a:t>
            </a:r>
            <a:r>
              <a:rPr lang="fr-FR" sz="800" i="1" err="1"/>
              <a:t>Behaviour</a:t>
            </a:r>
            <a:r>
              <a:rPr lang="fr-FR" sz="800" i="1"/>
              <a:t> </a:t>
            </a:r>
            <a:r>
              <a:rPr lang="fr-FR" sz="800" i="1" err="1"/>
              <a:t>Research</a:t>
            </a:r>
            <a:r>
              <a:rPr lang="fr-FR" sz="800" i="1"/>
              <a:t> and </a:t>
            </a:r>
            <a:r>
              <a:rPr lang="fr-FR" sz="800" i="1" err="1"/>
              <a:t>Therapy</a:t>
            </a:r>
            <a:r>
              <a:rPr lang="fr-FR" sz="800" i="1"/>
              <a:t> </a:t>
            </a:r>
            <a:r>
              <a:rPr lang="fr-FR" sz="800"/>
              <a:t>2022; 153:104083.</a:t>
            </a:r>
          </a:p>
        </p:txBody>
      </p:sp>
      <p:sp>
        <p:nvSpPr>
          <p:cNvPr id="11" name="Titre 8">
            <a:extLst>
              <a:ext uri="{FF2B5EF4-FFF2-40B4-BE49-F238E27FC236}">
                <a16:creationId xmlns:a16="http://schemas.microsoft.com/office/drawing/2014/main" id="{D1B9643F-778B-44D0-EB7D-1F15335152ED}"/>
              </a:ext>
            </a:extLst>
          </p:cNvPr>
          <p:cNvSpPr>
            <a:spLocks noGrp="1"/>
          </p:cNvSpPr>
          <p:nvPr>
            <p:ph type="title"/>
          </p:nvPr>
        </p:nvSpPr>
        <p:spPr>
          <a:xfrm>
            <a:off x="838200" y="492336"/>
            <a:ext cx="10515600" cy="725144"/>
          </a:xfrm>
        </p:spPr>
        <p:txBody>
          <a:bodyPr>
            <a:noAutofit/>
          </a:bodyPr>
          <a:lstStyle/>
          <a:p>
            <a:r>
              <a:rPr lang="fr-FR" b="1" dirty="0"/>
              <a:t>La signification clinique des troubles </a:t>
            </a:r>
            <a:br>
              <a:rPr lang="fr-FR" b="1" dirty="0"/>
            </a:br>
            <a:r>
              <a:rPr lang="fr-FR" b="1" dirty="0"/>
              <a:t>cognitifs liés à l’insomnie</a:t>
            </a:r>
            <a:endParaRPr lang="fr-FR" dirty="0"/>
          </a:p>
        </p:txBody>
      </p:sp>
    </p:spTree>
    <p:extLst>
      <p:ext uri="{BB962C8B-B14F-4D97-AF65-F5344CB8AC3E}">
        <p14:creationId xmlns:p14="http://schemas.microsoft.com/office/powerpoint/2010/main" val="2169885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a:t>3. Troubles psychiatriques</a:t>
            </a:r>
          </a:p>
        </p:txBody>
      </p:sp>
    </p:spTree>
    <p:extLst>
      <p:ext uri="{BB962C8B-B14F-4D97-AF65-F5344CB8AC3E}">
        <p14:creationId xmlns:p14="http://schemas.microsoft.com/office/powerpoint/2010/main" val="2646493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FA73A15-C821-03BD-453D-879FBB2FA115}"/>
              </a:ext>
            </a:extLst>
          </p:cNvPr>
          <p:cNvSpPr txBox="1"/>
          <p:nvPr/>
        </p:nvSpPr>
        <p:spPr>
          <a:xfrm>
            <a:off x="72000" y="6234093"/>
            <a:ext cx="6781473" cy="47705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pPr algn="l"/>
            <a:r>
              <a:rPr lang="en-US" sz="800" err="1"/>
              <a:t>Benca</a:t>
            </a:r>
            <a:r>
              <a:rPr lang="en-US" sz="800"/>
              <a:t> RM. Consequences of insomnia and its therapies. </a:t>
            </a:r>
            <a:r>
              <a:rPr lang="en-US" sz="800" i="1"/>
              <a:t>J Clin Psychiatry </a:t>
            </a:r>
            <a:r>
              <a:rPr lang="en-US" sz="800"/>
              <a:t>2001;62 Suppl 10:33-8 ; </a:t>
            </a:r>
            <a:r>
              <a:rPr lang="fr-FR" sz="800"/>
              <a:t>Perlis ML. </a:t>
            </a:r>
            <a:r>
              <a:rPr lang="fr-FR" sz="800" i="1"/>
              <a:t>et al</a:t>
            </a:r>
            <a:r>
              <a:rPr lang="fr-FR" sz="800"/>
              <a:t>. Self-</a:t>
            </a:r>
            <a:r>
              <a:rPr lang="fr-FR" sz="800" err="1"/>
              <a:t>reported</a:t>
            </a:r>
            <a:r>
              <a:rPr lang="fr-FR" sz="800"/>
              <a:t> </a:t>
            </a:r>
            <a:r>
              <a:rPr lang="fr-FR" sz="800" err="1"/>
              <a:t>sleep</a:t>
            </a:r>
            <a:r>
              <a:rPr lang="fr-FR" sz="800"/>
              <a:t> </a:t>
            </a:r>
            <a:r>
              <a:rPr lang="fr-FR" sz="800" err="1"/>
              <a:t>disturbance</a:t>
            </a:r>
            <a:r>
              <a:rPr lang="fr-FR" sz="800"/>
              <a:t> as a </a:t>
            </a:r>
            <a:r>
              <a:rPr lang="fr-FR" sz="800" err="1"/>
              <a:t>prodromal</a:t>
            </a:r>
            <a:r>
              <a:rPr lang="fr-FR" sz="800"/>
              <a:t> </a:t>
            </a:r>
            <a:r>
              <a:rPr lang="fr-FR" sz="800" err="1"/>
              <a:t>symptom</a:t>
            </a:r>
            <a:r>
              <a:rPr lang="fr-FR" sz="800"/>
              <a:t> in </a:t>
            </a:r>
            <a:r>
              <a:rPr lang="fr-FR" sz="800" err="1"/>
              <a:t>recurrent</a:t>
            </a:r>
            <a:r>
              <a:rPr lang="fr-FR" sz="800"/>
              <a:t> </a:t>
            </a:r>
            <a:r>
              <a:rPr lang="fr-FR" sz="800" err="1"/>
              <a:t>depression</a:t>
            </a:r>
            <a:r>
              <a:rPr lang="fr-FR" sz="800"/>
              <a:t>. </a:t>
            </a:r>
            <a:r>
              <a:rPr lang="fr-FR" sz="800" i="1"/>
              <a:t>J Affect </a:t>
            </a:r>
            <a:r>
              <a:rPr lang="fr-FR" sz="800" i="1" err="1"/>
              <a:t>Disord</a:t>
            </a:r>
            <a:r>
              <a:rPr lang="fr-FR" sz="800" i="1"/>
              <a:t> </a:t>
            </a:r>
            <a:r>
              <a:rPr lang="fr-FR" sz="800"/>
              <a:t>1997;42:209-12 ;  </a:t>
            </a:r>
          </a:p>
          <a:p>
            <a:pPr algn="l"/>
            <a:r>
              <a:rPr lang="en-US" sz="800" err="1"/>
              <a:t>Ohayon</a:t>
            </a:r>
            <a:r>
              <a:rPr lang="en-US" sz="800"/>
              <a:t> MM. </a:t>
            </a:r>
            <a:r>
              <a:rPr lang="en-US" sz="800" i="1"/>
              <a:t>et al</a:t>
            </a:r>
            <a:r>
              <a:rPr lang="en-US" sz="800"/>
              <a:t>. Place of chronic insomnia in the course of depressive and anxiety disorders. </a:t>
            </a:r>
            <a:r>
              <a:rPr lang="en-US" sz="800" i="1"/>
              <a:t>J </a:t>
            </a:r>
            <a:r>
              <a:rPr lang="en-US" sz="800" i="1" err="1"/>
              <a:t>Psychiatr</a:t>
            </a:r>
            <a:r>
              <a:rPr lang="en-US" sz="800" i="1"/>
              <a:t> Res</a:t>
            </a:r>
            <a:r>
              <a:rPr lang="en-US" sz="800"/>
              <a:t>. 2003;37:9-15. </a:t>
            </a:r>
            <a:endParaRPr lang="fr-FR" sz="800"/>
          </a:p>
        </p:txBody>
      </p:sp>
      <p:sp>
        <p:nvSpPr>
          <p:cNvPr id="10" name="Titre 8">
            <a:extLst>
              <a:ext uri="{FF2B5EF4-FFF2-40B4-BE49-F238E27FC236}">
                <a16:creationId xmlns:a16="http://schemas.microsoft.com/office/drawing/2014/main" id="{48E38A0F-C5D3-A6A3-8ABD-C4C1C412C580}"/>
              </a:ext>
            </a:extLst>
          </p:cNvPr>
          <p:cNvSpPr>
            <a:spLocks noGrp="1"/>
          </p:cNvSpPr>
          <p:nvPr>
            <p:ph type="title"/>
          </p:nvPr>
        </p:nvSpPr>
        <p:spPr>
          <a:xfrm>
            <a:off x="838200" y="505588"/>
            <a:ext cx="10515600" cy="725144"/>
          </a:xfrm>
        </p:spPr>
        <p:txBody>
          <a:bodyPr>
            <a:noAutofit/>
          </a:bodyPr>
          <a:lstStyle/>
          <a:p>
            <a:r>
              <a:rPr lang="fr-FR" b="1"/>
              <a:t>Insomnie et troubles psychiatriques : </a:t>
            </a:r>
            <a:br>
              <a:rPr lang="fr-FR" b="1"/>
            </a:br>
            <a:r>
              <a:rPr lang="fr-FR" b="1"/>
              <a:t>une relation complexe</a:t>
            </a:r>
            <a:endParaRPr lang="fr-FR"/>
          </a:p>
        </p:txBody>
      </p:sp>
      <p:graphicFrame>
        <p:nvGraphicFramePr>
          <p:cNvPr id="13" name="Espace réservé du contenu 2">
            <a:extLst>
              <a:ext uri="{FF2B5EF4-FFF2-40B4-BE49-F238E27FC236}">
                <a16:creationId xmlns:a16="http://schemas.microsoft.com/office/drawing/2014/main" id="{B2653797-1B61-A16A-6FB4-86BCAB535C39}"/>
              </a:ext>
            </a:extLst>
          </p:cNvPr>
          <p:cNvGraphicFramePr>
            <a:graphicFrameLocks noGrp="1"/>
          </p:cNvGraphicFramePr>
          <p:nvPr>
            <p:ph idx="1"/>
            <p:extLst>
              <p:ext uri="{D42A27DB-BD31-4B8C-83A1-F6EECF244321}">
                <p14:modId xmlns:p14="http://schemas.microsoft.com/office/powerpoint/2010/main" val="1411675217"/>
              </p:ext>
            </p:extLst>
          </p:nvPr>
        </p:nvGraphicFramePr>
        <p:xfrm>
          <a:off x="472440" y="1765299"/>
          <a:ext cx="10754360" cy="4188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8943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5B1DB5-4904-13C1-CA1A-9F04D04744CD}"/>
              </a:ext>
            </a:extLst>
          </p:cNvPr>
          <p:cNvSpPr>
            <a:spLocks noGrp="1"/>
          </p:cNvSpPr>
          <p:nvPr>
            <p:ph type="title"/>
          </p:nvPr>
        </p:nvSpPr>
        <p:spPr>
          <a:xfrm>
            <a:off x="1193800" y="294005"/>
            <a:ext cx="10998200" cy="1325563"/>
          </a:xfrm>
        </p:spPr>
        <p:txBody>
          <a:bodyPr vert="horz" lIns="91440" tIns="45720" rIns="91440" bIns="45720" rtlCol="0" anchor="ctr">
            <a:normAutofit/>
          </a:bodyPr>
          <a:lstStyle/>
          <a:p>
            <a:r>
              <a:rPr lang="fr-FR"/>
              <a:t>Troubles du sommeil chez les patients avec affections psychiatriques</a:t>
            </a:r>
          </a:p>
        </p:txBody>
      </p:sp>
      <p:sp>
        <p:nvSpPr>
          <p:cNvPr id="5" name="ZoneTexte 4">
            <a:extLst>
              <a:ext uri="{FF2B5EF4-FFF2-40B4-BE49-F238E27FC236}">
                <a16:creationId xmlns:a16="http://schemas.microsoft.com/office/drawing/2014/main" id="{9D1F8257-C660-128B-6ACB-69EC3E60B0C1}"/>
              </a:ext>
            </a:extLst>
          </p:cNvPr>
          <p:cNvSpPr txBox="1"/>
          <p:nvPr/>
        </p:nvSpPr>
        <p:spPr>
          <a:xfrm>
            <a:off x="72000" y="6153809"/>
            <a:ext cx="7922210" cy="707886"/>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pPr algn="l"/>
            <a:r>
              <a:rPr lang="en-US" sz="800" dirty="0" err="1"/>
              <a:t>Ancoli</a:t>
            </a:r>
            <a:r>
              <a:rPr lang="en-US" sz="800" dirty="0"/>
              <a:t>-Israel S. The impact and prevalence of chronic insomnia and other sleep disturbances associated with chronic illness. </a:t>
            </a:r>
            <a:r>
              <a:rPr lang="en-US" sz="800" i="1" dirty="0"/>
              <a:t>Am J Managed Care</a:t>
            </a:r>
            <a:r>
              <a:rPr lang="en-US" sz="800" dirty="0"/>
              <a:t>. 2006;12:S221–9 ; </a:t>
            </a:r>
            <a:r>
              <a:rPr lang="fr-FR" sz="800" dirty="0"/>
              <a:t>McCall WV. A </a:t>
            </a:r>
            <a:r>
              <a:rPr lang="fr-FR" sz="800" dirty="0" err="1"/>
              <a:t>psychiatric</a:t>
            </a:r>
            <a:r>
              <a:rPr lang="fr-FR" sz="800" dirty="0"/>
              <a:t> perspective on </a:t>
            </a:r>
            <a:r>
              <a:rPr lang="fr-FR" sz="800" dirty="0" err="1"/>
              <a:t>insomnia</a:t>
            </a:r>
            <a:r>
              <a:rPr lang="fr-FR" sz="800" dirty="0"/>
              <a:t>. </a:t>
            </a:r>
            <a:r>
              <a:rPr lang="fr-FR" sz="800" i="1" dirty="0"/>
              <a:t>J Clin </a:t>
            </a:r>
            <a:r>
              <a:rPr lang="fr-FR" sz="800" i="1" dirty="0" err="1"/>
              <a:t>Psychiatry</a:t>
            </a:r>
            <a:r>
              <a:rPr lang="fr-FR" sz="800" dirty="0"/>
              <a:t>. 2001;62(</a:t>
            </a:r>
            <a:r>
              <a:rPr lang="fr-FR" sz="800" dirty="0" err="1"/>
              <a:t>Suppl</a:t>
            </a:r>
            <a:r>
              <a:rPr lang="fr-FR" sz="800" dirty="0"/>
              <a:t> 10):27–32 ; </a:t>
            </a:r>
            <a:r>
              <a:rPr lang="fr-FR" sz="800" dirty="0" err="1"/>
              <a:t>Koffel</a:t>
            </a:r>
            <a:r>
              <a:rPr lang="fr-FR" sz="800" dirty="0"/>
              <a:t> E. </a:t>
            </a:r>
            <a:r>
              <a:rPr lang="fr-FR" sz="800" i="1" dirty="0"/>
              <a:t>et al</a:t>
            </a:r>
            <a:r>
              <a:rPr lang="fr-FR" sz="800" dirty="0"/>
              <a:t>. Pre-</a:t>
            </a:r>
            <a:r>
              <a:rPr lang="fr-FR" sz="800" dirty="0" err="1"/>
              <a:t>deployment</a:t>
            </a:r>
            <a:r>
              <a:rPr lang="fr-FR" sz="800" dirty="0"/>
              <a:t> </a:t>
            </a:r>
            <a:r>
              <a:rPr lang="fr-FR" sz="800" dirty="0" err="1"/>
              <a:t>daytime</a:t>
            </a:r>
            <a:r>
              <a:rPr lang="fr-FR" sz="800" dirty="0"/>
              <a:t> and </a:t>
            </a:r>
            <a:r>
              <a:rPr lang="fr-FR" sz="800" dirty="0" err="1"/>
              <a:t>nighttime</a:t>
            </a:r>
            <a:r>
              <a:rPr lang="fr-FR" sz="800" dirty="0"/>
              <a:t> </a:t>
            </a:r>
            <a:r>
              <a:rPr lang="fr-FR" sz="800" dirty="0" err="1"/>
              <a:t>sleep</a:t>
            </a:r>
            <a:r>
              <a:rPr lang="fr-FR" sz="800" dirty="0"/>
              <a:t> complaints as </a:t>
            </a:r>
            <a:r>
              <a:rPr lang="fr-FR" sz="800" dirty="0" err="1"/>
              <a:t>predictors</a:t>
            </a:r>
            <a:r>
              <a:rPr lang="fr-FR" sz="800" dirty="0"/>
              <a:t> of post-</a:t>
            </a:r>
            <a:r>
              <a:rPr lang="fr-FR" sz="800" dirty="0" err="1"/>
              <a:t>deployment</a:t>
            </a:r>
            <a:r>
              <a:rPr lang="fr-FR" sz="800" dirty="0"/>
              <a:t> PTSD and </a:t>
            </a:r>
            <a:r>
              <a:rPr lang="fr-FR" sz="800" dirty="0" err="1"/>
              <a:t>depression</a:t>
            </a:r>
            <a:r>
              <a:rPr lang="fr-FR" sz="800" dirty="0"/>
              <a:t> in National Guard </a:t>
            </a:r>
            <a:r>
              <a:rPr lang="fr-FR" sz="800" dirty="0" err="1"/>
              <a:t>troops</a:t>
            </a:r>
            <a:r>
              <a:rPr lang="fr-FR" sz="800" dirty="0"/>
              <a:t>. </a:t>
            </a:r>
            <a:r>
              <a:rPr lang="fr-FR" sz="800" i="1" dirty="0"/>
              <a:t>J </a:t>
            </a:r>
            <a:r>
              <a:rPr lang="fr-FR" sz="800" i="1" dirty="0" err="1"/>
              <a:t>Anxiety</a:t>
            </a:r>
            <a:r>
              <a:rPr lang="fr-FR" sz="800" i="1" dirty="0"/>
              <a:t> </a:t>
            </a:r>
            <a:r>
              <a:rPr lang="fr-FR" sz="800" i="1" dirty="0" err="1"/>
              <a:t>Disord</a:t>
            </a:r>
            <a:r>
              <a:rPr lang="fr-FR" sz="800" dirty="0"/>
              <a:t>. 2013;27:512-9 ;  Gold AK. </a:t>
            </a:r>
            <a:r>
              <a:rPr lang="fr-FR" sz="800" i="1" dirty="0"/>
              <a:t>et al</a:t>
            </a:r>
            <a:r>
              <a:rPr lang="fr-FR" sz="800" dirty="0"/>
              <a:t>. The </a:t>
            </a:r>
            <a:r>
              <a:rPr lang="fr-FR" sz="800" dirty="0" err="1"/>
              <a:t>role</a:t>
            </a:r>
            <a:r>
              <a:rPr lang="fr-FR" sz="800" dirty="0"/>
              <a:t> of </a:t>
            </a:r>
            <a:r>
              <a:rPr lang="fr-FR" sz="800" dirty="0" err="1"/>
              <a:t>sleep</a:t>
            </a:r>
            <a:r>
              <a:rPr lang="fr-FR" sz="800" dirty="0"/>
              <a:t> in </a:t>
            </a:r>
            <a:r>
              <a:rPr lang="fr-FR" sz="800" dirty="0" err="1"/>
              <a:t>bipolar</a:t>
            </a:r>
            <a:r>
              <a:rPr lang="fr-FR" sz="800" dirty="0"/>
              <a:t> </a:t>
            </a:r>
            <a:r>
              <a:rPr lang="fr-FR" sz="800" dirty="0" err="1"/>
              <a:t>disorder</a:t>
            </a:r>
            <a:r>
              <a:rPr lang="fr-FR" sz="800" dirty="0"/>
              <a:t>. </a:t>
            </a:r>
            <a:r>
              <a:rPr lang="fr-FR" sz="800" i="1" dirty="0"/>
              <a:t>Nat </a:t>
            </a:r>
            <a:r>
              <a:rPr lang="fr-FR" sz="800" i="1" dirty="0" err="1"/>
              <a:t>Sci</a:t>
            </a:r>
            <a:r>
              <a:rPr lang="fr-FR" sz="800" i="1" dirty="0"/>
              <a:t> </a:t>
            </a:r>
            <a:r>
              <a:rPr lang="fr-FR" sz="800" i="1" dirty="0" err="1"/>
              <a:t>Sleep</a:t>
            </a:r>
            <a:r>
              <a:rPr lang="fr-FR" sz="800" dirty="0"/>
              <a:t>. 2016;8:207-14 ; </a:t>
            </a:r>
            <a:r>
              <a:rPr lang="fr-FR" sz="800" dirty="0" err="1"/>
              <a:t>Kaskie</a:t>
            </a:r>
            <a:r>
              <a:rPr lang="fr-FR" sz="800" dirty="0"/>
              <a:t> RE. </a:t>
            </a:r>
            <a:r>
              <a:rPr lang="fr-FR" sz="800" i="1" dirty="0"/>
              <a:t>et al</a:t>
            </a:r>
            <a:r>
              <a:rPr lang="fr-FR" sz="800" dirty="0"/>
              <a:t>. </a:t>
            </a:r>
            <a:r>
              <a:rPr lang="fr-FR" sz="800" dirty="0" err="1"/>
              <a:t>Schizophrenia</a:t>
            </a:r>
            <a:r>
              <a:rPr lang="fr-FR" sz="800" dirty="0"/>
              <a:t> and </a:t>
            </a:r>
            <a:r>
              <a:rPr lang="fr-FR" sz="800" dirty="0" err="1"/>
              <a:t>sleep</a:t>
            </a:r>
            <a:r>
              <a:rPr lang="fr-FR" sz="800" dirty="0"/>
              <a:t> </a:t>
            </a:r>
            <a:r>
              <a:rPr lang="fr-FR" sz="800" dirty="0" err="1"/>
              <a:t>disorders</a:t>
            </a:r>
            <a:r>
              <a:rPr lang="fr-FR" sz="800" dirty="0"/>
              <a:t>: links, </a:t>
            </a:r>
            <a:r>
              <a:rPr lang="fr-FR" sz="800" dirty="0" err="1"/>
              <a:t>risks</a:t>
            </a:r>
            <a:r>
              <a:rPr lang="fr-FR" sz="800" dirty="0"/>
              <a:t>, and management challenges. </a:t>
            </a:r>
            <a:r>
              <a:rPr lang="fr-FR" sz="800" i="1" dirty="0"/>
              <a:t>Nat </a:t>
            </a:r>
            <a:r>
              <a:rPr lang="fr-FR" sz="800" i="1" dirty="0" err="1"/>
              <a:t>Sci</a:t>
            </a:r>
            <a:r>
              <a:rPr lang="fr-FR" sz="800" i="1" dirty="0"/>
              <a:t> </a:t>
            </a:r>
            <a:r>
              <a:rPr lang="fr-FR" sz="800" i="1" dirty="0" err="1"/>
              <a:t>Sleep</a:t>
            </a:r>
            <a:r>
              <a:rPr lang="fr-FR" sz="800" dirty="0"/>
              <a:t>. 2017;9:227-39 ; </a:t>
            </a:r>
            <a:r>
              <a:rPr lang="fr-FR" sz="800" dirty="0" err="1"/>
              <a:t>Baglioni</a:t>
            </a:r>
            <a:r>
              <a:rPr lang="fr-FR" sz="800" dirty="0"/>
              <a:t> C. </a:t>
            </a:r>
            <a:r>
              <a:rPr lang="fr-FR" sz="800" i="1" dirty="0"/>
              <a:t>et al</a:t>
            </a:r>
            <a:r>
              <a:rPr lang="fr-FR" sz="800" dirty="0"/>
              <a:t>. </a:t>
            </a:r>
            <a:r>
              <a:rPr lang="fr-FR" sz="800" dirty="0" err="1"/>
              <a:t>Insomnia</a:t>
            </a:r>
            <a:r>
              <a:rPr lang="fr-FR" sz="800" dirty="0"/>
              <a:t> as a </a:t>
            </a:r>
            <a:r>
              <a:rPr lang="fr-FR" sz="800" dirty="0" err="1"/>
              <a:t>predictor</a:t>
            </a:r>
            <a:r>
              <a:rPr lang="fr-FR" sz="800" dirty="0"/>
              <a:t> of </a:t>
            </a:r>
            <a:r>
              <a:rPr lang="fr-FR" sz="800" dirty="0" err="1"/>
              <a:t>depression</a:t>
            </a:r>
            <a:r>
              <a:rPr lang="fr-FR" sz="800" dirty="0"/>
              <a:t>: A </a:t>
            </a:r>
            <a:r>
              <a:rPr lang="fr-FR" sz="800" dirty="0" err="1"/>
              <a:t>meta-analytic</a:t>
            </a:r>
            <a:r>
              <a:rPr lang="fr-FR" sz="800" dirty="0"/>
              <a:t> </a:t>
            </a:r>
            <a:r>
              <a:rPr lang="fr-FR" sz="800" dirty="0" err="1"/>
              <a:t>evaluation</a:t>
            </a:r>
            <a:r>
              <a:rPr lang="fr-FR" sz="800" dirty="0"/>
              <a:t> of longitudinal </a:t>
            </a:r>
            <a:r>
              <a:rPr lang="fr-FR" sz="800" dirty="0" err="1"/>
              <a:t>epidemiological</a:t>
            </a:r>
            <a:r>
              <a:rPr lang="fr-FR" sz="800" dirty="0"/>
              <a:t> </a:t>
            </a:r>
            <a:r>
              <a:rPr lang="fr-FR" sz="800" dirty="0" err="1"/>
              <a:t>studies</a:t>
            </a:r>
            <a:r>
              <a:rPr lang="fr-FR" sz="800" dirty="0"/>
              <a:t>. </a:t>
            </a:r>
            <a:r>
              <a:rPr lang="fr-FR" sz="800" i="1" dirty="0"/>
              <a:t>Journal of Affective </a:t>
            </a:r>
            <a:r>
              <a:rPr lang="fr-FR" sz="800" i="1" dirty="0" err="1"/>
              <a:t>Disorders</a:t>
            </a:r>
            <a:r>
              <a:rPr lang="fr-FR" sz="800" i="1" dirty="0"/>
              <a:t> </a:t>
            </a:r>
            <a:r>
              <a:rPr lang="fr-FR" sz="800" dirty="0"/>
              <a:t>2011;135:10–19.</a:t>
            </a:r>
          </a:p>
        </p:txBody>
      </p:sp>
      <p:graphicFrame>
        <p:nvGraphicFramePr>
          <p:cNvPr id="7" name="Espace réservé du texte 7">
            <a:extLst>
              <a:ext uri="{FF2B5EF4-FFF2-40B4-BE49-F238E27FC236}">
                <a16:creationId xmlns:a16="http://schemas.microsoft.com/office/drawing/2014/main" id="{64946FD9-68A9-3330-D314-B89FEA4ADBC7}"/>
              </a:ext>
            </a:extLst>
          </p:cNvPr>
          <p:cNvGraphicFramePr/>
          <p:nvPr>
            <p:extLst>
              <p:ext uri="{D42A27DB-BD31-4B8C-83A1-F6EECF244321}">
                <p14:modId xmlns:p14="http://schemas.microsoft.com/office/powerpoint/2010/main" val="523095685"/>
              </p:ext>
            </p:extLst>
          </p:nvPr>
        </p:nvGraphicFramePr>
        <p:xfrm>
          <a:off x="1481679" y="1689894"/>
          <a:ext cx="9571059" cy="41014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a:extLst>
              <a:ext uri="{FF2B5EF4-FFF2-40B4-BE49-F238E27FC236}">
                <a16:creationId xmlns:a16="http://schemas.microsoft.com/office/drawing/2014/main" id="{FE0EF38D-374F-5E0C-7739-4C50CD82A756}"/>
              </a:ext>
            </a:extLst>
          </p:cNvPr>
          <p:cNvSpPr txBox="1"/>
          <p:nvPr/>
        </p:nvSpPr>
        <p:spPr>
          <a:xfrm>
            <a:off x="57157" y="5932030"/>
            <a:ext cx="2416046" cy="230832"/>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a:t>TSPT : troubles du stress post-traumatique</a:t>
            </a:r>
          </a:p>
        </p:txBody>
      </p:sp>
    </p:spTree>
    <p:extLst>
      <p:ext uri="{BB962C8B-B14F-4D97-AF65-F5344CB8AC3E}">
        <p14:creationId xmlns:p14="http://schemas.microsoft.com/office/powerpoint/2010/main" val="1941868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D51143F-68B4-5C13-9448-EC6719523451}"/>
              </a:ext>
            </a:extLst>
          </p:cNvPr>
          <p:cNvSpPr>
            <a:spLocks noGrp="1"/>
          </p:cNvSpPr>
          <p:nvPr>
            <p:ph type="title"/>
          </p:nvPr>
        </p:nvSpPr>
        <p:spPr/>
        <p:txBody>
          <a:bodyPr>
            <a:normAutofit/>
          </a:bodyPr>
          <a:lstStyle/>
          <a:p>
            <a:r>
              <a:rPr lang="fr-FR"/>
              <a:t>Sommaire</a:t>
            </a:r>
          </a:p>
        </p:txBody>
      </p:sp>
      <p:sp>
        <p:nvSpPr>
          <p:cNvPr id="5" name="Espace réservé du contenu 4">
            <a:extLst>
              <a:ext uri="{FF2B5EF4-FFF2-40B4-BE49-F238E27FC236}">
                <a16:creationId xmlns:a16="http://schemas.microsoft.com/office/drawing/2014/main" id="{86142A85-451F-41AC-D990-2BFBFAAF3152}"/>
              </a:ext>
            </a:extLst>
          </p:cNvPr>
          <p:cNvSpPr>
            <a:spLocks noGrp="1"/>
          </p:cNvSpPr>
          <p:nvPr>
            <p:ph idx="1"/>
          </p:nvPr>
        </p:nvSpPr>
        <p:spPr>
          <a:xfrm>
            <a:off x="601579" y="1624814"/>
            <a:ext cx="4620126" cy="5106803"/>
          </a:xfrm>
        </p:spPr>
        <p:txBody>
          <a:bodyPr>
            <a:normAutofit/>
          </a:bodyPr>
          <a:lstStyle/>
          <a:p>
            <a:pPr>
              <a:lnSpc>
                <a:spcPct val="107000"/>
              </a:lnSpc>
              <a:spcBef>
                <a:spcPts val="0"/>
              </a:spcBef>
              <a:spcAft>
                <a:spcPts val="600"/>
              </a:spcAft>
            </a:pPr>
            <a:r>
              <a:rPr lang="fr-FR" sz="1800" kern="100">
                <a:solidFill>
                  <a:srgbClr val="0070C0"/>
                </a:solidFill>
                <a:effectLst/>
                <a:ea typeface="Calibri" panose="020F0502020204030204" pitchFamily="34" charset="0"/>
              </a:rPr>
              <a:t>Partie I : Introduction sur l’insomnie </a:t>
            </a:r>
            <a:r>
              <a:rPr lang="fr-FR" sz="1800" kern="100">
                <a:effectLst/>
                <a:ea typeface="Calibri" panose="020F0502020204030204" pitchFamily="34" charset="0"/>
              </a:rPr>
              <a:t> </a:t>
            </a:r>
          </a:p>
          <a:p>
            <a:pPr marL="342900" lvl="0" indent="-342900">
              <a:lnSpc>
                <a:spcPct val="107000"/>
              </a:lnSpc>
              <a:spcBef>
                <a:spcPts val="0"/>
              </a:spcBef>
              <a:spcAft>
                <a:spcPts val="600"/>
              </a:spcAft>
              <a:buAutoNum type="arabicPeriod"/>
            </a:pPr>
            <a:r>
              <a:rPr lang="fr-FR" sz="1600" b="0" kern="100">
                <a:effectLst/>
                <a:ea typeface="Calibri" panose="020F0502020204030204" pitchFamily="34" charset="0"/>
              </a:rPr>
              <a:t>Physiologie du sommeil</a:t>
            </a:r>
          </a:p>
          <a:p>
            <a:pPr marL="342900" lvl="0" indent="-342900">
              <a:lnSpc>
                <a:spcPct val="107000"/>
              </a:lnSpc>
              <a:spcBef>
                <a:spcPts val="0"/>
              </a:spcBef>
              <a:spcAft>
                <a:spcPts val="600"/>
              </a:spcAft>
              <a:buAutoNum type="arabicPeriod"/>
            </a:pPr>
            <a:r>
              <a:rPr lang="fr-FR" sz="1600" b="0" kern="100">
                <a:effectLst/>
                <a:ea typeface="Calibri" panose="020F0502020204030204" pitchFamily="34" charset="0"/>
              </a:rPr>
              <a:t>Régulation du sommeil</a:t>
            </a:r>
          </a:p>
          <a:p>
            <a:pPr marL="342900" lvl="0" indent="-342900">
              <a:lnSpc>
                <a:spcPct val="107000"/>
              </a:lnSpc>
              <a:spcBef>
                <a:spcPts val="0"/>
              </a:spcBef>
              <a:spcAft>
                <a:spcPts val="600"/>
              </a:spcAft>
              <a:buAutoNum type="arabicPeriod"/>
            </a:pPr>
            <a:r>
              <a:rPr kumimoji="0" lang="fr-FR" sz="1600" b="0" i="0" u="none" strike="noStrike" kern="100" cap="none" spc="0" normalizeH="0" baseline="0" noProof="0">
                <a:ln>
                  <a:noFill/>
                </a:ln>
                <a:solidFill>
                  <a:srgbClr val="E5007D"/>
                </a:solidFill>
                <a:effectLst/>
                <a:uLnTx/>
                <a:uFillTx/>
                <a:ea typeface="Calibri" panose="020F0502020204030204" pitchFamily="34" charset="0"/>
              </a:rPr>
              <a:t>Les fonctions du sommeil</a:t>
            </a:r>
          </a:p>
          <a:p>
            <a:pPr marL="342900" lvl="0" indent="-342900">
              <a:lnSpc>
                <a:spcPct val="107000"/>
              </a:lnSpc>
              <a:spcBef>
                <a:spcPts val="0"/>
              </a:spcBef>
              <a:spcAft>
                <a:spcPts val="600"/>
              </a:spcAft>
              <a:buAutoNum type="arabicPeriod"/>
            </a:pPr>
            <a:r>
              <a:rPr kumimoji="0" lang="fr-FR" sz="1600" b="0" i="0" u="none" strike="noStrike" kern="100" cap="none" spc="0" normalizeH="0" baseline="0" noProof="0">
                <a:ln>
                  <a:noFill/>
                </a:ln>
                <a:solidFill>
                  <a:srgbClr val="E5007D"/>
                </a:solidFill>
                <a:effectLst/>
                <a:uLnTx/>
                <a:uFillTx/>
                <a:ea typeface="Calibri" panose="020F0502020204030204" pitchFamily="34" charset="0"/>
              </a:rPr>
              <a:t>Les troubles du sommeil</a:t>
            </a:r>
          </a:p>
          <a:p>
            <a:pPr marL="342900" lvl="0" indent="-342900">
              <a:lnSpc>
                <a:spcPct val="107000"/>
              </a:lnSpc>
              <a:spcBef>
                <a:spcPts val="0"/>
              </a:spcBef>
              <a:spcAft>
                <a:spcPts val="600"/>
              </a:spcAft>
              <a:buFont typeface="+mj-lt"/>
              <a:buAutoNum type="arabicParenR"/>
            </a:pPr>
            <a:endParaRPr lang="fr-FR" sz="1500" b="0" kern="100"/>
          </a:p>
          <a:p>
            <a:pPr marL="703263" lvl="1" indent="-342900">
              <a:spcBef>
                <a:spcPts val="0"/>
              </a:spcBef>
              <a:spcAft>
                <a:spcPts val="600"/>
              </a:spcAft>
              <a:buFont typeface="+mj-lt"/>
              <a:buAutoNum type="arabicPeriod"/>
            </a:pPr>
            <a:endParaRPr lang="fr-FR" sz="1400"/>
          </a:p>
        </p:txBody>
      </p:sp>
      <p:sp>
        <p:nvSpPr>
          <p:cNvPr id="2" name="Espace réservé du contenu 4">
            <a:extLst>
              <a:ext uri="{FF2B5EF4-FFF2-40B4-BE49-F238E27FC236}">
                <a16:creationId xmlns:a16="http://schemas.microsoft.com/office/drawing/2014/main" id="{B33886EB-41B7-D4FE-3B54-A96D18E80754}"/>
              </a:ext>
            </a:extLst>
          </p:cNvPr>
          <p:cNvSpPr txBox="1">
            <a:spLocks/>
          </p:cNvSpPr>
          <p:nvPr/>
        </p:nvSpPr>
        <p:spPr>
          <a:xfrm>
            <a:off x="6095999" y="1624814"/>
            <a:ext cx="5947611" cy="510680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800"/>
              </a:spcBef>
              <a:buFont typeface="Arial" panose="020B0604020202020204" pitchFamily="34" charset="0"/>
              <a:buNone/>
              <a:defRPr sz="2800" b="1" kern="1200">
                <a:solidFill>
                  <a:srgbClr val="E5007D"/>
                </a:solidFill>
                <a:latin typeface="Arial" panose="020B0604020202020204" pitchFamily="34" charset="0"/>
                <a:ea typeface="+mn-ea"/>
                <a:cs typeface="Arial" panose="020B0604020202020204" pitchFamily="34" charset="0"/>
              </a:defRPr>
            </a:lvl1pPr>
            <a:lvl2pPr marL="360363" indent="0" algn="l" defTabSz="914400" rtl="0" eaLnBrk="1" latinLnBrk="0" hangingPunct="1">
              <a:lnSpc>
                <a:spcPct val="90000"/>
              </a:lnSpc>
              <a:spcBef>
                <a:spcPts val="1000"/>
              </a:spcBef>
              <a:buFont typeface="Arial" panose="020B0604020202020204" pitchFamily="34" charset="0"/>
              <a:buNone/>
              <a:defRPr sz="2400" b="1" kern="1200">
                <a:solidFill>
                  <a:srgbClr val="575757"/>
                </a:solidFill>
                <a:latin typeface="Arial" panose="020B0604020202020204" pitchFamily="34" charset="0"/>
                <a:ea typeface="+mn-ea"/>
                <a:cs typeface="Arial" panose="020B0604020202020204" pitchFamily="34" charset="0"/>
              </a:defRPr>
            </a:lvl2pPr>
            <a:lvl3pPr marL="360363" indent="0" algn="l" defTabSz="914400" rtl="0" eaLnBrk="1" latinLnBrk="0" hangingPunct="1">
              <a:lnSpc>
                <a:spcPct val="90000"/>
              </a:lnSpc>
              <a:spcBef>
                <a:spcPts val="800"/>
              </a:spcBef>
              <a:buFont typeface="Arial" panose="020B0604020202020204" pitchFamily="34" charset="0"/>
              <a:buNone/>
              <a:defRPr sz="2000" kern="1200">
                <a:solidFill>
                  <a:srgbClr val="69B0B0"/>
                </a:solidFill>
                <a:latin typeface="Arial" panose="020B0604020202020204" pitchFamily="34" charset="0"/>
                <a:ea typeface="+mn-ea"/>
                <a:cs typeface="Arial" panose="020B0604020202020204" pitchFamily="34" charset="0"/>
              </a:defRPr>
            </a:lvl3pPr>
            <a:lvl4pPr marL="720725" indent="-360363" algn="l" defTabSz="914400" rtl="0" eaLnBrk="1" latinLnBrk="0" hangingPunct="1">
              <a:lnSpc>
                <a:spcPct val="90000"/>
              </a:lnSpc>
              <a:spcBef>
                <a:spcPts val="800"/>
              </a:spcBef>
              <a:buClr>
                <a:srgbClr val="E5007D"/>
              </a:buClr>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4pPr>
            <a:lvl5pPr marL="1081088" indent="-277813"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Bef>
                <a:spcPts val="0"/>
              </a:spcBef>
              <a:spcAft>
                <a:spcPts val="600"/>
              </a:spcAft>
            </a:pPr>
            <a:r>
              <a:rPr lang="fr-FR" sz="1800" b="1" kern="100" dirty="0">
                <a:solidFill>
                  <a:srgbClr val="4472C4"/>
                </a:solidFill>
                <a:effectLst/>
                <a:ea typeface="Calibri" panose="020F0502020204030204" pitchFamily="34" charset="0"/>
              </a:rPr>
              <a:t>Partie III : Focus insomnie chronique </a:t>
            </a:r>
            <a:endParaRPr lang="fr-FR" sz="1800" kern="100" dirty="0">
              <a:ea typeface="Calibri" panose="020F0502020204030204" pitchFamily="34" charset="0"/>
            </a:endParaRPr>
          </a:p>
          <a:p>
            <a:pPr marL="342900" indent="-342900">
              <a:lnSpc>
                <a:spcPct val="117000"/>
              </a:lnSpc>
              <a:spcBef>
                <a:spcPts val="0"/>
              </a:spcBef>
              <a:spcAft>
                <a:spcPts val="600"/>
              </a:spcAft>
              <a:buAutoNum type="arabicPeriod"/>
            </a:pPr>
            <a:r>
              <a:rPr lang="fr-FR" sz="1600" b="0" kern="100" dirty="0">
                <a:ea typeface="Calibri" panose="020F0502020204030204" pitchFamily="34" charset="0"/>
              </a:rPr>
              <a:t>Épidémiologie </a:t>
            </a:r>
          </a:p>
          <a:p>
            <a:pPr marL="342900" indent="-342900">
              <a:lnSpc>
                <a:spcPct val="117000"/>
              </a:lnSpc>
              <a:spcBef>
                <a:spcPts val="0"/>
              </a:spcBef>
              <a:spcAft>
                <a:spcPts val="600"/>
              </a:spcAft>
              <a:buAutoNum type="arabicPeriod"/>
            </a:pPr>
            <a:r>
              <a:rPr lang="fr-FR" sz="1600" b="0" kern="100" dirty="0">
                <a:ea typeface="Calibri" panose="020F0502020204030204" pitchFamily="34" charset="0"/>
              </a:rPr>
              <a:t>Définition de l’insomnie chronique </a:t>
            </a:r>
          </a:p>
          <a:p>
            <a:pPr marL="342900" indent="-342900">
              <a:lnSpc>
                <a:spcPct val="117000"/>
              </a:lnSpc>
              <a:spcBef>
                <a:spcPts val="0"/>
              </a:spcBef>
              <a:spcAft>
                <a:spcPts val="600"/>
              </a:spcAft>
              <a:buAutoNum type="arabicPeriod"/>
            </a:pPr>
            <a:r>
              <a:rPr lang="fr-FR" sz="1600" b="0" kern="100" dirty="0">
                <a:ea typeface="Calibri" panose="020F0502020204030204" pitchFamily="34" charset="0"/>
              </a:rPr>
              <a:t>Symptômes et signes d’alertes </a:t>
            </a:r>
          </a:p>
          <a:p>
            <a:pPr marL="342900" indent="-342900">
              <a:lnSpc>
                <a:spcPct val="117000"/>
              </a:lnSpc>
              <a:spcBef>
                <a:spcPts val="0"/>
              </a:spcBef>
              <a:spcAft>
                <a:spcPts val="600"/>
              </a:spcAft>
              <a:buAutoNum type="arabicPeriod"/>
            </a:pPr>
            <a:r>
              <a:rPr lang="fr-FR" sz="1600" b="0" kern="100" dirty="0">
                <a:ea typeface="Calibri" panose="020F0502020204030204" pitchFamily="34" charset="0"/>
              </a:rPr>
              <a:t>Phénotypes les plus fréquents</a:t>
            </a:r>
          </a:p>
          <a:p>
            <a:pPr marL="342900" indent="-342900">
              <a:lnSpc>
                <a:spcPct val="117000"/>
              </a:lnSpc>
              <a:spcBef>
                <a:spcPts val="0"/>
              </a:spcBef>
              <a:spcAft>
                <a:spcPts val="600"/>
              </a:spcAft>
              <a:buAutoNum type="arabicPeriod"/>
            </a:pPr>
            <a:r>
              <a:rPr lang="fr-FR" sz="1600" b="0" kern="100" dirty="0">
                <a:ea typeface="Calibri" panose="020F0502020204030204" pitchFamily="34" charset="0"/>
              </a:rPr>
              <a:t>Diagnostics différentiels</a:t>
            </a:r>
            <a:endParaRPr lang="fr-FR" sz="1600" b="0" kern="100" dirty="0"/>
          </a:p>
          <a:p>
            <a:pPr>
              <a:lnSpc>
                <a:spcPct val="107000"/>
              </a:lnSpc>
              <a:spcBef>
                <a:spcPts val="0"/>
              </a:spcBef>
              <a:spcAft>
                <a:spcPts val="600"/>
              </a:spcAft>
            </a:pPr>
            <a:endParaRPr lang="fr-FR" sz="1600" kern="100" dirty="0">
              <a:solidFill>
                <a:srgbClr val="0070C0"/>
              </a:solidFill>
              <a:effectLst/>
              <a:ea typeface="Calibri" panose="020F0502020204030204" pitchFamily="34" charset="0"/>
            </a:endParaRPr>
          </a:p>
          <a:p>
            <a:pPr marL="703263" lvl="1" indent="-342900">
              <a:spcBef>
                <a:spcPts val="0"/>
              </a:spcBef>
              <a:spcAft>
                <a:spcPts val="600"/>
              </a:spcAft>
              <a:buFont typeface="+mj-lt"/>
              <a:buAutoNum type="arabicPeriod"/>
            </a:pPr>
            <a:endParaRPr lang="fr-FR" sz="1200" dirty="0"/>
          </a:p>
        </p:txBody>
      </p:sp>
      <p:sp>
        <p:nvSpPr>
          <p:cNvPr id="6" name="ZoneTexte 5">
            <a:extLst>
              <a:ext uri="{FF2B5EF4-FFF2-40B4-BE49-F238E27FC236}">
                <a16:creationId xmlns:a16="http://schemas.microsoft.com/office/drawing/2014/main" id="{4D2558B1-647D-E93F-FF9A-2ABCAD4A4137}"/>
              </a:ext>
            </a:extLst>
          </p:cNvPr>
          <p:cNvSpPr txBox="1"/>
          <p:nvPr/>
        </p:nvSpPr>
        <p:spPr>
          <a:xfrm>
            <a:off x="601579" y="4267699"/>
            <a:ext cx="6100010" cy="2071593"/>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600"/>
              </a:spcAft>
              <a:buClrTx/>
              <a:buSzTx/>
              <a:buFont typeface="Arial" panose="020B0604020202020204" pitchFamily="34" charset="0"/>
              <a:buNone/>
              <a:tabLst/>
              <a:defRPr/>
            </a:pPr>
            <a:r>
              <a:rPr kumimoji="0" lang="fr-FR" sz="1800" b="1" i="0" u="none" strike="noStrike" kern="1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rPr>
              <a:t>Partie II : Conséquences de l’insomnie</a:t>
            </a:r>
            <a:endParaRPr kumimoji="0" lang="fr-FR" sz="1700" b="0" i="0" u="none" strike="noStrike" kern="1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600"/>
              </a:spcAft>
              <a:buClrTx/>
              <a:buSzTx/>
              <a:buFont typeface="Arial" panose="020B0604020202020204" pitchFamily="34" charset="0"/>
              <a:buAutoNum type="arabicPeriod"/>
              <a:tabLst/>
              <a:defRPr/>
            </a:pPr>
            <a:r>
              <a:rPr kumimoji="0" lang="fr-FR" sz="1600" b="0" i="0" u="none" strike="noStrike" kern="100" cap="none" spc="0" normalizeH="0" baseline="0" noProof="0" dirty="0">
                <a:ln>
                  <a:noFill/>
                </a:ln>
                <a:solidFill>
                  <a:srgbClr val="E5007D"/>
                </a:solidFill>
                <a:effectLst/>
                <a:uLnTx/>
                <a:uFillTx/>
                <a:latin typeface="Arial" panose="020B0604020202020204" pitchFamily="34" charset="0"/>
                <a:ea typeface="Calibri" panose="020F0502020204030204" pitchFamily="34" charset="0"/>
                <a:cs typeface="Arial" panose="020B0604020202020204" pitchFamily="34" charset="0"/>
              </a:rPr>
              <a:t>Répercussions diurnes</a:t>
            </a:r>
          </a:p>
          <a:p>
            <a:pPr marL="342900" marR="0" lvl="0" indent="-342900" algn="l" defTabSz="914400" rtl="0" eaLnBrk="1" fontAlgn="auto" latinLnBrk="0" hangingPunct="1">
              <a:lnSpc>
                <a:spcPct val="107000"/>
              </a:lnSpc>
              <a:spcBef>
                <a:spcPts val="0"/>
              </a:spcBef>
              <a:spcAft>
                <a:spcPts val="600"/>
              </a:spcAft>
              <a:buClrTx/>
              <a:buSzTx/>
              <a:buFont typeface="Arial" panose="020B0604020202020204" pitchFamily="34" charset="0"/>
              <a:buAutoNum type="arabicPeriod"/>
              <a:tabLst/>
              <a:defRPr/>
            </a:pPr>
            <a:r>
              <a:rPr kumimoji="0" lang="fr-FR" sz="1600" b="0" i="0" u="none" strike="noStrike" kern="100" cap="none" spc="0" normalizeH="0" baseline="0" noProof="0" dirty="0">
                <a:ln>
                  <a:noFill/>
                </a:ln>
                <a:solidFill>
                  <a:srgbClr val="E5007D"/>
                </a:solidFill>
                <a:effectLst/>
                <a:uLnTx/>
                <a:uFillTx/>
                <a:latin typeface="Arial" panose="020B0604020202020204" pitchFamily="34" charset="0"/>
                <a:ea typeface="Calibri" panose="020F0502020204030204" pitchFamily="34" charset="0"/>
                <a:cs typeface="Arial" panose="020B0604020202020204" pitchFamily="34" charset="0"/>
              </a:rPr>
              <a:t>Altération des fonctions cognitives</a:t>
            </a:r>
          </a:p>
          <a:p>
            <a:pPr marL="342900" marR="0" lvl="0" indent="-342900" algn="l" defTabSz="914400" rtl="0" eaLnBrk="1" fontAlgn="auto" latinLnBrk="0" hangingPunct="1">
              <a:lnSpc>
                <a:spcPct val="107000"/>
              </a:lnSpc>
              <a:spcBef>
                <a:spcPts val="0"/>
              </a:spcBef>
              <a:spcAft>
                <a:spcPts val="600"/>
              </a:spcAft>
              <a:buClrTx/>
              <a:buSzTx/>
              <a:buFont typeface="Arial" panose="020B0604020202020204" pitchFamily="34" charset="0"/>
              <a:buAutoNum type="arabicPeriod"/>
              <a:tabLst/>
              <a:defRPr/>
            </a:pPr>
            <a:r>
              <a:rPr kumimoji="0" lang="fr-FR" sz="1600" b="0" i="0" u="none" strike="noStrike" kern="100" cap="none" spc="0" normalizeH="0" baseline="0" noProof="0" dirty="0">
                <a:ln>
                  <a:noFill/>
                </a:ln>
                <a:solidFill>
                  <a:srgbClr val="E5007D"/>
                </a:solidFill>
                <a:effectLst/>
                <a:uLnTx/>
                <a:uFillTx/>
                <a:latin typeface="Arial" panose="020B0604020202020204" pitchFamily="34" charset="0"/>
                <a:ea typeface="Calibri" panose="020F0502020204030204" pitchFamily="34" charset="0"/>
                <a:cs typeface="Arial" panose="020B0604020202020204" pitchFamily="34" charset="0"/>
              </a:rPr>
              <a:t>Troubles psychiatriques</a:t>
            </a:r>
          </a:p>
          <a:p>
            <a:pPr marL="342900" marR="0" lvl="0" indent="-342900" algn="l" defTabSz="914400" rtl="0" eaLnBrk="1" fontAlgn="auto" latinLnBrk="0" hangingPunct="1">
              <a:lnSpc>
                <a:spcPct val="107000"/>
              </a:lnSpc>
              <a:spcBef>
                <a:spcPts val="0"/>
              </a:spcBef>
              <a:spcAft>
                <a:spcPts val="600"/>
              </a:spcAft>
              <a:buClrTx/>
              <a:buSzTx/>
              <a:buFont typeface="Arial" panose="020B0604020202020204" pitchFamily="34" charset="0"/>
              <a:buAutoNum type="arabicPeriod"/>
              <a:tabLst/>
              <a:defRPr/>
            </a:pPr>
            <a:r>
              <a:rPr lang="fr-FR" sz="1600" kern="100" dirty="0">
                <a:solidFill>
                  <a:srgbClr val="E5007D"/>
                </a:solidFill>
                <a:latin typeface="Arial" panose="020B0604020202020204" pitchFamily="34" charset="0"/>
                <a:ea typeface="Calibri" panose="020F0502020204030204" pitchFamily="34" charset="0"/>
                <a:cs typeface="Arial" panose="020B0604020202020204" pitchFamily="34" charset="0"/>
              </a:rPr>
              <a:t>Complications métaboliques et cardiovasculaires</a:t>
            </a:r>
            <a:endParaRPr kumimoji="0" lang="fr-FR" sz="1600" b="0" i="0" u="none" strike="noStrike" kern="100" cap="none" spc="0" normalizeH="0" baseline="0" noProof="0" dirty="0">
              <a:ln>
                <a:noFill/>
              </a:ln>
              <a:solidFill>
                <a:srgbClr val="E5007D"/>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600"/>
              </a:spcAft>
              <a:buClrTx/>
              <a:buSzTx/>
              <a:buFont typeface="Arial" panose="020B0604020202020204" pitchFamily="34" charset="0"/>
              <a:buAutoNum type="arabicPeriod"/>
              <a:tabLst/>
              <a:defRPr/>
            </a:pPr>
            <a:r>
              <a:rPr kumimoji="0" lang="fr-FR" sz="1600" b="0" i="0" u="none" strike="noStrike" kern="100" cap="none" spc="0" normalizeH="0" baseline="0" noProof="0" dirty="0">
                <a:ln>
                  <a:noFill/>
                </a:ln>
                <a:solidFill>
                  <a:srgbClr val="E5007D"/>
                </a:solidFill>
                <a:effectLst/>
                <a:uLnTx/>
                <a:uFillTx/>
                <a:latin typeface="Arial" panose="020B0604020202020204" pitchFamily="34" charset="0"/>
                <a:ea typeface="Calibri" panose="020F0502020204030204" pitchFamily="34" charset="0"/>
                <a:cs typeface="Arial" panose="020B0604020202020204" pitchFamily="34" charset="0"/>
              </a:rPr>
              <a:t>Impacts sociétaux</a:t>
            </a:r>
            <a:endParaRPr kumimoji="0" lang="fr-FR" sz="1600" b="1" i="0" u="none" strike="noStrike" kern="1200" cap="none" spc="0" normalizeH="0" baseline="0" noProof="0" dirty="0">
              <a:ln>
                <a:noFill/>
              </a:ln>
              <a:solidFill>
                <a:srgbClr val="E5007D"/>
              </a:solidFill>
              <a:effectLst/>
              <a:uLnTx/>
              <a:uFillTx/>
              <a:latin typeface="Arial" panose="020B0604020202020204" pitchFamily="34" charset="0"/>
              <a:ea typeface="+mn-ea"/>
              <a:cs typeface="Arial" panose="020B0604020202020204" pitchFamily="34" charset="0"/>
            </a:endParaRPr>
          </a:p>
        </p:txBody>
      </p:sp>
      <p:sp>
        <p:nvSpPr>
          <p:cNvPr id="8" name="ZoneTexte 7">
            <a:extLst>
              <a:ext uri="{FF2B5EF4-FFF2-40B4-BE49-F238E27FC236}">
                <a16:creationId xmlns:a16="http://schemas.microsoft.com/office/drawing/2014/main" id="{0B049E89-0806-8710-EEA6-EFD2B8A4147E}"/>
              </a:ext>
            </a:extLst>
          </p:cNvPr>
          <p:cNvSpPr txBox="1"/>
          <p:nvPr/>
        </p:nvSpPr>
        <p:spPr>
          <a:xfrm>
            <a:off x="6095999" y="4267699"/>
            <a:ext cx="6100010" cy="1465979"/>
          </a:xfrm>
          <a:prstGeom prst="rect">
            <a:avLst/>
          </a:prstGeom>
          <a:noFill/>
        </p:spPr>
        <p:txBody>
          <a:bodyPr wrap="square">
            <a:spAutoFit/>
          </a:bodyPr>
          <a:lstStyle/>
          <a:p>
            <a:pPr marR="0" lvl="0" fontAlgn="auto">
              <a:lnSpc>
                <a:spcPct val="107000"/>
              </a:lnSpc>
              <a:spcAft>
                <a:spcPts val="600"/>
              </a:spcAft>
              <a:buClrTx/>
              <a:buSzTx/>
              <a:tabLst/>
              <a:defRPr/>
            </a:pPr>
            <a:r>
              <a:rPr lang="fr-FR" b="1" kern="100">
                <a:solidFill>
                  <a:srgbClr val="4472C4"/>
                </a:solidFill>
                <a:latin typeface="Arial" panose="020B0604020202020204" pitchFamily="34" charset="0"/>
                <a:cs typeface="Arial" panose="020B0604020202020204" pitchFamily="34" charset="0"/>
              </a:rPr>
              <a:t>Partie IV : Prise en charge de l’insomnie chronique </a:t>
            </a:r>
          </a:p>
          <a:p>
            <a:pPr marL="342900" marR="0" lvl="0" indent="-342900" fontAlgn="auto">
              <a:lnSpc>
                <a:spcPct val="117000"/>
              </a:lnSpc>
              <a:spcAft>
                <a:spcPts val="600"/>
              </a:spcAft>
              <a:buClrTx/>
              <a:buSzTx/>
              <a:buFont typeface="Arial" panose="020B0604020202020204" pitchFamily="34" charset="0"/>
              <a:buAutoNum type="arabicPeriod"/>
              <a:tabLst/>
              <a:defRPr/>
            </a:pPr>
            <a:r>
              <a:rPr lang="fr-FR" sz="1600" kern="100">
                <a:solidFill>
                  <a:srgbClr val="E5007D"/>
                </a:solidFill>
                <a:latin typeface="Arial" panose="020B0604020202020204" pitchFamily="34" charset="0"/>
                <a:cs typeface="Arial" panose="020B0604020202020204" pitchFamily="34" charset="0"/>
              </a:rPr>
              <a:t>Règles hygiéno-diététiques du sommeil</a:t>
            </a:r>
          </a:p>
          <a:p>
            <a:pPr marL="342900" marR="0" lvl="0" indent="-342900" fontAlgn="auto">
              <a:lnSpc>
                <a:spcPct val="117000"/>
              </a:lnSpc>
              <a:spcAft>
                <a:spcPts val="600"/>
              </a:spcAft>
              <a:buClrTx/>
              <a:buSzTx/>
              <a:buFont typeface="Arial" panose="020B0604020202020204" pitchFamily="34" charset="0"/>
              <a:buAutoNum type="arabicPeriod"/>
              <a:tabLst/>
              <a:defRPr/>
            </a:pPr>
            <a:r>
              <a:rPr lang="fr-FR" sz="1600" kern="100">
                <a:solidFill>
                  <a:srgbClr val="E5007D"/>
                </a:solidFill>
                <a:latin typeface="Arial" panose="020B0604020202020204" pitchFamily="34" charset="0"/>
                <a:cs typeface="Arial" panose="020B0604020202020204" pitchFamily="34" charset="0"/>
              </a:rPr>
              <a:t>TCC de l’insomnie</a:t>
            </a:r>
          </a:p>
          <a:p>
            <a:pPr marL="342900" marR="0" lvl="0" indent="-342900" fontAlgn="auto">
              <a:lnSpc>
                <a:spcPct val="117000"/>
              </a:lnSpc>
              <a:spcAft>
                <a:spcPts val="600"/>
              </a:spcAft>
              <a:buClrTx/>
              <a:buSzTx/>
              <a:buFont typeface="Arial" panose="020B0604020202020204" pitchFamily="34" charset="0"/>
              <a:buAutoNum type="arabicPeriod"/>
              <a:tabLst/>
              <a:defRPr/>
            </a:pPr>
            <a:r>
              <a:rPr lang="fr-FR" sz="1600" kern="100">
                <a:solidFill>
                  <a:srgbClr val="E5007D"/>
                </a:solidFill>
                <a:latin typeface="Arial" panose="020B0604020202020204" pitchFamily="34" charset="0"/>
                <a:cs typeface="Arial" panose="020B0604020202020204" pitchFamily="34" charset="0"/>
              </a:rPr>
              <a:t>État des lieux des recommandations médicamenteuses</a:t>
            </a:r>
          </a:p>
        </p:txBody>
      </p:sp>
    </p:spTree>
    <p:extLst>
      <p:ext uri="{BB962C8B-B14F-4D97-AF65-F5344CB8AC3E}">
        <p14:creationId xmlns:p14="http://schemas.microsoft.com/office/powerpoint/2010/main" val="4182826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E861687-0F55-2D62-BAA0-722E37014B95}"/>
              </a:ext>
            </a:extLst>
          </p:cNvPr>
          <p:cNvSpPr>
            <a:spLocks noGrp="1"/>
          </p:cNvSpPr>
          <p:nvPr>
            <p:ph idx="1"/>
          </p:nvPr>
        </p:nvSpPr>
        <p:spPr>
          <a:xfrm>
            <a:off x="898790" y="1996224"/>
            <a:ext cx="5411858" cy="4094299"/>
          </a:xfrm>
        </p:spPr>
        <p:txBody>
          <a:bodyPr>
            <a:normAutofit/>
          </a:bodyPr>
          <a:lstStyle/>
          <a:p>
            <a:pPr marL="285750" indent="-285750">
              <a:lnSpc>
                <a:spcPct val="110000"/>
              </a:lnSpc>
              <a:buFont typeface="Arial" panose="020B0604020202020204" pitchFamily="34" charset="0"/>
              <a:buChar char="•"/>
            </a:pPr>
            <a:r>
              <a:rPr lang="fr-FR" sz="1800" b="0" dirty="0">
                <a:latin typeface="Arial" charset="0"/>
                <a:cs typeface="Arial" charset="0"/>
              </a:rPr>
              <a:t>Les </a:t>
            </a:r>
            <a:r>
              <a:rPr lang="fr-FR" sz="1800" dirty="0">
                <a:latin typeface="Arial" charset="0"/>
                <a:cs typeface="Arial" charset="0"/>
              </a:rPr>
              <a:t>antécédents psychiatriques </a:t>
            </a:r>
            <a:r>
              <a:rPr lang="fr-FR" sz="1800" b="0" dirty="0">
                <a:latin typeface="Arial" charset="0"/>
                <a:cs typeface="Arial" charset="0"/>
              </a:rPr>
              <a:t>sont étroitement liés à la </a:t>
            </a:r>
            <a:r>
              <a:rPr lang="fr-FR" sz="1800" dirty="0">
                <a:latin typeface="Arial" charset="0"/>
                <a:cs typeface="Arial" charset="0"/>
              </a:rPr>
              <a:t>gravité et à la chronicité </a:t>
            </a:r>
            <a:r>
              <a:rPr lang="fr-FR" sz="1800" b="0" dirty="0">
                <a:latin typeface="Arial" charset="0"/>
                <a:cs typeface="Arial" charset="0"/>
              </a:rPr>
              <a:t>de l'insomnie.</a:t>
            </a:r>
          </a:p>
          <a:p>
            <a:pPr marL="285750" indent="-285750">
              <a:lnSpc>
                <a:spcPct val="110000"/>
              </a:lnSpc>
              <a:buFont typeface="Arial" panose="020B0604020202020204" pitchFamily="34" charset="0"/>
              <a:buChar char="•"/>
            </a:pPr>
            <a:endParaRPr lang="fr-FR" sz="1800" b="0" dirty="0">
              <a:latin typeface="Arial" charset="0"/>
              <a:cs typeface="Arial" charset="0"/>
            </a:endParaRPr>
          </a:p>
          <a:p>
            <a:pPr marL="285750" indent="-285750">
              <a:lnSpc>
                <a:spcPct val="110000"/>
              </a:lnSpc>
              <a:buFont typeface="Arial" panose="020B0604020202020204" pitchFamily="34" charset="0"/>
              <a:buChar char="•"/>
            </a:pPr>
            <a:r>
              <a:rPr lang="fr-FR" sz="1800" b="0" dirty="0">
                <a:latin typeface="Arial" charset="0"/>
                <a:cs typeface="Arial" charset="0"/>
              </a:rPr>
              <a:t>L’insomnie chronique est un </a:t>
            </a:r>
            <a:r>
              <a:rPr lang="fr-FR" sz="1800" dirty="0">
                <a:latin typeface="Arial" charset="0"/>
                <a:cs typeface="Arial" charset="0"/>
              </a:rPr>
              <a:t>prédicteur           d'apparition de la dépression</a:t>
            </a:r>
            <a:r>
              <a:rPr lang="fr-FR" sz="1800" b="0" dirty="0">
                <a:latin typeface="Arial" charset="0"/>
                <a:cs typeface="Arial" charset="0"/>
              </a:rPr>
              <a:t>, de </a:t>
            </a:r>
            <a:r>
              <a:rPr lang="fr-FR" sz="1800" dirty="0">
                <a:latin typeface="Arial" charset="0"/>
                <a:cs typeface="Arial" charset="0"/>
              </a:rPr>
              <a:t>l'anxiété</a:t>
            </a:r>
            <a:r>
              <a:rPr lang="fr-FR" sz="1800" b="0" dirty="0">
                <a:latin typeface="Arial" charset="0"/>
                <a:cs typeface="Arial" charset="0"/>
              </a:rPr>
              <a:t>, de </a:t>
            </a:r>
            <a:r>
              <a:rPr lang="fr-FR" sz="1800" dirty="0">
                <a:latin typeface="Arial" charset="0"/>
                <a:cs typeface="Arial" charset="0"/>
              </a:rPr>
              <a:t>l'abus d'alcool </a:t>
            </a:r>
            <a:r>
              <a:rPr lang="fr-FR" sz="1800" b="0" dirty="0">
                <a:latin typeface="Arial" charset="0"/>
                <a:cs typeface="Arial" charset="0"/>
              </a:rPr>
              <a:t>et de la </a:t>
            </a:r>
            <a:r>
              <a:rPr lang="fr-FR" sz="1800" dirty="0">
                <a:latin typeface="Arial" charset="0"/>
                <a:cs typeface="Arial" charset="0"/>
              </a:rPr>
              <a:t>psychose.</a:t>
            </a:r>
            <a:endParaRPr lang="fr-FR" sz="1800" b="0" dirty="0">
              <a:latin typeface="Arial" charset="0"/>
              <a:cs typeface="Arial" charset="0"/>
            </a:endParaRPr>
          </a:p>
          <a:p>
            <a:pPr marL="285750" indent="-285750">
              <a:lnSpc>
                <a:spcPct val="110000"/>
              </a:lnSpc>
              <a:buFont typeface="Arial" panose="020B0604020202020204" pitchFamily="34" charset="0"/>
              <a:buChar char="•"/>
            </a:pPr>
            <a:endParaRPr lang="fr-FR" sz="1800" b="0" dirty="0">
              <a:latin typeface="Arial" charset="0"/>
              <a:cs typeface="Arial" charset="0"/>
            </a:endParaRPr>
          </a:p>
          <a:p>
            <a:endParaRPr lang="fr-FR" sz="2400" b="0" dirty="0"/>
          </a:p>
          <a:p>
            <a:endParaRPr lang="fr-FR" sz="2400" b="0" dirty="0"/>
          </a:p>
          <a:p>
            <a:endParaRPr lang="fr-FR" sz="2400" b="0" dirty="0"/>
          </a:p>
        </p:txBody>
      </p:sp>
      <p:sp>
        <p:nvSpPr>
          <p:cNvPr id="7" name="ZoneTexte 6">
            <a:extLst>
              <a:ext uri="{FF2B5EF4-FFF2-40B4-BE49-F238E27FC236}">
                <a16:creationId xmlns:a16="http://schemas.microsoft.com/office/drawing/2014/main" id="{01777187-F925-016B-50AF-D85491FF0354}"/>
              </a:ext>
            </a:extLst>
          </p:cNvPr>
          <p:cNvSpPr txBox="1"/>
          <p:nvPr/>
        </p:nvSpPr>
        <p:spPr>
          <a:xfrm>
            <a:off x="72000" y="6300000"/>
            <a:ext cx="6817687" cy="584775"/>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pPr algn="l"/>
            <a:r>
              <a:rPr lang="fr-FR" sz="800" err="1"/>
              <a:t>Hertenstein</a:t>
            </a:r>
            <a:r>
              <a:rPr lang="fr-FR" sz="800"/>
              <a:t> E. </a:t>
            </a:r>
            <a:r>
              <a:rPr lang="fr-FR" sz="800" i="1"/>
              <a:t>et al</a:t>
            </a:r>
            <a:r>
              <a:rPr lang="fr-FR" sz="800"/>
              <a:t>. </a:t>
            </a:r>
            <a:r>
              <a:rPr lang="fr-FR" sz="800" err="1"/>
              <a:t>Insomnia</a:t>
            </a:r>
            <a:r>
              <a:rPr lang="fr-FR" sz="800"/>
              <a:t> as a </a:t>
            </a:r>
            <a:r>
              <a:rPr lang="fr-FR" sz="800" err="1"/>
              <a:t>predictor</a:t>
            </a:r>
            <a:r>
              <a:rPr lang="fr-FR" sz="800"/>
              <a:t> of mental </a:t>
            </a:r>
            <a:r>
              <a:rPr lang="fr-FR" sz="800" err="1"/>
              <a:t>disorders</a:t>
            </a:r>
            <a:r>
              <a:rPr lang="fr-FR" sz="800"/>
              <a:t>: A </a:t>
            </a:r>
            <a:r>
              <a:rPr lang="fr-FR" sz="800" err="1"/>
              <a:t>systematic</a:t>
            </a:r>
            <a:r>
              <a:rPr lang="fr-FR" sz="800"/>
              <a:t> </a:t>
            </a:r>
            <a:r>
              <a:rPr lang="fr-FR" sz="800" err="1"/>
              <a:t>review</a:t>
            </a:r>
            <a:r>
              <a:rPr lang="fr-FR" sz="800"/>
              <a:t> and </a:t>
            </a:r>
            <a:r>
              <a:rPr lang="fr-FR" sz="800" err="1"/>
              <a:t>meta-analysis</a:t>
            </a:r>
            <a:r>
              <a:rPr lang="fr-FR" sz="800"/>
              <a:t>. </a:t>
            </a:r>
            <a:r>
              <a:rPr lang="fr-FR" sz="800" i="1" err="1"/>
              <a:t>Sleep</a:t>
            </a:r>
            <a:r>
              <a:rPr lang="fr-FR" sz="800" i="1"/>
              <a:t> </a:t>
            </a:r>
            <a:r>
              <a:rPr lang="fr-FR" sz="800" i="1" err="1"/>
              <a:t>Medicine</a:t>
            </a:r>
            <a:r>
              <a:rPr lang="fr-FR" sz="800" i="1"/>
              <a:t> </a:t>
            </a:r>
            <a:r>
              <a:rPr lang="fr-FR" sz="800" i="1" err="1"/>
              <a:t>Reviews</a:t>
            </a:r>
            <a:r>
              <a:rPr lang="fr-FR" sz="800" i="1"/>
              <a:t> </a:t>
            </a:r>
            <a:r>
              <a:rPr lang="fr-FR" sz="800"/>
              <a:t>2019;43:96–105 ; </a:t>
            </a:r>
            <a:r>
              <a:rPr lang="fr-FR" sz="800" err="1"/>
              <a:t>Palagini</a:t>
            </a:r>
            <a:r>
              <a:rPr lang="fr-FR" sz="800"/>
              <a:t> L. </a:t>
            </a:r>
            <a:r>
              <a:rPr lang="fr-FR" sz="800" i="1"/>
              <a:t>et al</a:t>
            </a:r>
            <a:r>
              <a:rPr lang="fr-FR" sz="800"/>
              <a:t>. </a:t>
            </a:r>
            <a:r>
              <a:rPr lang="fr-FR" sz="800" err="1"/>
              <a:t>Sleep</a:t>
            </a:r>
            <a:r>
              <a:rPr lang="fr-FR" sz="800"/>
              <a:t> markers in </a:t>
            </a:r>
            <a:r>
              <a:rPr lang="fr-FR" sz="800" err="1"/>
              <a:t>psychiatry</a:t>
            </a:r>
            <a:r>
              <a:rPr lang="fr-FR" sz="800"/>
              <a:t>: Do </a:t>
            </a:r>
            <a:r>
              <a:rPr lang="fr-FR" sz="800" err="1"/>
              <a:t>insomnia</a:t>
            </a:r>
            <a:r>
              <a:rPr lang="fr-FR" sz="800"/>
              <a:t> and </a:t>
            </a:r>
            <a:r>
              <a:rPr lang="fr-FR" sz="800" err="1"/>
              <a:t>disturbed</a:t>
            </a:r>
            <a:r>
              <a:rPr lang="fr-FR" sz="800"/>
              <a:t> </a:t>
            </a:r>
            <a:r>
              <a:rPr lang="fr-FR" sz="800" err="1"/>
              <a:t>sleep</a:t>
            </a:r>
            <a:r>
              <a:rPr lang="fr-FR" sz="800"/>
              <a:t> </a:t>
            </a:r>
            <a:r>
              <a:rPr lang="fr-FR" sz="800" err="1"/>
              <a:t>play</a:t>
            </a:r>
            <a:r>
              <a:rPr lang="fr-FR" sz="800"/>
              <a:t> as markers of </a:t>
            </a:r>
            <a:r>
              <a:rPr lang="fr-FR" sz="800" err="1"/>
              <a:t>disrupted</a:t>
            </a:r>
            <a:r>
              <a:rPr lang="fr-FR" sz="800"/>
              <a:t> </a:t>
            </a:r>
            <a:r>
              <a:rPr lang="fr-FR" sz="800" err="1"/>
              <a:t>neuroplasticity</a:t>
            </a:r>
            <a:r>
              <a:rPr lang="fr-FR" sz="800"/>
              <a:t> in </a:t>
            </a:r>
            <a:r>
              <a:rPr lang="fr-FR" sz="800" err="1"/>
              <a:t>mood</a:t>
            </a:r>
            <a:r>
              <a:rPr lang="fr-FR" sz="800"/>
              <a:t> </a:t>
            </a:r>
            <a:r>
              <a:rPr lang="fr-FR" sz="800" err="1"/>
              <a:t>disorders</a:t>
            </a:r>
            <a:r>
              <a:rPr lang="fr-FR" sz="800"/>
              <a:t>? A </a:t>
            </a:r>
            <a:r>
              <a:rPr lang="fr-FR" sz="800" err="1"/>
              <a:t>proposed</a:t>
            </a:r>
            <a:r>
              <a:rPr lang="fr-FR" sz="800"/>
              <a:t> model. </a:t>
            </a:r>
            <a:r>
              <a:rPr lang="fr-FR" sz="800" i="1" err="1"/>
              <a:t>Current</a:t>
            </a:r>
            <a:r>
              <a:rPr lang="fr-FR" sz="800" i="1"/>
              <a:t> </a:t>
            </a:r>
            <a:r>
              <a:rPr lang="fr-FR" sz="800" i="1" err="1"/>
              <a:t>Medicinal</a:t>
            </a:r>
            <a:r>
              <a:rPr lang="fr-FR" sz="800" i="1"/>
              <a:t> Chemistry </a:t>
            </a:r>
            <a:r>
              <a:rPr lang="fr-FR" sz="800"/>
              <a:t>2022;29:5595-5605 ; </a:t>
            </a:r>
            <a:r>
              <a:rPr lang="en-US" sz="800" err="1"/>
              <a:t>Ohayon</a:t>
            </a:r>
            <a:r>
              <a:rPr lang="en-US" sz="800"/>
              <a:t> MM. </a:t>
            </a:r>
            <a:r>
              <a:rPr lang="en-US" sz="800" i="1"/>
              <a:t>et al</a:t>
            </a:r>
            <a:r>
              <a:rPr lang="en-US" sz="800"/>
              <a:t>. Place of chronic insomnia in the course of depressive and anxiety disorders.  </a:t>
            </a:r>
            <a:r>
              <a:rPr lang="en-US" sz="800" i="1"/>
              <a:t>J </a:t>
            </a:r>
            <a:r>
              <a:rPr lang="en-US" sz="800" i="1" err="1"/>
              <a:t>Psychiatr</a:t>
            </a:r>
            <a:r>
              <a:rPr lang="en-US" sz="800" i="1"/>
              <a:t> Res</a:t>
            </a:r>
            <a:r>
              <a:rPr lang="en-US" sz="800"/>
              <a:t>. 2003;37:9-15.</a:t>
            </a:r>
            <a:endParaRPr lang="fr-FR" sz="800"/>
          </a:p>
        </p:txBody>
      </p:sp>
      <p:sp>
        <p:nvSpPr>
          <p:cNvPr id="8" name="Titre 8">
            <a:extLst>
              <a:ext uri="{FF2B5EF4-FFF2-40B4-BE49-F238E27FC236}">
                <a16:creationId xmlns:a16="http://schemas.microsoft.com/office/drawing/2014/main" id="{3519A078-5E9A-E31A-55B9-27FD6E99FC25}"/>
              </a:ext>
            </a:extLst>
          </p:cNvPr>
          <p:cNvSpPr txBox="1">
            <a:spLocks/>
          </p:cNvSpPr>
          <p:nvPr/>
        </p:nvSpPr>
        <p:spPr>
          <a:xfrm>
            <a:off x="917712" y="558597"/>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sz="3100"/>
              <a:t>Insomnie comme facteur très souvent</a:t>
            </a:r>
          </a:p>
          <a:p>
            <a:r>
              <a:rPr lang="fr-FR" sz="3100"/>
              <a:t>impliqué en psychopathologie</a:t>
            </a:r>
          </a:p>
        </p:txBody>
      </p:sp>
      <p:grpSp>
        <p:nvGrpSpPr>
          <p:cNvPr id="11" name="Groupe 10">
            <a:extLst>
              <a:ext uri="{FF2B5EF4-FFF2-40B4-BE49-F238E27FC236}">
                <a16:creationId xmlns:a16="http://schemas.microsoft.com/office/drawing/2014/main" id="{A2660F2C-5E92-181E-7102-BBB88279C4BF}"/>
              </a:ext>
            </a:extLst>
          </p:cNvPr>
          <p:cNvGrpSpPr/>
          <p:nvPr/>
        </p:nvGrpSpPr>
        <p:grpSpPr>
          <a:xfrm>
            <a:off x="7443989" y="1739186"/>
            <a:ext cx="4291887" cy="4217091"/>
            <a:chOff x="7542832" y="1673413"/>
            <a:chExt cx="4806483" cy="5069852"/>
          </a:xfrm>
        </p:grpSpPr>
        <p:pic>
          <p:nvPicPr>
            <p:cNvPr id="12" name="Image 11">
              <a:extLst>
                <a:ext uri="{FF2B5EF4-FFF2-40B4-BE49-F238E27FC236}">
                  <a16:creationId xmlns:a16="http://schemas.microsoft.com/office/drawing/2014/main" id="{FA7D705D-8F28-327E-DC27-F020516CBD99}"/>
                </a:ext>
              </a:extLst>
            </p:cNvPr>
            <p:cNvPicPr>
              <a:picLocks noChangeAspect="1"/>
            </p:cNvPicPr>
            <p:nvPr/>
          </p:nvPicPr>
          <p:blipFill>
            <a:blip r:embed="rId3"/>
            <a:stretch>
              <a:fillRect/>
            </a:stretch>
          </p:blipFill>
          <p:spPr>
            <a:xfrm>
              <a:off x="7542832" y="1673413"/>
              <a:ext cx="4806483" cy="5069852"/>
            </a:xfrm>
            <a:prstGeom prst="rect">
              <a:avLst/>
            </a:prstGeom>
          </p:spPr>
        </p:pic>
        <p:sp>
          <p:nvSpPr>
            <p:cNvPr id="13" name="ZoneTexte 12">
              <a:extLst>
                <a:ext uri="{FF2B5EF4-FFF2-40B4-BE49-F238E27FC236}">
                  <a16:creationId xmlns:a16="http://schemas.microsoft.com/office/drawing/2014/main" id="{F771DE44-1E13-2D45-7126-3E58BB29C50F}"/>
                </a:ext>
              </a:extLst>
            </p:cNvPr>
            <p:cNvSpPr txBox="1"/>
            <p:nvPr/>
          </p:nvSpPr>
          <p:spPr>
            <a:xfrm>
              <a:off x="8978655" y="2614224"/>
              <a:ext cx="1954114" cy="444017"/>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14" name="Espace réservé du contenu 2">
            <a:extLst>
              <a:ext uri="{FF2B5EF4-FFF2-40B4-BE49-F238E27FC236}">
                <a16:creationId xmlns:a16="http://schemas.microsoft.com/office/drawing/2014/main" id="{51AC4A2B-8D99-5541-27B3-533AA6013881}"/>
              </a:ext>
            </a:extLst>
          </p:cNvPr>
          <p:cNvSpPr txBox="1">
            <a:spLocks noChangeArrowheads="1"/>
          </p:cNvSpPr>
          <p:nvPr/>
        </p:nvSpPr>
        <p:spPr>
          <a:xfrm>
            <a:off x="7814129" y="2821350"/>
            <a:ext cx="3382005" cy="1979516"/>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sz="1600" dirty="0">
                <a:solidFill>
                  <a:srgbClr val="555555"/>
                </a:solidFill>
              </a:rPr>
              <a:t>Cibler la prise en charge</a:t>
            </a:r>
            <a:r>
              <a:rPr lang="fr-FR" sz="1600" b="0" dirty="0">
                <a:solidFill>
                  <a:srgbClr val="555555"/>
                </a:solidFill>
              </a:rPr>
              <a:t>           de l’insomnie chronique peut améliorer certains symptômes de l’insomnie, en ayant </a:t>
            </a:r>
            <a:r>
              <a:rPr lang="fr-FR" sz="1600" dirty="0"/>
              <a:t>un</a:t>
            </a:r>
            <a:r>
              <a:rPr lang="fr-FR" sz="1600" b="0" dirty="0">
                <a:solidFill>
                  <a:srgbClr val="555555"/>
                </a:solidFill>
              </a:rPr>
              <a:t> </a:t>
            </a:r>
            <a:r>
              <a:rPr lang="fr-FR" sz="1600" dirty="0"/>
              <a:t>impact favorable sur les troubles de l'humeur</a:t>
            </a:r>
          </a:p>
        </p:txBody>
      </p:sp>
    </p:spTree>
    <p:extLst>
      <p:ext uri="{BB962C8B-B14F-4D97-AF65-F5344CB8AC3E}">
        <p14:creationId xmlns:p14="http://schemas.microsoft.com/office/powerpoint/2010/main" val="19990760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dirty="0">
                <a:effectLst/>
                <a:ea typeface="Calibri" panose="020F0502020204030204" pitchFamily="34" charset="0"/>
              </a:rPr>
              <a:t>4. </a:t>
            </a:r>
            <a:r>
              <a:rPr lang="fr-FR" sz="4000" kern="100" dirty="0">
                <a:ea typeface="Calibri" panose="020F0502020204030204" pitchFamily="34" charset="0"/>
              </a:rPr>
              <a:t>Complications métaboliques </a:t>
            </a:r>
            <a:r>
              <a:rPr lang="fr-FR" sz="4000" kern="100" dirty="0">
                <a:effectLst/>
                <a:ea typeface="Calibri" panose="020F0502020204030204" pitchFamily="34" charset="0"/>
              </a:rPr>
              <a:t>et cardiovasculaires</a:t>
            </a:r>
            <a:endParaRPr lang="fr-FR" sz="4000" dirty="0"/>
          </a:p>
        </p:txBody>
      </p:sp>
    </p:spTree>
    <p:extLst>
      <p:ext uri="{BB962C8B-B14F-4D97-AF65-F5344CB8AC3E}">
        <p14:creationId xmlns:p14="http://schemas.microsoft.com/office/powerpoint/2010/main" val="2307670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FA73A15-C821-03BD-453D-879FBB2FA115}"/>
              </a:ext>
            </a:extLst>
          </p:cNvPr>
          <p:cNvSpPr txBox="1"/>
          <p:nvPr/>
        </p:nvSpPr>
        <p:spPr>
          <a:xfrm>
            <a:off x="72000" y="6604180"/>
            <a:ext cx="6618511"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a:t>Viot-Blanc</a:t>
            </a:r>
            <a:r>
              <a:rPr lang="en-US" sz="800" dirty="0"/>
              <a:t> V. </a:t>
            </a:r>
            <a:r>
              <a:rPr lang="fr-FR" sz="800" dirty="0"/>
              <a:t>Le manque de sommeil favorise-t-il l’obésité, le diabète et les maladies cardiovasculaires ? </a:t>
            </a:r>
            <a:r>
              <a:rPr lang="fr-FR" sz="800" i="1" dirty="0"/>
              <a:t>Médecine du sommeil </a:t>
            </a:r>
            <a:r>
              <a:rPr lang="fr-FR" sz="800" dirty="0"/>
              <a:t>2010;7:15-22.</a:t>
            </a:r>
          </a:p>
        </p:txBody>
      </p:sp>
      <p:sp>
        <p:nvSpPr>
          <p:cNvPr id="10" name="Titre 8">
            <a:extLst>
              <a:ext uri="{FF2B5EF4-FFF2-40B4-BE49-F238E27FC236}">
                <a16:creationId xmlns:a16="http://schemas.microsoft.com/office/drawing/2014/main" id="{48E38A0F-C5D3-A6A3-8ABD-C4C1C412C580}"/>
              </a:ext>
            </a:extLst>
          </p:cNvPr>
          <p:cNvSpPr>
            <a:spLocks noGrp="1"/>
          </p:cNvSpPr>
          <p:nvPr>
            <p:ph type="title"/>
          </p:nvPr>
        </p:nvSpPr>
        <p:spPr>
          <a:xfrm>
            <a:off x="838199" y="505588"/>
            <a:ext cx="12564291" cy="725144"/>
          </a:xfrm>
        </p:spPr>
        <p:txBody>
          <a:bodyPr>
            <a:noAutofit/>
          </a:bodyPr>
          <a:lstStyle/>
          <a:p>
            <a:r>
              <a:rPr lang="fr-FR" sz="3000" b="1" dirty="0"/>
              <a:t>Insomnie et complications métaboliques et cardiovasculaires</a:t>
            </a:r>
            <a:endParaRPr lang="fr-FR" sz="3000" dirty="0"/>
          </a:p>
        </p:txBody>
      </p:sp>
      <p:graphicFrame>
        <p:nvGraphicFramePr>
          <p:cNvPr id="13" name="Espace réservé du contenu 2">
            <a:extLst>
              <a:ext uri="{FF2B5EF4-FFF2-40B4-BE49-F238E27FC236}">
                <a16:creationId xmlns:a16="http://schemas.microsoft.com/office/drawing/2014/main" id="{B2653797-1B61-A16A-6FB4-86BCAB535C39}"/>
              </a:ext>
            </a:extLst>
          </p:cNvPr>
          <p:cNvGraphicFramePr>
            <a:graphicFrameLocks noGrp="1"/>
          </p:cNvGraphicFramePr>
          <p:nvPr>
            <p:ph idx="1"/>
            <p:extLst>
              <p:ext uri="{D42A27DB-BD31-4B8C-83A1-F6EECF244321}">
                <p14:modId xmlns:p14="http://schemas.microsoft.com/office/powerpoint/2010/main" val="3086496560"/>
              </p:ext>
            </p:extLst>
          </p:nvPr>
        </p:nvGraphicFramePr>
        <p:xfrm>
          <a:off x="472440" y="1765299"/>
          <a:ext cx="11313160" cy="4188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Espace réservé du contenu 2">
            <a:extLst>
              <a:ext uri="{FF2B5EF4-FFF2-40B4-BE49-F238E27FC236}">
                <a16:creationId xmlns:a16="http://schemas.microsoft.com/office/drawing/2014/main" id="{2277F22B-843D-3285-8FE8-2CDE0E5FF0CD}"/>
              </a:ext>
            </a:extLst>
          </p:cNvPr>
          <p:cNvSpPr txBox="1">
            <a:spLocks/>
          </p:cNvSpPr>
          <p:nvPr/>
        </p:nvSpPr>
        <p:spPr>
          <a:xfrm>
            <a:off x="749424" y="1958790"/>
            <a:ext cx="10515600"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800"/>
              </a:spcBef>
              <a:buFont typeface="Arial" panose="020B0604020202020204" pitchFamily="34" charset="0"/>
              <a:buNone/>
              <a:defRPr sz="2800" b="1" kern="1200">
                <a:solidFill>
                  <a:srgbClr val="E5007D"/>
                </a:solidFill>
                <a:latin typeface="Arial" panose="020B0604020202020204" pitchFamily="34" charset="0"/>
                <a:ea typeface="+mn-ea"/>
                <a:cs typeface="Arial" panose="020B0604020202020204" pitchFamily="34" charset="0"/>
              </a:defRPr>
            </a:lvl1pPr>
            <a:lvl2pPr marL="360363" indent="0" algn="l" defTabSz="914400" rtl="0" eaLnBrk="1" latinLnBrk="0" hangingPunct="1">
              <a:lnSpc>
                <a:spcPct val="90000"/>
              </a:lnSpc>
              <a:spcBef>
                <a:spcPts val="1000"/>
              </a:spcBef>
              <a:buFont typeface="Arial" panose="020B0604020202020204" pitchFamily="34" charset="0"/>
              <a:buNone/>
              <a:defRPr sz="2400" b="1" kern="1200">
                <a:solidFill>
                  <a:srgbClr val="575757"/>
                </a:solidFill>
                <a:latin typeface="Arial" panose="020B0604020202020204" pitchFamily="34" charset="0"/>
                <a:ea typeface="+mn-ea"/>
                <a:cs typeface="Arial" panose="020B0604020202020204" pitchFamily="34" charset="0"/>
              </a:defRPr>
            </a:lvl2pPr>
            <a:lvl3pPr marL="360363" indent="0" algn="l" defTabSz="914400" rtl="0" eaLnBrk="1" latinLnBrk="0" hangingPunct="1">
              <a:lnSpc>
                <a:spcPct val="90000"/>
              </a:lnSpc>
              <a:spcBef>
                <a:spcPts val="800"/>
              </a:spcBef>
              <a:buFont typeface="Arial" panose="020B0604020202020204" pitchFamily="34" charset="0"/>
              <a:buNone/>
              <a:defRPr sz="2000" kern="1200">
                <a:solidFill>
                  <a:srgbClr val="69B0B0"/>
                </a:solidFill>
                <a:latin typeface="Arial" panose="020B0604020202020204" pitchFamily="34" charset="0"/>
                <a:ea typeface="+mn-ea"/>
                <a:cs typeface="Arial" panose="020B0604020202020204" pitchFamily="34" charset="0"/>
              </a:defRPr>
            </a:lvl3pPr>
            <a:lvl4pPr marL="720725" indent="-360363" algn="l" defTabSz="914400" rtl="0" eaLnBrk="1" latinLnBrk="0" hangingPunct="1">
              <a:lnSpc>
                <a:spcPct val="90000"/>
              </a:lnSpc>
              <a:spcBef>
                <a:spcPts val="800"/>
              </a:spcBef>
              <a:buClr>
                <a:srgbClr val="E5007D"/>
              </a:buClr>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600"/>
              </a:spcBef>
              <a:spcAft>
                <a:spcPts val="600"/>
              </a:spcAft>
              <a:buFont typeface="Arial" panose="020B0604020202020204" pitchFamily="34" charset="0"/>
              <a:buChar char="•"/>
            </a:pPr>
            <a:r>
              <a:rPr lang="fr-FR" sz="1800" b="0">
                <a:latin typeface="Arial"/>
                <a:cs typeface="Arial"/>
              </a:rPr>
              <a:t>L’insomnie peut avoir un impact sur :</a:t>
            </a:r>
          </a:p>
        </p:txBody>
      </p:sp>
      <p:sp>
        <p:nvSpPr>
          <p:cNvPr id="6" name="ZoneTexte 5">
            <a:extLst>
              <a:ext uri="{FF2B5EF4-FFF2-40B4-BE49-F238E27FC236}">
                <a16:creationId xmlns:a16="http://schemas.microsoft.com/office/drawing/2014/main" id="{B77AA33E-F538-AC37-F319-676D897CCC51}"/>
              </a:ext>
            </a:extLst>
          </p:cNvPr>
          <p:cNvSpPr txBox="1"/>
          <p:nvPr/>
        </p:nvSpPr>
        <p:spPr>
          <a:xfrm>
            <a:off x="72000" y="6415403"/>
            <a:ext cx="1665841"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solidFill>
                  <a:srgbClr val="4D5156"/>
                </a:solidFill>
                <a:latin typeface="arial" panose="020B0604020202020204" pitchFamily="34" charset="0"/>
              </a:rPr>
              <a:t>HTA : hypertension artérielle</a:t>
            </a:r>
          </a:p>
        </p:txBody>
      </p:sp>
    </p:spTree>
    <p:extLst>
      <p:ext uri="{BB962C8B-B14F-4D97-AF65-F5344CB8AC3E}">
        <p14:creationId xmlns:p14="http://schemas.microsoft.com/office/powerpoint/2010/main" val="662540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21603" y="1620360"/>
            <a:ext cx="2989921" cy="400110"/>
          </a:xfrm>
          <a:prstGeom prst="rect">
            <a:avLst/>
          </a:prstGeom>
          <a:noFill/>
        </p:spPr>
        <p:txBody>
          <a:bodyPr wrap="none" rtlCol="0">
            <a:spAutoFit/>
          </a:bodyPr>
          <a:lstStyle/>
          <a:p>
            <a:r>
              <a:rPr lang="fr-FR" sz="2000" b="1">
                <a:solidFill>
                  <a:srgbClr val="E5007D"/>
                </a:solidFill>
                <a:latin typeface="Arial" charset="0"/>
                <a:cs typeface="Arial" charset="0"/>
              </a:rPr>
              <a:t>Mécanismes potentiels</a:t>
            </a:r>
          </a:p>
        </p:txBody>
      </p:sp>
      <p:sp>
        <p:nvSpPr>
          <p:cNvPr id="3" name="Titre 2">
            <a:extLst>
              <a:ext uri="{FF2B5EF4-FFF2-40B4-BE49-F238E27FC236}">
                <a16:creationId xmlns:a16="http://schemas.microsoft.com/office/drawing/2014/main" id="{A7FC91D4-3E21-84DC-AD97-0A0BC55F1324}"/>
              </a:ext>
            </a:extLst>
          </p:cNvPr>
          <p:cNvSpPr>
            <a:spLocks noGrp="1"/>
          </p:cNvSpPr>
          <p:nvPr>
            <p:ph type="title"/>
          </p:nvPr>
        </p:nvSpPr>
        <p:spPr/>
        <p:txBody>
          <a:bodyPr/>
          <a:lstStyle/>
          <a:p>
            <a:r>
              <a:rPr lang="fr-FR"/>
              <a:t>Lien insomnie et obésité ?</a:t>
            </a:r>
          </a:p>
        </p:txBody>
      </p:sp>
      <p:sp>
        <p:nvSpPr>
          <p:cNvPr id="4" name="ZoneTexte 3">
            <a:extLst>
              <a:ext uri="{FF2B5EF4-FFF2-40B4-BE49-F238E27FC236}">
                <a16:creationId xmlns:a16="http://schemas.microsoft.com/office/drawing/2014/main" id="{DCC298DB-AFF3-2D5A-11AD-48CBFD206F9A}"/>
              </a:ext>
            </a:extLst>
          </p:cNvPr>
          <p:cNvSpPr txBox="1"/>
          <p:nvPr/>
        </p:nvSpPr>
        <p:spPr>
          <a:xfrm>
            <a:off x="72000" y="6480000"/>
            <a:ext cx="11920557"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a:t>Chan WS. </a:t>
            </a:r>
            <a:r>
              <a:rPr lang="fr-FR" sz="800" i="1"/>
              <a:t>et al</a:t>
            </a:r>
            <a:r>
              <a:rPr lang="fr-FR" sz="800"/>
              <a:t>. A Meta-</a:t>
            </a:r>
            <a:r>
              <a:rPr lang="fr-FR" sz="800" err="1"/>
              <a:t>Analysis</a:t>
            </a:r>
            <a:r>
              <a:rPr lang="fr-FR" sz="800"/>
              <a:t> of Associations </a:t>
            </a:r>
            <a:r>
              <a:rPr lang="fr-FR" sz="800" err="1"/>
              <a:t>between</a:t>
            </a:r>
            <a:r>
              <a:rPr lang="fr-FR" sz="800"/>
              <a:t> </a:t>
            </a:r>
            <a:r>
              <a:rPr lang="fr-FR" sz="800" err="1"/>
              <a:t>Obesity</a:t>
            </a:r>
            <a:r>
              <a:rPr lang="fr-FR" sz="800"/>
              <a:t> and </a:t>
            </a:r>
            <a:r>
              <a:rPr lang="fr-FR" sz="800" err="1"/>
              <a:t>Insomnia</a:t>
            </a:r>
            <a:r>
              <a:rPr lang="fr-FR" sz="800"/>
              <a:t> </a:t>
            </a:r>
            <a:r>
              <a:rPr lang="fr-FR" sz="800" err="1"/>
              <a:t>Diagnosis</a:t>
            </a:r>
            <a:r>
              <a:rPr lang="fr-FR" sz="800"/>
              <a:t> and </a:t>
            </a:r>
            <a:r>
              <a:rPr lang="fr-FR" sz="800" err="1"/>
              <a:t>Symptoms</a:t>
            </a:r>
            <a:r>
              <a:rPr lang="fr-FR" sz="800"/>
              <a:t>, </a:t>
            </a:r>
            <a:r>
              <a:rPr lang="fr-FR" sz="800" i="1" err="1"/>
              <a:t>Sleep</a:t>
            </a:r>
            <a:r>
              <a:rPr lang="fr-FR" sz="800" i="1"/>
              <a:t> </a:t>
            </a:r>
            <a:r>
              <a:rPr lang="fr-FR" sz="800" i="1" err="1"/>
              <a:t>Medicine</a:t>
            </a:r>
            <a:r>
              <a:rPr lang="fr-FR" sz="800" i="1"/>
              <a:t> </a:t>
            </a:r>
            <a:r>
              <a:rPr lang="fr-FR" sz="800" i="1" err="1"/>
              <a:t>Reviews</a:t>
            </a:r>
            <a:r>
              <a:rPr lang="fr-FR" sz="800" i="1"/>
              <a:t> </a:t>
            </a:r>
            <a:r>
              <a:rPr lang="fr-FR" sz="800"/>
              <a:t>2018.</a:t>
            </a:r>
          </a:p>
        </p:txBody>
      </p:sp>
      <p:sp>
        <p:nvSpPr>
          <p:cNvPr id="2" name="ZoneTexte 1">
            <a:extLst>
              <a:ext uri="{FF2B5EF4-FFF2-40B4-BE49-F238E27FC236}">
                <a16:creationId xmlns:a16="http://schemas.microsoft.com/office/drawing/2014/main" id="{7E943708-86A3-934D-74AB-734F05D7CBB9}"/>
              </a:ext>
            </a:extLst>
          </p:cNvPr>
          <p:cNvSpPr txBox="1"/>
          <p:nvPr/>
        </p:nvSpPr>
        <p:spPr>
          <a:xfrm>
            <a:off x="1493381" y="2470038"/>
            <a:ext cx="2381224" cy="338554"/>
          </a:xfrm>
          <a:prstGeom prst="rect">
            <a:avLst/>
          </a:prstGeom>
          <a:noFill/>
        </p:spPr>
        <p:txBody>
          <a:bodyPr wrap="square" rtlCol="0">
            <a:spAutoFit/>
          </a:bodyPr>
          <a:lstStyle/>
          <a:p>
            <a:r>
              <a:rPr lang="fr-FR" sz="1600" b="1">
                <a:latin typeface="Arial" panose="020B0604020202020204" pitchFamily="34" charset="0"/>
                <a:cs typeface="Arial" panose="020B0604020202020204" pitchFamily="34" charset="0"/>
              </a:rPr>
              <a:t>Insomnie</a:t>
            </a:r>
          </a:p>
        </p:txBody>
      </p:sp>
      <p:sp>
        <p:nvSpPr>
          <p:cNvPr id="5" name="Rectangle 4">
            <a:extLst>
              <a:ext uri="{FF2B5EF4-FFF2-40B4-BE49-F238E27FC236}">
                <a16:creationId xmlns:a16="http://schemas.microsoft.com/office/drawing/2014/main" id="{605A6A36-03B2-DB57-22F4-B86EEBC1148C}"/>
              </a:ext>
            </a:extLst>
          </p:cNvPr>
          <p:cNvSpPr/>
          <p:nvPr/>
        </p:nvSpPr>
        <p:spPr>
          <a:xfrm>
            <a:off x="49005" y="2928431"/>
            <a:ext cx="1944895" cy="247310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fr-FR" sz="1400">
                <a:latin typeface="Arial" panose="020B0604020202020204" pitchFamily="34" charset="0"/>
                <a:cs typeface="Arial" panose="020B0604020202020204" pitchFamily="34" charset="0"/>
              </a:rPr>
              <a:t>Définition </a:t>
            </a:r>
          </a:p>
          <a:p>
            <a:r>
              <a:rPr lang="fr-FR" sz="1400">
                <a:latin typeface="Arial" panose="020B0604020202020204" pitchFamily="34" charset="0"/>
                <a:cs typeface="Arial" panose="020B0604020202020204" pitchFamily="34" charset="0"/>
              </a:rPr>
              <a:t>des symptômes</a:t>
            </a:r>
          </a:p>
          <a:p>
            <a:endParaRPr lang="fr-FR">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Difficulté à s’endormir</a:t>
            </a:r>
          </a:p>
          <a:p>
            <a:endParaRPr lang="fr-FR"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Difficulté à maintenir le sommeil</a:t>
            </a:r>
          </a:p>
          <a:p>
            <a:pPr marL="285750" indent="-285750">
              <a:buFont typeface="Arial" panose="020B0604020202020204" pitchFamily="34" charset="0"/>
              <a:buChar char="•"/>
            </a:pPr>
            <a:endParaRPr lang="fr-FR"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Réveil précoce</a:t>
            </a:r>
          </a:p>
        </p:txBody>
      </p:sp>
      <p:sp>
        <p:nvSpPr>
          <p:cNvPr id="6" name="Rectangle 5">
            <a:extLst>
              <a:ext uri="{FF2B5EF4-FFF2-40B4-BE49-F238E27FC236}">
                <a16:creationId xmlns:a16="http://schemas.microsoft.com/office/drawing/2014/main" id="{3BDB3C8C-E14A-4A2F-718A-936D762CF173}"/>
              </a:ext>
            </a:extLst>
          </p:cNvPr>
          <p:cNvSpPr/>
          <p:nvPr/>
        </p:nvSpPr>
        <p:spPr>
          <a:xfrm>
            <a:off x="2002794" y="2934797"/>
            <a:ext cx="2683506" cy="247310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fr-FR" sz="1400">
              <a:latin typeface="Arial" panose="020B0604020202020204" pitchFamily="34" charset="0"/>
              <a:cs typeface="Arial" panose="020B0604020202020204" pitchFamily="34" charset="0"/>
            </a:endParaRPr>
          </a:p>
          <a:p>
            <a:r>
              <a:rPr lang="fr-FR" sz="1400">
                <a:latin typeface="Arial" panose="020B0604020202020204" pitchFamily="34" charset="0"/>
                <a:cs typeface="Arial" panose="020B0604020202020204" pitchFamily="34" charset="0"/>
              </a:rPr>
              <a:t>Caractéristiques associées</a:t>
            </a:r>
          </a:p>
          <a:p>
            <a:endParaRPr lang="fr-FR">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Sommeil objectif de courte durée</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Sommeil subjectif de courte durée</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Altération de l’architecture       du sommeil</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Variabilité de la durée              de sommeil</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Fatigue</a:t>
            </a:r>
            <a:endParaRPr lang="fr-FR" sz="16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7FED189-8927-E622-352C-BCBAD1528156}"/>
              </a:ext>
            </a:extLst>
          </p:cNvPr>
          <p:cNvSpPr/>
          <p:nvPr/>
        </p:nvSpPr>
        <p:spPr>
          <a:xfrm>
            <a:off x="5596534" y="2008441"/>
            <a:ext cx="4245966" cy="339946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fr-FR" sz="1400">
                <a:latin typeface="Arial" panose="020B0604020202020204" pitchFamily="34" charset="0"/>
                <a:cs typeface="Arial" panose="020B0604020202020204" pitchFamily="34" charset="0"/>
              </a:rPr>
              <a:t>Comportemental</a:t>
            </a:r>
          </a:p>
          <a:p>
            <a:endParaRPr lang="fr-FR" sz="10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Diminution de l’activité physique</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Retard dans l'horaire de la prise alimentaire</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Décalage entre le moment de la prise alimentaire        et celui de la dépense énergétique</a:t>
            </a:r>
          </a:p>
          <a:p>
            <a:pPr marL="285750" indent="-285750">
              <a:buFont typeface="Arial" panose="020B0604020202020204" pitchFamily="34" charset="0"/>
              <a:buChar char="•"/>
            </a:pPr>
            <a:r>
              <a:rPr lang="fr-FR" sz="1200">
                <a:latin typeface="Arial" panose="020B0604020202020204" pitchFamily="34" charset="0"/>
                <a:cs typeface="Arial" panose="020B0604020202020204" pitchFamily="34" charset="0"/>
              </a:rPr>
              <a:t>Augmentation de l’alimentation émotionnelle</a:t>
            </a:r>
          </a:p>
          <a:p>
            <a:pPr marL="285750" indent="-285750">
              <a:buFont typeface="Arial" panose="020B0604020202020204" pitchFamily="34" charset="0"/>
              <a:buChar char="•"/>
            </a:pPr>
            <a:endParaRPr lang="fr-FR" sz="1400">
              <a:latin typeface="Arial" panose="020B0604020202020204" pitchFamily="34" charset="0"/>
              <a:cs typeface="Arial" panose="020B0604020202020204" pitchFamily="34" charset="0"/>
            </a:endParaRPr>
          </a:p>
          <a:p>
            <a:r>
              <a:rPr lang="fr-FR" sz="1400">
                <a:latin typeface="Arial" panose="020B0604020202020204" pitchFamily="34" charset="0"/>
                <a:cs typeface="Arial" panose="020B0604020202020204" pitchFamily="34" charset="0"/>
              </a:rPr>
              <a:t>Neurologique</a:t>
            </a:r>
          </a:p>
          <a:p>
            <a:endParaRPr lang="fr-FR"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FR" sz="1200">
                <a:latin typeface="Arial" panose="020B0604020202020204" pitchFamily="34" charset="0"/>
                <a:cs typeface="Arial" panose="020B0604020202020204" pitchFamily="34" charset="0"/>
              </a:rPr>
              <a:t>Sensibilité accrue aux récompenses alimentaires entraînant une préférence accrue pour les aliments  riches en calories</a:t>
            </a:r>
          </a:p>
          <a:p>
            <a:endParaRPr lang="fr-FR" sz="1200">
              <a:latin typeface="Arial" panose="020B0604020202020204" pitchFamily="34" charset="0"/>
              <a:cs typeface="Arial" panose="020B0604020202020204" pitchFamily="34" charset="0"/>
            </a:endParaRPr>
          </a:p>
          <a:p>
            <a:r>
              <a:rPr lang="fr-FR" sz="1400">
                <a:latin typeface="Arial" panose="020B0604020202020204" pitchFamily="34" charset="0"/>
                <a:cs typeface="Arial" panose="020B0604020202020204" pitchFamily="34" charset="0"/>
              </a:rPr>
              <a:t>Endocrinien</a:t>
            </a:r>
          </a:p>
          <a:p>
            <a:endParaRPr lang="fr-FR"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FR" sz="1200">
                <a:latin typeface="Arial" panose="020B0604020202020204" pitchFamily="34" charset="0"/>
                <a:cs typeface="Arial" panose="020B0604020202020204" pitchFamily="34" charset="0"/>
              </a:rPr>
              <a:t>Modifications des hormones favorisant l'appétit</a:t>
            </a:r>
          </a:p>
        </p:txBody>
      </p:sp>
      <p:sp>
        <p:nvSpPr>
          <p:cNvPr id="9" name="ZoneTexte 8">
            <a:extLst>
              <a:ext uri="{FF2B5EF4-FFF2-40B4-BE49-F238E27FC236}">
                <a16:creationId xmlns:a16="http://schemas.microsoft.com/office/drawing/2014/main" id="{61C16CFA-FFBD-66A0-2325-A11D59128590}"/>
              </a:ext>
            </a:extLst>
          </p:cNvPr>
          <p:cNvSpPr txBox="1"/>
          <p:nvPr/>
        </p:nvSpPr>
        <p:spPr>
          <a:xfrm>
            <a:off x="6362726" y="5822765"/>
            <a:ext cx="3657574" cy="338554"/>
          </a:xfrm>
          <a:prstGeom prst="rect">
            <a:avLst/>
          </a:prstGeom>
          <a:noFill/>
        </p:spPr>
        <p:txBody>
          <a:bodyPr wrap="square" rtlCol="0">
            <a:spAutoFit/>
          </a:bodyPr>
          <a:lstStyle/>
          <a:p>
            <a:r>
              <a:rPr lang="fr-FR" sz="1600" b="1">
                <a:solidFill>
                  <a:srgbClr val="E5007D"/>
                </a:solidFill>
                <a:latin typeface="Arial" panose="020B0604020202020204" pitchFamily="34" charset="0"/>
                <a:cs typeface="Arial" panose="020B0604020202020204" pitchFamily="34" charset="0"/>
              </a:rPr>
              <a:t>Facteurs modérateurs</a:t>
            </a:r>
          </a:p>
        </p:txBody>
      </p:sp>
      <p:cxnSp>
        <p:nvCxnSpPr>
          <p:cNvPr id="11" name="Connecteur droit avec flèche 10">
            <a:extLst>
              <a:ext uri="{FF2B5EF4-FFF2-40B4-BE49-F238E27FC236}">
                <a16:creationId xmlns:a16="http://schemas.microsoft.com/office/drawing/2014/main" id="{082F3BDF-FAB4-77BD-277B-DA147129CD38}"/>
              </a:ext>
            </a:extLst>
          </p:cNvPr>
          <p:cNvCxnSpPr/>
          <p:nvPr/>
        </p:nvCxnSpPr>
        <p:spPr>
          <a:xfrm>
            <a:off x="4749800" y="4111103"/>
            <a:ext cx="73662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Rectangle 11">
            <a:extLst>
              <a:ext uri="{FF2B5EF4-FFF2-40B4-BE49-F238E27FC236}">
                <a16:creationId xmlns:a16="http://schemas.microsoft.com/office/drawing/2014/main" id="{FF6FFF68-C8B4-73AA-DF26-1A2D62E0B8BE}"/>
              </a:ext>
            </a:extLst>
          </p:cNvPr>
          <p:cNvSpPr/>
          <p:nvPr/>
        </p:nvSpPr>
        <p:spPr>
          <a:xfrm>
            <a:off x="4248289" y="5788675"/>
            <a:ext cx="1917587" cy="47290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Accès à un traitement  efficace de l’insomnie</a:t>
            </a:r>
          </a:p>
        </p:txBody>
      </p:sp>
      <p:cxnSp>
        <p:nvCxnSpPr>
          <p:cNvPr id="14" name="Connecteur droit avec flèche 13">
            <a:extLst>
              <a:ext uri="{FF2B5EF4-FFF2-40B4-BE49-F238E27FC236}">
                <a16:creationId xmlns:a16="http://schemas.microsoft.com/office/drawing/2014/main" id="{52D80C82-C8A3-906E-0203-D58299340B77}"/>
              </a:ext>
            </a:extLst>
          </p:cNvPr>
          <p:cNvCxnSpPr>
            <a:cxnSpLocks/>
          </p:cNvCxnSpPr>
          <p:nvPr/>
        </p:nvCxnSpPr>
        <p:spPr>
          <a:xfrm flipV="1">
            <a:off x="5107571" y="4174603"/>
            <a:ext cx="0" cy="159132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Rectangle 15">
            <a:extLst>
              <a:ext uri="{FF2B5EF4-FFF2-40B4-BE49-F238E27FC236}">
                <a16:creationId xmlns:a16="http://schemas.microsoft.com/office/drawing/2014/main" id="{0E207D7D-67C0-667B-FAD7-C975A484B861}"/>
              </a:ext>
            </a:extLst>
          </p:cNvPr>
          <p:cNvSpPr/>
          <p:nvPr/>
        </p:nvSpPr>
        <p:spPr>
          <a:xfrm>
            <a:off x="10929511" y="3799130"/>
            <a:ext cx="848577" cy="5729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fr-FR" sz="1200">
                <a:latin typeface="Arial" panose="020B0604020202020204" pitchFamily="34" charset="0"/>
                <a:cs typeface="Arial" panose="020B0604020202020204" pitchFamily="34" charset="0"/>
              </a:rPr>
              <a:t>Obésité</a:t>
            </a:r>
          </a:p>
        </p:txBody>
      </p:sp>
      <p:cxnSp>
        <p:nvCxnSpPr>
          <p:cNvPr id="17" name="Connecteur droit avec flèche 16">
            <a:extLst>
              <a:ext uri="{FF2B5EF4-FFF2-40B4-BE49-F238E27FC236}">
                <a16:creationId xmlns:a16="http://schemas.microsoft.com/office/drawing/2014/main" id="{6D872BC8-5F23-6276-A95F-40686E2D4EEA}"/>
              </a:ext>
            </a:extLst>
          </p:cNvPr>
          <p:cNvCxnSpPr/>
          <p:nvPr/>
        </p:nvCxnSpPr>
        <p:spPr>
          <a:xfrm>
            <a:off x="10020300" y="4085703"/>
            <a:ext cx="73662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Connecteur droit avec flèche 17">
            <a:extLst>
              <a:ext uri="{FF2B5EF4-FFF2-40B4-BE49-F238E27FC236}">
                <a16:creationId xmlns:a16="http://schemas.microsoft.com/office/drawing/2014/main" id="{148617E1-CC74-839E-0C08-21F9993474A5}"/>
              </a:ext>
            </a:extLst>
          </p:cNvPr>
          <p:cNvCxnSpPr>
            <a:cxnSpLocks/>
          </p:cNvCxnSpPr>
          <p:nvPr/>
        </p:nvCxnSpPr>
        <p:spPr>
          <a:xfrm flipV="1">
            <a:off x="10390771" y="4123803"/>
            <a:ext cx="0" cy="159132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Rectangle 18">
            <a:extLst>
              <a:ext uri="{FF2B5EF4-FFF2-40B4-BE49-F238E27FC236}">
                <a16:creationId xmlns:a16="http://schemas.microsoft.com/office/drawing/2014/main" id="{8F2F4D3E-CA1B-9786-585C-F8AF18293F09}"/>
              </a:ext>
            </a:extLst>
          </p:cNvPr>
          <p:cNvSpPr/>
          <p:nvPr/>
        </p:nvSpPr>
        <p:spPr>
          <a:xfrm>
            <a:off x="9264815" y="5767999"/>
            <a:ext cx="2558885" cy="53167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171450" indent="-171450">
              <a:buFont typeface="Arial" panose="020B0604020202020204" pitchFamily="34" charset="0"/>
              <a:buChar char="•"/>
            </a:pPr>
            <a:r>
              <a:rPr lang="fr-FR" sz="1200">
                <a:latin typeface="Arial" panose="020B0604020202020204" pitchFamily="34" charset="0"/>
                <a:cs typeface="Arial" panose="020B0604020202020204" pitchFamily="34" charset="0"/>
              </a:rPr>
              <a:t>Environnement alimentaire</a:t>
            </a:r>
          </a:p>
          <a:p>
            <a:pPr marL="171450" indent="-171450">
              <a:buFont typeface="Arial" panose="020B0604020202020204" pitchFamily="34" charset="0"/>
              <a:buChar char="•"/>
            </a:pPr>
            <a:r>
              <a:rPr lang="fr-FR" sz="1200">
                <a:latin typeface="Arial" panose="020B0604020202020204" pitchFamily="34" charset="0"/>
                <a:cs typeface="Arial" panose="020B0604020202020204" pitchFamily="34" charset="0"/>
              </a:rPr>
              <a:t>Contrôle exécutif individuel</a:t>
            </a:r>
          </a:p>
        </p:txBody>
      </p:sp>
      <p:sp>
        <p:nvSpPr>
          <p:cNvPr id="20" name="ZoneTexte 19">
            <a:extLst>
              <a:ext uri="{FF2B5EF4-FFF2-40B4-BE49-F238E27FC236}">
                <a16:creationId xmlns:a16="http://schemas.microsoft.com/office/drawing/2014/main" id="{9D7FF37C-2593-9D02-1835-763417A8F4FA}"/>
              </a:ext>
            </a:extLst>
          </p:cNvPr>
          <p:cNvSpPr txBox="1"/>
          <p:nvPr/>
        </p:nvSpPr>
        <p:spPr>
          <a:xfrm>
            <a:off x="6184926" y="1602221"/>
            <a:ext cx="3657574" cy="338554"/>
          </a:xfrm>
          <a:prstGeom prst="rect">
            <a:avLst/>
          </a:prstGeom>
          <a:noFill/>
        </p:spPr>
        <p:txBody>
          <a:bodyPr wrap="square" rtlCol="0">
            <a:spAutoFit/>
          </a:bodyPr>
          <a:lstStyle/>
          <a:p>
            <a:r>
              <a:rPr lang="fr-FR" sz="1600" b="1">
                <a:solidFill>
                  <a:srgbClr val="E5007D"/>
                </a:solidFill>
                <a:latin typeface="Arial" panose="020B0604020202020204" pitchFamily="34" charset="0"/>
                <a:cs typeface="Arial" panose="020B0604020202020204" pitchFamily="34" charset="0"/>
              </a:rPr>
              <a:t>Mécanismes de médiation</a:t>
            </a:r>
          </a:p>
        </p:txBody>
      </p:sp>
    </p:spTree>
    <p:extLst>
      <p:ext uri="{BB962C8B-B14F-4D97-AF65-F5344CB8AC3E}">
        <p14:creationId xmlns:p14="http://schemas.microsoft.com/office/powerpoint/2010/main" val="2220471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56268" y="1781977"/>
            <a:ext cx="5539731" cy="871970"/>
          </a:xfrm>
          <a:prstGeom prst="rect">
            <a:avLst/>
          </a:prstGeom>
          <a:noFill/>
        </p:spPr>
        <p:txBody>
          <a:bodyPr wrap="square" rtlCol="0">
            <a:spAutoFit/>
          </a:bodyPr>
          <a:lstStyle>
            <a:defPPr>
              <a:defRPr lang="fr-FR"/>
            </a:defPPr>
            <a:lvl1pPr>
              <a:defRPr sz="2000" b="1">
                <a:solidFill>
                  <a:srgbClr val="E5007D"/>
                </a:solidFill>
                <a:latin typeface="Arial" charset="0"/>
                <a:cs typeface="Arial" charset="0"/>
              </a:defRPr>
            </a:lvl1pPr>
          </a:lstStyle>
          <a:p>
            <a:pPr marL="342900" indent="-342900">
              <a:lnSpc>
                <a:spcPct val="150000"/>
              </a:lnSpc>
              <a:buFont typeface="Arial" pitchFamily="34" charset="0"/>
              <a:buChar char="•"/>
            </a:pPr>
            <a:r>
              <a:rPr lang="fr-FR" sz="1800"/>
              <a:t>L’insomnie chronique n’est pas un facteur  de risque d’obésité</a:t>
            </a:r>
          </a:p>
        </p:txBody>
      </p:sp>
      <p:sp>
        <p:nvSpPr>
          <p:cNvPr id="3" name="Titre 2">
            <a:extLst>
              <a:ext uri="{FF2B5EF4-FFF2-40B4-BE49-F238E27FC236}">
                <a16:creationId xmlns:a16="http://schemas.microsoft.com/office/drawing/2014/main" id="{A7FC91D4-3E21-84DC-AD97-0A0BC55F1324}"/>
              </a:ext>
            </a:extLst>
          </p:cNvPr>
          <p:cNvSpPr>
            <a:spLocks noGrp="1"/>
          </p:cNvSpPr>
          <p:nvPr>
            <p:ph type="title"/>
          </p:nvPr>
        </p:nvSpPr>
        <p:spPr/>
        <p:txBody>
          <a:bodyPr/>
          <a:lstStyle/>
          <a:p>
            <a:r>
              <a:rPr lang="fr-FR"/>
              <a:t>Lien insomnie et obésité ?</a:t>
            </a:r>
          </a:p>
        </p:txBody>
      </p:sp>
      <p:sp>
        <p:nvSpPr>
          <p:cNvPr id="10" name="ZoneTexte 9">
            <a:extLst>
              <a:ext uri="{FF2B5EF4-FFF2-40B4-BE49-F238E27FC236}">
                <a16:creationId xmlns:a16="http://schemas.microsoft.com/office/drawing/2014/main" id="{B5468C74-DBA6-A9DC-E64E-DC457CBAEFCE}"/>
              </a:ext>
            </a:extLst>
          </p:cNvPr>
          <p:cNvSpPr txBox="1"/>
          <p:nvPr/>
        </p:nvSpPr>
        <p:spPr>
          <a:xfrm>
            <a:off x="0" y="6583376"/>
            <a:ext cx="9633396"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a:t>Chan WS. </a:t>
            </a:r>
            <a:r>
              <a:rPr lang="fr-FR" sz="800" i="1" dirty="0"/>
              <a:t>et al</a:t>
            </a:r>
            <a:r>
              <a:rPr lang="fr-FR" sz="800" dirty="0"/>
              <a:t>. A Meta-</a:t>
            </a:r>
            <a:r>
              <a:rPr lang="fr-FR" sz="800" dirty="0" err="1"/>
              <a:t>Analysis</a:t>
            </a:r>
            <a:r>
              <a:rPr lang="fr-FR" sz="800" dirty="0"/>
              <a:t> of Associations </a:t>
            </a:r>
            <a:r>
              <a:rPr lang="fr-FR" sz="800" dirty="0" err="1"/>
              <a:t>between</a:t>
            </a:r>
            <a:r>
              <a:rPr lang="fr-FR" sz="800" dirty="0"/>
              <a:t> </a:t>
            </a:r>
            <a:r>
              <a:rPr lang="fr-FR" sz="800" dirty="0" err="1"/>
              <a:t>Obesity</a:t>
            </a:r>
            <a:r>
              <a:rPr lang="fr-FR" sz="800" dirty="0"/>
              <a:t> and </a:t>
            </a:r>
            <a:r>
              <a:rPr lang="fr-FR" sz="800" dirty="0" err="1"/>
              <a:t>Insomnia</a:t>
            </a:r>
            <a:r>
              <a:rPr lang="fr-FR" sz="800" dirty="0"/>
              <a:t> </a:t>
            </a:r>
            <a:r>
              <a:rPr lang="fr-FR" sz="800" dirty="0" err="1"/>
              <a:t>Diagnosis</a:t>
            </a:r>
            <a:r>
              <a:rPr lang="fr-FR" sz="800" dirty="0"/>
              <a:t> and </a:t>
            </a:r>
            <a:r>
              <a:rPr lang="fr-FR" sz="800" dirty="0" err="1"/>
              <a:t>Symptoms</a:t>
            </a:r>
            <a:r>
              <a:rPr lang="fr-FR" sz="800" dirty="0"/>
              <a:t>, </a:t>
            </a:r>
            <a:r>
              <a:rPr lang="fr-FR" sz="800" i="1" dirty="0" err="1"/>
              <a:t>Sleep</a:t>
            </a:r>
            <a:r>
              <a:rPr lang="fr-FR" sz="800" i="1" dirty="0"/>
              <a:t> </a:t>
            </a:r>
            <a:r>
              <a:rPr lang="fr-FR" sz="800" i="1" dirty="0" err="1"/>
              <a:t>Medicine</a:t>
            </a:r>
            <a:r>
              <a:rPr lang="fr-FR" sz="800" i="1" dirty="0"/>
              <a:t> </a:t>
            </a:r>
            <a:r>
              <a:rPr lang="fr-FR" sz="800" i="1" dirty="0" err="1"/>
              <a:t>Reviews</a:t>
            </a:r>
            <a:r>
              <a:rPr lang="fr-FR" sz="800" i="1" dirty="0"/>
              <a:t> </a:t>
            </a:r>
            <a:r>
              <a:rPr lang="fr-FR" sz="800" dirty="0"/>
              <a:t>2018.</a:t>
            </a:r>
          </a:p>
        </p:txBody>
      </p:sp>
      <p:pic>
        <p:nvPicPr>
          <p:cNvPr id="14" name="Image 13" descr="Une image contenant texte, capture d’écran, reçu, document&#10;&#10;Description générée automatiquement">
            <a:extLst>
              <a:ext uri="{FF2B5EF4-FFF2-40B4-BE49-F238E27FC236}">
                <a16:creationId xmlns:a16="http://schemas.microsoft.com/office/drawing/2014/main" id="{B5824F04-97DB-B75D-0FAF-4099BAB1F2BD}"/>
              </a:ext>
            </a:extLst>
          </p:cNvPr>
          <p:cNvPicPr>
            <a:picLocks noChangeAspect="1"/>
          </p:cNvPicPr>
          <p:nvPr/>
        </p:nvPicPr>
        <p:blipFill rotWithShape="1">
          <a:blip r:embed="rId2">
            <a:extLst>
              <a:ext uri="{28A0092B-C50C-407E-A947-70E740481C1C}">
                <a14:useLocalDpi xmlns:a14="http://schemas.microsoft.com/office/drawing/2010/main" val="0"/>
              </a:ext>
            </a:extLst>
          </a:blip>
          <a:srcRect l="6640" t="4445" r="6640" b="639"/>
          <a:stretch/>
        </p:blipFill>
        <p:spPr>
          <a:xfrm>
            <a:off x="6584025" y="397625"/>
            <a:ext cx="5129323" cy="5877943"/>
          </a:xfrm>
          <a:prstGeom prst="rect">
            <a:avLst/>
          </a:prstGeom>
          <a:solidFill>
            <a:schemeClr val="bg1"/>
          </a:solidFill>
          <a:ln>
            <a:solidFill>
              <a:srgbClr val="0070C0"/>
            </a:solidFill>
          </a:ln>
        </p:spPr>
      </p:pic>
      <p:sp>
        <p:nvSpPr>
          <p:cNvPr id="12" name="ZoneTexte 11">
            <a:extLst>
              <a:ext uri="{FF2B5EF4-FFF2-40B4-BE49-F238E27FC236}">
                <a16:creationId xmlns:a16="http://schemas.microsoft.com/office/drawing/2014/main" id="{39403B33-C630-9EDF-6A69-29B13D606592}"/>
              </a:ext>
            </a:extLst>
          </p:cNvPr>
          <p:cNvSpPr txBox="1"/>
          <p:nvPr/>
        </p:nvSpPr>
        <p:spPr>
          <a:xfrm>
            <a:off x="6584025" y="5829292"/>
            <a:ext cx="1159292" cy="369332"/>
          </a:xfrm>
          <a:prstGeom prst="rect">
            <a:avLst/>
          </a:prstGeom>
          <a:noFill/>
        </p:spPr>
        <p:txBody>
          <a:bodyPr wrap="none" rtlCol="0">
            <a:spAutoFit/>
          </a:bodyPr>
          <a:lstStyle/>
          <a:p>
            <a:r>
              <a:rPr lang="fr-FR" sz="900">
                <a:latin typeface="Arial" panose="020B0604020202020204" pitchFamily="34" charset="0"/>
                <a:cs typeface="Arial" panose="020B0604020202020204" pitchFamily="34" charset="0"/>
              </a:rPr>
              <a:t>OB : obésité</a:t>
            </a:r>
          </a:p>
          <a:p>
            <a:r>
              <a:rPr lang="fr-FR" sz="900">
                <a:latin typeface="Arial" panose="020B0604020202020204" pitchFamily="34" charset="0"/>
                <a:cs typeface="Arial" panose="020B0604020202020204" pitchFamily="34" charset="0"/>
              </a:rPr>
              <a:t>NW: normal </a:t>
            </a:r>
            <a:r>
              <a:rPr lang="fr-FR" sz="900" err="1">
                <a:latin typeface="Arial" panose="020B0604020202020204" pitchFamily="34" charset="0"/>
                <a:cs typeface="Arial" panose="020B0604020202020204" pitchFamily="34" charset="0"/>
              </a:rPr>
              <a:t>weight</a:t>
            </a:r>
            <a:endParaRPr lang="fr-FR" sz="9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103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0" y="1598828"/>
            <a:ext cx="1779654" cy="707886"/>
          </a:xfrm>
          <a:prstGeom prst="rect">
            <a:avLst/>
          </a:prstGeom>
          <a:noFill/>
        </p:spPr>
        <p:txBody>
          <a:bodyPr wrap="none" rtlCol="0">
            <a:spAutoFit/>
          </a:bodyPr>
          <a:lstStyle/>
          <a:p>
            <a:r>
              <a:rPr lang="fr-FR" sz="2000" b="1">
                <a:solidFill>
                  <a:srgbClr val="E5007D"/>
                </a:solidFill>
                <a:latin typeface="Arial" charset="0"/>
                <a:cs typeface="Arial" charset="0"/>
              </a:rPr>
              <a:t>Mécanismes </a:t>
            </a:r>
          </a:p>
          <a:p>
            <a:r>
              <a:rPr lang="fr-FR" sz="2000" b="1">
                <a:solidFill>
                  <a:srgbClr val="E5007D"/>
                </a:solidFill>
                <a:latin typeface="Arial" charset="0"/>
                <a:cs typeface="Arial" charset="0"/>
              </a:rPr>
              <a:t>potentiels</a:t>
            </a:r>
          </a:p>
        </p:txBody>
      </p:sp>
      <p:sp>
        <p:nvSpPr>
          <p:cNvPr id="3" name="Titre 2">
            <a:extLst>
              <a:ext uri="{FF2B5EF4-FFF2-40B4-BE49-F238E27FC236}">
                <a16:creationId xmlns:a16="http://schemas.microsoft.com/office/drawing/2014/main" id="{A7FC91D4-3E21-84DC-AD97-0A0BC55F1324}"/>
              </a:ext>
            </a:extLst>
          </p:cNvPr>
          <p:cNvSpPr>
            <a:spLocks noGrp="1"/>
          </p:cNvSpPr>
          <p:nvPr>
            <p:ph type="title"/>
          </p:nvPr>
        </p:nvSpPr>
        <p:spPr/>
        <p:txBody>
          <a:bodyPr/>
          <a:lstStyle/>
          <a:p>
            <a:r>
              <a:rPr lang="fr-FR"/>
              <a:t>Lien insomnie et HTA ?</a:t>
            </a:r>
          </a:p>
        </p:txBody>
      </p:sp>
      <p:sp>
        <p:nvSpPr>
          <p:cNvPr id="6" name="ZoneTexte 5">
            <a:extLst>
              <a:ext uri="{FF2B5EF4-FFF2-40B4-BE49-F238E27FC236}">
                <a16:creationId xmlns:a16="http://schemas.microsoft.com/office/drawing/2014/main" id="{C56FC844-1AAD-1A23-4B15-218DDC3BEE3B}"/>
              </a:ext>
            </a:extLst>
          </p:cNvPr>
          <p:cNvSpPr txBox="1"/>
          <p:nvPr/>
        </p:nvSpPr>
        <p:spPr>
          <a:xfrm>
            <a:off x="72000" y="6613916"/>
            <a:ext cx="11920557"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err="1">
                <a:effectLst/>
              </a:rPr>
              <a:t>Jarrin</a:t>
            </a:r>
            <a:r>
              <a:rPr lang="fr-FR" sz="800" dirty="0">
                <a:effectLst/>
              </a:rPr>
              <a:t> DC. </a:t>
            </a:r>
            <a:r>
              <a:rPr lang="fr-FR" sz="800" i="1" dirty="0">
                <a:effectLst/>
              </a:rPr>
              <a:t>et al</a:t>
            </a:r>
            <a:r>
              <a:rPr lang="fr-FR" sz="800" dirty="0">
                <a:effectLst/>
              </a:rPr>
              <a:t>. </a:t>
            </a:r>
            <a:r>
              <a:rPr lang="fr-FR" sz="800" dirty="0" err="1">
                <a:effectLst/>
              </a:rPr>
              <a:t>Insomnia</a:t>
            </a:r>
            <a:r>
              <a:rPr lang="fr-FR" sz="800" dirty="0">
                <a:effectLst/>
              </a:rPr>
              <a:t> and </a:t>
            </a:r>
            <a:r>
              <a:rPr lang="fr-FR" sz="800" dirty="0"/>
              <a:t>hypertension: a </a:t>
            </a:r>
            <a:r>
              <a:rPr lang="fr-FR" sz="800" dirty="0" err="1"/>
              <a:t>systematic</a:t>
            </a:r>
            <a:r>
              <a:rPr lang="fr-FR" sz="800" dirty="0"/>
              <a:t> </a:t>
            </a:r>
            <a:r>
              <a:rPr lang="fr-FR" sz="800" dirty="0" err="1"/>
              <a:t>review</a:t>
            </a:r>
            <a:r>
              <a:rPr lang="fr-FR" sz="800" dirty="0"/>
              <a:t>, </a:t>
            </a:r>
            <a:r>
              <a:rPr lang="fr-FR" sz="800" i="1" dirty="0" err="1"/>
              <a:t>Sleep</a:t>
            </a:r>
            <a:r>
              <a:rPr lang="fr-FR" sz="800" i="1" dirty="0"/>
              <a:t> </a:t>
            </a:r>
            <a:r>
              <a:rPr lang="fr-FR" sz="800" i="1" dirty="0" err="1"/>
              <a:t>Medicine</a:t>
            </a:r>
            <a:r>
              <a:rPr lang="fr-FR" sz="800" i="1" dirty="0"/>
              <a:t> </a:t>
            </a:r>
            <a:r>
              <a:rPr lang="fr-FR" sz="800" i="1" dirty="0" err="1"/>
              <a:t>Reviews</a:t>
            </a:r>
            <a:r>
              <a:rPr lang="fr-FR" sz="800" i="1" dirty="0"/>
              <a:t> </a:t>
            </a:r>
            <a:r>
              <a:rPr lang="fr-FR" sz="800" dirty="0"/>
              <a:t>2018;41:3-38.</a:t>
            </a:r>
          </a:p>
        </p:txBody>
      </p:sp>
      <p:sp>
        <p:nvSpPr>
          <p:cNvPr id="5" name="Rectangle 4">
            <a:extLst>
              <a:ext uri="{FF2B5EF4-FFF2-40B4-BE49-F238E27FC236}">
                <a16:creationId xmlns:a16="http://schemas.microsoft.com/office/drawing/2014/main" id="{FE3C3205-5C78-A9BC-FF87-0167248C888E}"/>
              </a:ext>
            </a:extLst>
          </p:cNvPr>
          <p:cNvSpPr/>
          <p:nvPr/>
        </p:nvSpPr>
        <p:spPr>
          <a:xfrm>
            <a:off x="1779654" y="1560728"/>
            <a:ext cx="9768499" cy="104735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400" b="1">
                <a:latin typeface="Arial" panose="020B0604020202020204" pitchFamily="34" charset="0"/>
                <a:cs typeface="Arial" panose="020B0604020202020204" pitchFamily="34" charset="0"/>
              </a:rPr>
              <a:t>Insomnie</a:t>
            </a:r>
          </a:p>
          <a:p>
            <a:pPr algn="ctr"/>
            <a:endParaRPr lang="fr-FR" sz="800" b="1">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100">
                <a:latin typeface="Arial" panose="020B0604020202020204" pitchFamily="34" charset="0"/>
                <a:cs typeface="Arial" panose="020B0604020202020204" pitchFamily="34" charset="0"/>
              </a:rPr>
              <a:t>Difficultés à s'endormir ou à maintenir le sommeil, réveils matinaux précoces, détresse ou troubles diurnes importants</a:t>
            </a:r>
          </a:p>
          <a:p>
            <a:pPr marL="285750" indent="-285750">
              <a:buFont typeface="Arial" panose="020B0604020202020204" pitchFamily="34" charset="0"/>
              <a:buChar char="•"/>
            </a:pPr>
            <a:r>
              <a:rPr lang="fr-FR" sz="1100">
                <a:latin typeface="Arial" panose="020B0604020202020204" pitchFamily="34" charset="0"/>
                <a:cs typeface="Arial" panose="020B0604020202020204" pitchFamily="34" charset="0"/>
              </a:rPr>
              <a:t>Hyperexcitation (excitation élevée ayant un impact sur le fonctionnement somatique, émotionnel, cognitif et cortical qui peut contribuer aux symptômes      de l'insomnie nocturne et diurne)</a:t>
            </a:r>
          </a:p>
          <a:p>
            <a:pPr marL="285750" indent="-285750">
              <a:buFont typeface="Arial" panose="020B0604020202020204" pitchFamily="34" charset="0"/>
              <a:buChar char="•"/>
            </a:pPr>
            <a:r>
              <a:rPr lang="fr-FR" sz="1100">
                <a:latin typeface="Arial" panose="020B0604020202020204" pitchFamily="34" charset="0"/>
                <a:cs typeface="Arial" panose="020B0604020202020204" pitchFamily="34" charset="0"/>
              </a:rPr>
              <a:t>Durée de sommeil objectivement courte (en tant que phénotype)</a:t>
            </a:r>
          </a:p>
        </p:txBody>
      </p:sp>
      <p:sp>
        <p:nvSpPr>
          <p:cNvPr id="8" name="Rectangle 7">
            <a:extLst>
              <a:ext uri="{FF2B5EF4-FFF2-40B4-BE49-F238E27FC236}">
                <a16:creationId xmlns:a16="http://schemas.microsoft.com/office/drawing/2014/main" id="{E84B9E50-E3F9-3A82-544C-756CBCAB4F1F}"/>
              </a:ext>
            </a:extLst>
          </p:cNvPr>
          <p:cNvSpPr/>
          <p:nvPr/>
        </p:nvSpPr>
        <p:spPr>
          <a:xfrm>
            <a:off x="351730" y="2868829"/>
            <a:ext cx="2855846" cy="253998"/>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Activation du système sympathique</a:t>
            </a:r>
          </a:p>
        </p:txBody>
      </p:sp>
      <p:sp>
        <p:nvSpPr>
          <p:cNvPr id="9" name="Rectangle 8">
            <a:extLst>
              <a:ext uri="{FF2B5EF4-FFF2-40B4-BE49-F238E27FC236}">
                <a16:creationId xmlns:a16="http://schemas.microsoft.com/office/drawing/2014/main" id="{54CFFDA2-E725-A33D-8DAE-DD3C6EC7C435}"/>
              </a:ext>
            </a:extLst>
          </p:cNvPr>
          <p:cNvSpPr/>
          <p:nvPr/>
        </p:nvSpPr>
        <p:spPr>
          <a:xfrm>
            <a:off x="4849672" y="2881528"/>
            <a:ext cx="2855845" cy="253999"/>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Dysrégulation de l’axe HHS</a:t>
            </a:r>
          </a:p>
        </p:txBody>
      </p:sp>
      <p:sp>
        <p:nvSpPr>
          <p:cNvPr id="10" name="Rectangle 9">
            <a:extLst>
              <a:ext uri="{FF2B5EF4-FFF2-40B4-BE49-F238E27FC236}">
                <a16:creationId xmlns:a16="http://schemas.microsoft.com/office/drawing/2014/main" id="{2AB3CA4F-63C8-6710-D7AF-6085FCA21D2C}"/>
              </a:ext>
            </a:extLst>
          </p:cNvPr>
          <p:cNvSpPr/>
          <p:nvPr/>
        </p:nvSpPr>
        <p:spPr>
          <a:xfrm>
            <a:off x="9347613" y="2843428"/>
            <a:ext cx="2385119" cy="253999"/>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Inflammation systémique</a:t>
            </a:r>
          </a:p>
        </p:txBody>
      </p:sp>
      <p:sp>
        <p:nvSpPr>
          <p:cNvPr id="11" name="Rectangle 10">
            <a:extLst>
              <a:ext uri="{FF2B5EF4-FFF2-40B4-BE49-F238E27FC236}">
                <a16:creationId xmlns:a16="http://schemas.microsoft.com/office/drawing/2014/main" id="{9421F2A4-32FB-CCAD-B153-BB7C77EEF2F9}"/>
              </a:ext>
            </a:extLst>
          </p:cNvPr>
          <p:cNvSpPr/>
          <p:nvPr/>
        </p:nvSpPr>
        <p:spPr>
          <a:xfrm>
            <a:off x="4706588" y="3403359"/>
            <a:ext cx="3142010" cy="253999"/>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Libération d’hormone adrénocorticotrope</a:t>
            </a:r>
          </a:p>
        </p:txBody>
      </p:sp>
      <p:sp>
        <p:nvSpPr>
          <p:cNvPr id="12" name="Rectangle 11">
            <a:extLst>
              <a:ext uri="{FF2B5EF4-FFF2-40B4-BE49-F238E27FC236}">
                <a16:creationId xmlns:a16="http://schemas.microsoft.com/office/drawing/2014/main" id="{DF4F6488-D063-A21E-8B4F-C9F84B3459CA}"/>
              </a:ext>
            </a:extLst>
          </p:cNvPr>
          <p:cNvSpPr/>
          <p:nvPr/>
        </p:nvSpPr>
        <p:spPr>
          <a:xfrm>
            <a:off x="614598" y="3332567"/>
            <a:ext cx="2330110" cy="395582"/>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Activation du système </a:t>
            </a:r>
          </a:p>
          <a:p>
            <a:pPr algn="ctr"/>
            <a:r>
              <a:rPr lang="fr-FR" sz="1200">
                <a:latin typeface="Arial" panose="020B0604020202020204" pitchFamily="34" charset="0"/>
                <a:cs typeface="Arial" panose="020B0604020202020204" pitchFamily="34" charset="0"/>
              </a:rPr>
              <a:t>rénine-angiotensine</a:t>
            </a:r>
          </a:p>
        </p:txBody>
      </p:sp>
      <p:sp>
        <p:nvSpPr>
          <p:cNvPr id="14" name="Rectangle 13">
            <a:extLst>
              <a:ext uri="{FF2B5EF4-FFF2-40B4-BE49-F238E27FC236}">
                <a16:creationId xmlns:a16="http://schemas.microsoft.com/office/drawing/2014/main" id="{5790A2C1-65CC-E4E9-A9A4-1FE4A0AAF210}"/>
              </a:ext>
            </a:extLst>
          </p:cNvPr>
          <p:cNvSpPr/>
          <p:nvPr/>
        </p:nvSpPr>
        <p:spPr>
          <a:xfrm>
            <a:off x="682679" y="4057815"/>
            <a:ext cx="2330112" cy="230832"/>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Libération de l’angiotensine II</a:t>
            </a:r>
          </a:p>
        </p:txBody>
      </p:sp>
      <p:sp>
        <p:nvSpPr>
          <p:cNvPr id="15" name="Rectangle 14">
            <a:extLst>
              <a:ext uri="{FF2B5EF4-FFF2-40B4-BE49-F238E27FC236}">
                <a16:creationId xmlns:a16="http://schemas.microsoft.com/office/drawing/2014/main" id="{F67C3D70-EC47-3B3D-036A-E4B35BD04A11}"/>
              </a:ext>
            </a:extLst>
          </p:cNvPr>
          <p:cNvSpPr/>
          <p:nvPr/>
        </p:nvSpPr>
        <p:spPr>
          <a:xfrm>
            <a:off x="5061738" y="4051131"/>
            <a:ext cx="2330112" cy="291223"/>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Libération d’aldostérone</a:t>
            </a:r>
          </a:p>
        </p:txBody>
      </p:sp>
      <p:sp>
        <p:nvSpPr>
          <p:cNvPr id="16" name="Rectangle 15">
            <a:extLst>
              <a:ext uri="{FF2B5EF4-FFF2-40B4-BE49-F238E27FC236}">
                <a16:creationId xmlns:a16="http://schemas.microsoft.com/office/drawing/2014/main" id="{FFD2C0A8-B253-E9D9-DD2B-F069036CA3F6}"/>
              </a:ext>
            </a:extLst>
          </p:cNvPr>
          <p:cNvSpPr/>
          <p:nvPr/>
        </p:nvSpPr>
        <p:spPr>
          <a:xfrm>
            <a:off x="4018214" y="4717376"/>
            <a:ext cx="4657106" cy="807070"/>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Rétention et réabsorption du sodium</a:t>
            </a:r>
          </a:p>
          <a:p>
            <a:pPr algn="ctr"/>
            <a:r>
              <a:rPr lang="fr-FR" sz="1200">
                <a:latin typeface="Arial" panose="020B0604020202020204" pitchFamily="34" charset="0"/>
                <a:cs typeface="Arial" panose="020B0604020202020204" pitchFamily="34" charset="0"/>
              </a:rPr>
              <a:t>Surcharge de volume</a:t>
            </a:r>
          </a:p>
          <a:p>
            <a:pPr algn="ctr"/>
            <a:r>
              <a:rPr lang="fr-FR" sz="1200">
                <a:latin typeface="Arial" panose="020B0604020202020204" pitchFamily="34" charset="0"/>
                <a:cs typeface="Arial" panose="020B0604020202020204" pitchFamily="34" charset="0"/>
              </a:rPr>
              <a:t>Vasoconstriction, rigidité artérielle, remodelage vasculaire</a:t>
            </a:r>
          </a:p>
          <a:p>
            <a:pPr algn="ctr"/>
            <a:r>
              <a:rPr lang="fr-FR" sz="1200">
                <a:latin typeface="Arial" panose="020B0604020202020204" pitchFamily="34" charset="0"/>
                <a:cs typeface="Arial" panose="020B0604020202020204" pitchFamily="34" charset="0"/>
              </a:rPr>
              <a:t>Débit cardiaque</a:t>
            </a:r>
          </a:p>
        </p:txBody>
      </p:sp>
      <p:sp>
        <p:nvSpPr>
          <p:cNvPr id="17" name="Rectangle 16">
            <a:extLst>
              <a:ext uri="{FF2B5EF4-FFF2-40B4-BE49-F238E27FC236}">
                <a16:creationId xmlns:a16="http://schemas.microsoft.com/office/drawing/2014/main" id="{ED50FE6E-F4D0-B380-E6C6-289EA17EAA9F}"/>
              </a:ext>
            </a:extLst>
          </p:cNvPr>
          <p:cNvSpPr/>
          <p:nvPr/>
        </p:nvSpPr>
        <p:spPr>
          <a:xfrm>
            <a:off x="5112537" y="5766647"/>
            <a:ext cx="2330112" cy="230833"/>
          </a:xfrm>
          <a:prstGeom prst="rect">
            <a:avLst/>
          </a:prstGeom>
          <a:ln w="127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a:latin typeface="Arial" panose="020B0604020202020204" pitchFamily="34" charset="0"/>
                <a:cs typeface="Arial" panose="020B0604020202020204" pitchFamily="34" charset="0"/>
              </a:rPr>
              <a:t>Dysfonction endothéliale</a:t>
            </a:r>
          </a:p>
        </p:txBody>
      </p:sp>
      <p:sp>
        <p:nvSpPr>
          <p:cNvPr id="19" name="Rectangle 18">
            <a:extLst>
              <a:ext uri="{FF2B5EF4-FFF2-40B4-BE49-F238E27FC236}">
                <a16:creationId xmlns:a16="http://schemas.microsoft.com/office/drawing/2014/main" id="{DB5B4FAA-B10B-0DC4-B6B1-4A7251DCD025}"/>
              </a:ext>
            </a:extLst>
          </p:cNvPr>
          <p:cNvSpPr/>
          <p:nvPr/>
        </p:nvSpPr>
        <p:spPr>
          <a:xfrm>
            <a:off x="4849672" y="6276820"/>
            <a:ext cx="2855845" cy="253999"/>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a:latin typeface="Arial" panose="020B0604020202020204" pitchFamily="34" charset="0"/>
                <a:cs typeface="Arial" panose="020B0604020202020204" pitchFamily="34" charset="0"/>
              </a:rPr>
              <a:t>TA élevée / Hypertension</a:t>
            </a:r>
          </a:p>
        </p:txBody>
      </p:sp>
      <p:cxnSp>
        <p:nvCxnSpPr>
          <p:cNvPr id="21" name="Connecteur droit avec flèche 20">
            <a:extLst>
              <a:ext uri="{FF2B5EF4-FFF2-40B4-BE49-F238E27FC236}">
                <a16:creationId xmlns:a16="http://schemas.microsoft.com/office/drawing/2014/main" id="{186789F7-D0A4-3363-FBB6-72306945406A}"/>
              </a:ext>
            </a:extLst>
          </p:cNvPr>
          <p:cNvCxnSpPr/>
          <p:nvPr/>
        </p:nvCxnSpPr>
        <p:spPr>
          <a:xfrm>
            <a:off x="6225235" y="2608087"/>
            <a:ext cx="0" cy="2353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3" name="Connecteur droit avec flèche 22">
            <a:extLst>
              <a:ext uri="{FF2B5EF4-FFF2-40B4-BE49-F238E27FC236}">
                <a16:creationId xmlns:a16="http://schemas.microsoft.com/office/drawing/2014/main" id="{DFE3A11C-9A3E-A70D-ABE3-28BE3F419D31}"/>
              </a:ext>
            </a:extLst>
          </p:cNvPr>
          <p:cNvCxnSpPr/>
          <p:nvPr/>
        </p:nvCxnSpPr>
        <p:spPr>
          <a:xfrm flipH="1">
            <a:off x="1943100" y="2649557"/>
            <a:ext cx="342900" cy="15577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5" name="Connecteur droit avec flèche 24">
            <a:extLst>
              <a:ext uri="{FF2B5EF4-FFF2-40B4-BE49-F238E27FC236}">
                <a16:creationId xmlns:a16="http://schemas.microsoft.com/office/drawing/2014/main" id="{258ABEEE-B437-2E19-2F1A-C6882D6DAE5B}"/>
              </a:ext>
            </a:extLst>
          </p:cNvPr>
          <p:cNvCxnSpPr>
            <a:cxnSpLocks/>
          </p:cNvCxnSpPr>
          <p:nvPr/>
        </p:nvCxnSpPr>
        <p:spPr>
          <a:xfrm>
            <a:off x="10198100" y="2611457"/>
            <a:ext cx="342073" cy="19387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Connecteur droit avec flèche 25">
            <a:extLst>
              <a:ext uri="{FF2B5EF4-FFF2-40B4-BE49-F238E27FC236}">
                <a16:creationId xmlns:a16="http://schemas.microsoft.com/office/drawing/2014/main" id="{AAA508F9-BEF6-8A0A-57C1-98707CA613A4}"/>
              </a:ext>
            </a:extLst>
          </p:cNvPr>
          <p:cNvCxnSpPr/>
          <p:nvPr/>
        </p:nvCxnSpPr>
        <p:spPr>
          <a:xfrm>
            <a:off x="6237935" y="3154187"/>
            <a:ext cx="0" cy="2353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8" name="Connecteur droit avec flèche 27">
            <a:extLst>
              <a:ext uri="{FF2B5EF4-FFF2-40B4-BE49-F238E27FC236}">
                <a16:creationId xmlns:a16="http://schemas.microsoft.com/office/drawing/2014/main" id="{C13361C0-C207-BA10-229E-4855B3DB2EBC}"/>
              </a:ext>
            </a:extLst>
          </p:cNvPr>
          <p:cNvCxnSpPr>
            <a:cxnSpLocks/>
          </p:cNvCxnSpPr>
          <p:nvPr/>
        </p:nvCxnSpPr>
        <p:spPr>
          <a:xfrm>
            <a:off x="6214093" y="3682758"/>
            <a:ext cx="0" cy="3352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Connecteur droit avec flèche 28">
            <a:extLst>
              <a:ext uri="{FF2B5EF4-FFF2-40B4-BE49-F238E27FC236}">
                <a16:creationId xmlns:a16="http://schemas.microsoft.com/office/drawing/2014/main" id="{D50C2EFB-F9E7-3BCF-E90E-E517256A5FBF}"/>
              </a:ext>
            </a:extLst>
          </p:cNvPr>
          <p:cNvCxnSpPr>
            <a:cxnSpLocks/>
          </p:cNvCxnSpPr>
          <p:nvPr/>
        </p:nvCxnSpPr>
        <p:spPr>
          <a:xfrm>
            <a:off x="6226793" y="4368558"/>
            <a:ext cx="0" cy="3352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Connecteur droit avec flèche 29">
            <a:extLst>
              <a:ext uri="{FF2B5EF4-FFF2-40B4-BE49-F238E27FC236}">
                <a16:creationId xmlns:a16="http://schemas.microsoft.com/office/drawing/2014/main" id="{63EEA797-9B97-F79E-1569-8095B613F8DF}"/>
              </a:ext>
            </a:extLst>
          </p:cNvPr>
          <p:cNvCxnSpPr/>
          <p:nvPr/>
        </p:nvCxnSpPr>
        <p:spPr>
          <a:xfrm>
            <a:off x="6225235" y="5529087"/>
            <a:ext cx="0" cy="2353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Connecteur droit avec flèche 30">
            <a:extLst>
              <a:ext uri="{FF2B5EF4-FFF2-40B4-BE49-F238E27FC236}">
                <a16:creationId xmlns:a16="http://schemas.microsoft.com/office/drawing/2014/main" id="{67725F55-AA94-9452-403E-2A06FFFF968B}"/>
              </a:ext>
            </a:extLst>
          </p:cNvPr>
          <p:cNvCxnSpPr/>
          <p:nvPr/>
        </p:nvCxnSpPr>
        <p:spPr>
          <a:xfrm>
            <a:off x="6225235" y="6024387"/>
            <a:ext cx="0" cy="2353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3" name="Connecteur droit avec flèche 32">
            <a:extLst>
              <a:ext uri="{FF2B5EF4-FFF2-40B4-BE49-F238E27FC236}">
                <a16:creationId xmlns:a16="http://schemas.microsoft.com/office/drawing/2014/main" id="{28BC0A67-CA64-E970-B0A7-A529425A1986}"/>
              </a:ext>
            </a:extLst>
          </p:cNvPr>
          <p:cNvCxnSpPr>
            <a:cxnSpLocks/>
            <a:stCxn id="8" idx="2"/>
            <a:endCxn id="12" idx="0"/>
          </p:cNvCxnSpPr>
          <p:nvPr/>
        </p:nvCxnSpPr>
        <p:spPr>
          <a:xfrm>
            <a:off x="1779653" y="3122827"/>
            <a:ext cx="0" cy="20974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6" name="Connecteur droit avec flèche 35">
            <a:extLst>
              <a:ext uri="{FF2B5EF4-FFF2-40B4-BE49-F238E27FC236}">
                <a16:creationId xmlns:a16="http://schemas.microsoft.com/office/drawing/2014/main" id="{23E0CD39-07B4-AF72-2F30-1AF694819DFD}"/>
              </a:ext>
            </a:extLst>
          </p:cNvPr>
          <p:cNvCxnSpPr/>
          <p:nvPr/>
        </p:nvCxnSpPr>
        <p:spPr>
          <a:xfrm>
            <a:off x="1805053" y="3732427"/>
            <a:ext cx="0" cy="3328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9" name="Connecteur droit avec flèche 38">
            <a:extLst>
              <a:ext uri="{FF2B5EF4-FFF2-40B4-BE49-F238E27FC236}">
                <a16:creationId xmlns:a16="http://schemas.microsoft.com/office/drawing/2014/main" id="{F369D614-5A10-6F7A-E9BE-E1BA614ECFD3}"/>
              </a:ext>
            </a:extLst>
          </p:cNvPr>
          <p:cNvCxnSpPr/>
          <p:nvPr/>
        </p:nvCxnSpPr>
        <p:spPr>
          <a:xfrm>
            <a:off x="3065734" y="4202646"/>
            <a:ext cx="1904961"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1" name="Connecteur droit avec flèche 40">
            <a:extLst>
              <a:ext uri="{FF2B5EF4-FFF2-40B4-BE49-F238E27FC236}">
                <a16:creationId xmlns:a16="http://schemas.microsoft.com/office/drawing/2014/main" id="{FD6AE0EB-C980-F6E3-A108-36DFFFBA0D8D}"/>
              </a:ext>
            </a:extLst>
          </p:cNvPr>
          <p:cNvCxnSpPr>
            <a:cxnSpLocks/>
            <a:stCxn id="15" idx="3"/>
          </p:cNvCxnSpPr>
          <p:nvPr/>
        </p:nvCxnSpPr>
        <p:spPr>
          <a:xfrm flipV="1">
            <a:off x="7391850" y="3217010"/>
            <a:ext cx="2609489" cy="97973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8" name="Connecteur droit 47">
            <a:extLst>
              <a:ext uri="{FF2B5EF4-FFF2-40B4-BE49-F238E27FC236}">
                <a16:creationId xmlns:a16="http://schemas.microsoft.com/office/drawing/2014/main" id="{9585734A-F892-A04A-6CF1-7537DBFCDDBD}"/>
              </a:ext>
            </a:extLst>
          </p:cNvPr>
          <p:cNvCxnSpPr>
            <a:cxnSpLocks/>
          </p:cNvCxnSpPr>
          <p:nvPr/>
        </p:nvCxnSpPr>
        <p:spPr>
          <a:xfrm>
            <a:off x="495300" y="3135527"/>
            <a:ext cx="0" cy="2781301"/>
          </a:xfrm>
          <a:prstGeom prst="line">
            <a:avLst/>
          </a:prstGeom>
        </p:spPr>
        <p:style>
          <a:lnRef idx="2">
            <a:schemeClr val="dk1"/>
          </a:lnRef>
          <a:fillRef idx="0">
            <a:schemeClr val="dk1"/>
          </a:fillRef>
          <a:effectRef idx="1">
            <a:schemeClr val="dk1"/>
          </a:effectRef>
          <a:fontRef idx="minor">
            <a:schemeClr val="tx1"/>
          </a:fontRef>
        </p:style>
      </p:cxnSp>
      <p:cxnSp>
        <p:nvCxnSpPr>
          <p:cNvPr id="50" name="Connecteur droit avec flèche 49">
            <a:extLst>
              <a:ext uri="{FF2B5EF4-FFF2-40B4-BE49-F238E27FC236}">
                <a16:creationId xmlns:a16="http://schemas.microsoft.com/office/drawing/2014/main" id="{B2667F1F-5E59-D7E5-E484-A8031F8BB14A}"/>
              </a:ext>
            </a:extLst>
          </p:cNvPr>
          <p:cNvCxnSpPr/>
          <p:nvPr/>
        </p:nvCxnSpPr>
        <p:spPr>
          <a:xfrm>
            <a:off x="495300" y="5916828"/>
            <a:ext cx="448809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4" name="Connecteur droit 53">
            <a:extLst>
              <a:ext uri="{FF2B5EF4-FFF2-40B4-BE49-F238E27FC236}">
                <a16:creationId xmlns:a16="http://schemas.microsoft.com/office/drawing/2014/main" id="{ECC7D1DB-894D-0A60-3675-843F4610E7E7}"/>
              </a:ext>
            </a:extLst>
          </p:cNvPr>
          <p:cNvCxnSpPr>
            <a:cxnSpLocks/>
          </p:cNvCxnSpPr>
          <p:nvPr/>
        </p:nvCxnSpPr>
        <p:spPr>
          <a:xfrm>
            <a:off x="11290300" y="3148227"/>
            <a:ext cx="0" cy="2781301"/>
          </a:xfrm>
          <a:prstGeom prst="line">
            <a:avLst/>
          </a:prstGeom>
        </p:spPr>
        <p:style>
          <a:lnRef idx="2">
            <a:schemeClr val="dk1"/>
          </a:lnRef>
          <a:fillRef idx="0">
            <a:schemeClr val="dk1"/>
          </a:fillRef>
          <a:effectRef idx="1">
            <a:schemeClr val="dk1"/>
          </a:effectRef>
          <a:fontRef idx="minor">
            <a:schemeClr val="tx1"/>
          </a:fontRef>
        </p:style>
      </p:cxnSp>
      <p:cxnSp>
        <p:nvCxnSpPr>
          <p:cNvPr id="56" name="Connecteur droit avec flèche 55">
            <a:extLst>
              <a:ext uri="{FF2B5EF4-FFF2-40B4-BE49-F238E27FC236}">
                <a16:creationId xmlns:a16="http://schemas.microsoft.com/office/drawing/2014/main" id="{490AE5C4-5953-A52D-D5A3-36B9AE5067A7}"/>
              </a:ext>
            </a:extLst>
          </p:cNvPr>
          <p:cNvCxnSpPr>
            <a:cxnSpLocks/>
          </p:cNvCxnSpPr>
          <p:nvPr/>
        </p:nvCxnSpPr>
        <p:spPr>
          <a:xfrm flipH="1">
            <a:off x="7553117" y="5933980"/>
            <a:ext cx="3737183"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8" name="Flèche : haut 57">
            <a:extLst>
              <a:ext uri="{FF2B5EF4-FFF2-40B4-BE49-F238E27FC236}">
                <a16:creationId xmlns:a16="http://schemas.microsoft.com/office/drawing/2014/main" id="{F27E1818-0DC7-98FF-1971-78CF940282B0}"/>
              </a:ext>
            </a:extLst>
          </p:cNvPr>
          <p:cNvSpPr/>
          <p:nvPr/>
        </p:nvSpPr>
        <p:spPr>
          <a:xfrm>
            <a:off x="444501" y="29196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59" name="Flèche : haut 58">
            <a:extLst>
              <a:ext uri="{FF2B5EF4-FFF2-40B4-BE49-F238E27FC236}">
                <a16:creationId xmlns:a16="http://schemas.microsoft.com/office/drawing/2014/main" id="{2B35C167-ABC7-6CB6-4E21-E37F1EF3716E}"/>
              </a:ext>
            </a:extLst>
          </p:cNvPr>
          <p:cNvSpPr/>
          <p:nvPr/>
        </p:nvSpPr>
        <p:spPr>
          <a:xfrm>
            <a:off x="5207001" y="29323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0" name="Flèche : haut 59">
            <a:extLst>
              <a:ext uri="{FF2B5EF4-FFF2-40B4-BE49-F238E27FC236}">
                <a16:creationId xmlns:a16="http://schemas.microsoft.com/office/drawing/2014/main" id="{78A6F8DC-8334-1E70-7674-677E5AEF4C6C}"/>
              </a:ext>
            </a:extLst>
          </p:cNvPr>
          <p:cNvSpPr/>
          <p:nvPr/>
        </p:nvSpPr>
        <p:spPr>
          <a:xfrm>
            <a:off x="901701" y="33514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1" name="Flèche : haut 60">
            <a:extLst>
              <a:ext uri="{FF2B5EF4-FFF2-40B4-BE49-F238E27FC236}">
                <a16:creationId xmlns:a16="http://schemas.microsoft.com/office/drawing/2014/main" id="{D91E5E8D-7FB3-08C1-ECA1-E19DA0748E73}"/>
              </a:ext>
            </a:extLst>
          </p:cNvPr>
          <p:cNvSpPr/>
          <p:nvPr/>
        </p:nvSpPr>
        <p:spPr>
          <a:xfrm>
            <a:off x="723901" y="40880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2" name="Flèche : haut 61">
            <a:extLst>
              <a:ext uri="{FF2B5EF4-FFF2-40B4-BE49-F238E27FC236}">
                <a16:creationId xmlns:a16="http://schemas.microsoft.com/office/drawing/2014/main" id="{2BDE7395-5E3F-9080-5783-83CE804266C0}"/>
              </a:ext>
            </a:extLst>
          </p:cNvPr>
          <p:cNvSpPr/>
          <p:nvPr/>
        </p:nvSpPr>
        <p:spPr>
          <a:xfrm>
            <a:off x="4775201" y="34403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3" name="Flèche : haut 62">
            <a:extLst>
              <a:ext uri="{FF2B5EF4-FFF2-40B4-BE49-F238E27FC236}">
                <a16:creationId xmlns:a16="http://schemas.microsoft.com/office/drawing/2014/main" id="{9ED6D4E4-2B45-61C8-C233-48AA386FB594}"/>
              </a:ext>
            </a:extLst>
          </p:cNvPr>
          <p:cNvSpPr/>
          <p:nvPr/>
        </p:nvSpPr>
        <p:spPr>
          <a:xfrm>
            <a:off x="5245101" y="41134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4" name="Flèche : haut 63">
            <a:extLst>
              <a:ext uri="{FF2B5EF4-FFF2-40B4-BE49-F238E27FC236}">
                <a16:creationId xmlns:a16="http://schemas.microsoft.com/office/drawing/2014/main" id="{B2036EEF-B36E-B873-296B-FEB78CCAF272}"/>
              </a:ext>
            </a:extLst>
          </p:cNvPr>
          <p:cNvSpPr/>
          <p:nvPr/>
        </p:nvSpPr>
        <p:spPr>
          <a:xfrm>
            <a:off x="4978401" y="47484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5" name="Flèche : haut 64">
            <a:extLst>
              <a:ext uri="{FF2B5EF4-FFF2-40B4-BE49-F238E27FC236}">
                <a16:creationId xmlns:a16="http://schemas.microsoft.com/office/drawing/2014/main" id="{65D481F7-31B0-C4D6-88E6-F66BFC53D2C8}"/>
              </a:ext>
            </a:extLst>
          </p:cNvPr>
          <p:cNvSpPr/>
          <p:nvPr/>
        </p:nvSpPr>
        <p:spPr>
          <a:xfrm>
            <a:off x="5473701" y="49389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6" name="Flèche : haut 65">
            <a:extLst>
              <a:ext uri="{FF2B5EF4-FFF2-40B4-BE49-F238E27FC236}">
                <a16:creationId xmlns:a16="http://schemas.microsoft.com/office/drawing/2014/main" id="{ACA94A72-55E5-4949-B4CD-7F32627FBC1B}"/>
              </a:ext>
            </a:extLst>
          </p:cNvPr>
          <p:cNvSpPr/>
          <p:nvPr/>
        </p:nvSpPr>
        <p:spPr>
          <a:xfrm>
            <a:off x="4267201" y="51294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7" name="Flèche : haut 66">
            <a:extLst>
              <a:ext uri="{FF2B5EF4-FFF2-40B4-BE49-F238E27FC236}">
                <a16:creationId xmlns:a16="http://schemas.microsoft.com/office/drawing/2014/main" id="{84F2C093-E35B-A797-E5B2-C8816B08A3E1}"/>
              </a:ext>
            </a:extLst>
          </p:cNvPr>
          <p:cNvSpPr/>
          <p:nvPr/>
        </p:nvSpPr>
        <p:spPr>
          <a:xfrm>
            <a:off x="5664201" y="53072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8" name="Flèche : haut 67">
            <a:extLst>
              <a:ext uri="{FF2B5EF4-FFF2-40B4-BE49-F238E27FC236}">
                <a16:creationId xmlns:a16="http://schemas.microsoft.com/office/drawing/2014/main" id="{CA096F09-6903-916D-E3EF-2288FF874BA7}"/>
              </a:ext>
            </a:extLst>
          </p:cNvPr>
          <p:cNvSpPr/>
          <p:nvPr/>
        </p:nvSpPr>
        <p:spPr>
          <a:xfrm>
            <a:off x="9537701" y="2894228"/>
            <a:ext cx="88900" cy="135525"/>
          </a:xfrm>
          <a:prstGeom prst="up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5338347A-E328-6E5E-D23E-ADBB3DC08E12}"/>
              </a:ext>
            </a:extLst>
          </p:cNvPr>
          <p:cNvSpPr txBox="1"/>
          <p:nvPr/>
        </p:nvSpPr>
        <p:spPr>
          <a:xfrm>
            <a:off x="72000" y="6415403"/>
            <a:ext cx="3967753"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b="0" i="0" u="none" strike="noStrike" dirty="0">
                <a:solidFill>
                  <a:srgbClr val="4D5156"/>
                </a:solidFill>
                <a:effectLst/>
                <a:latin typeface="arial" panose="020B0604020202020204" pitchFamily="34" charset="0"/>
              </a:rPr>
              <a:t>HHS : </a:t>
            </a:r>
            <a:r>
              <a:rPr lang="fr-FR" sz="900" dirty="0" err="1">
                <a:solidFill>
                  <a:srgbClr val="4D5156"/>
                </a:solidFill>
                <a:latin typeface="arial" panose="020B0604020202020204" pitchFamily="34" charset="0"/>
              </a:rPr>
              <a:t>hypothalamo</a:t>
            </a:r>
            <a:r>
              <a:rPr lang="fr-FR" sz="900" dirty="0">
                <a:solidFill>
                  <a:srgbClr val="4D5156"/>
                </a:solidFill>
                <a:latin typeface="arial" panose="020B0604020202020204" pitchFamily="34" charset="0"/>
              </a:rPr>
              <a:t>-</a:t>
            </a:r>
            <a:r>
              <a:rPr lang="fr-FR" sz="900" dirty="0" err="1">
                <a:solidFill>
                  <a:srgbClr val="4D5156"/>
                </a:solidFill>
                <a:latin typeface="arial" panose="020B0604020202020204" pitchFamily="34" charset="0"/>
              </a:rPr>
              <a:t>hypophyso</a:t>
            </a:r>
            <a:r>
              <a:rPr lang="fr-FR" sz="900" dirty="0">
                <a:solidFill>
                  <a:srgbClr val="4D5156"/>
                </a:solidFill>
                <a:latin typeface="arial" panose="020B0604020202020204" pitchFamily="34" charset="0"/>
              </a:rPr>
              <a:t>-surrénalien ; HTA : hypertension artérielle</a:t>
            </a:r>
          </a:p>
        </p:txBody>
      </p:sp>
    </p:spTree>
    <p:extLst>
      <p:ext uri="{BB962C8B-B14F-4D97-AF65-F5344CB8AC3E}">
        <p14:creationId xmlns:p14="http://schemas.microsoft.com/office/powerpoint/2010/main" val="3204459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7FC91D4-3E21-84DC-AD97-0A0BC55F1324}"/>
              </a:ext>
            </a:extLst>
          </p:cNvPr>
          <p:cNvSpPr>
            <a:spLocks noGrp="1"/>
          </p:cNvSpPr>
          <p:nvPr>
            <p:ph type="title"/>
          </p:nvPr>
        </p:nvSpPr>
        <p:spPr/>
        <p:txBody>
          <a:bodyPr/>
          <a:lstStyle/>
          <a:p>
            <a:r>
              <a:rPr lang="fr-FR"/>
              <a:t>Lien insomnie et HTA ?</a:t>
            </a:r>
          </a:p>
        </p:txBody>
      </p:sp>
      <p:pic>
        <p:nvPicPr>
          <p:cNvPr id="4" name="Picture 2">
            <a:extLst>
              <a:ext uri="{FF2B5EF4-FFF2-40B4-BE49-F238E27FC236}">
                <a16:creationId xmlns:a16="http://schemas.microsoft.com/office/drawing/2014/main" id="{AA1507B4-DD69-E8BC-B78C-6BBB70C373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21" y="1708939"/>
            <a:ext cx="4366367" cy="2386544"/>
          </a:xfrm>
          <a:prstGeom prst="rect">
            <a:avLst/>
          </a:prstGeom>
          <a:noFill/>
          <a:ln w="31750">
            <a:solidFill>
              <a:srgbClr val="5994A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a:extLst>
              <a:ext uri="{FF2B5EF4-FFF2-40B4-BE49-F238E27FC236}">
                <a16:creationId xmlns:a16="http://schemas.microsoft.com/office/drawing/2014/main" id="{DFC853BE-EE6A-77AA-8A87-7AB64D2506D9}"/>
              </a:ext>
            </a:extLst>
          </p:cNvPr>
          <p:cNvSpPr txBox="1"/>
          <p:nvPr/>
        </p:nvSpPr>
        <p:spPr>
          <a:xfrm>
            <a:off x="22023" y="6584153"/>
            <a:ext cx="11920557"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err="1">
                <a:effectLst/>
              </a:rPr>
              <a:t>Jarrin</a:t>
            </a:r>
            <a:r>
              <a:rPr lang="fr-FR" sz="800" dirty="0">
                <a:effectLst/>
              </a:rPr>
              <a:t> DC. </a:t>
            </a:r>
            <a:r>
              <a:rPr lang="fr-FR" sz="800" i="1" dirty="0">
                <a:effectLst/>
              </a:rPr>
              <a:t>et al</a:t>
            </a:r>
            <a:r>
              <a:rPr lang="fr-FR" sz="800" dirty="0">
                <a:effectLst/>
              </a:rPr>
              <a:t>. </a:t>
            </a:r>
            <a:r>
              <a:rPr lang="fr-FR" sz="800" dirty="0" err="1">
                <a:effectLst/>
              </a:rPr>
              <a:t>Insomnia</a:t>
            </a:r>
            <a:r>
              <a:rPr lang="fr-FR" sz="800" dirty="0">
                <a:effectLst/>
              </a:rPr>
              <a:t> and </a:t>
            </a:r>
            <a:r>
              <a:rPr lang="fr-FR" sz="800" dirty="0"/>
              <a:t>hypertension: a </a:t>
            </a:r>
            <a:r>
              <a:rPr lang="fr-FR" sz="800" dirty="0" err="1"/>
              <a:t>systematic</a:t>
            </a:r>
            <a:r>
              <a:rPr lang="fr-FR" sz="800" dirty="0"/>
              <a:t> </a:t>
            </a:r>
            <a:r>
              <a:rPr lang="fr-FR" sz="800" dirty="0" err="1"/>
              <a:t>review</a:t>
            </a:r>
            <a:r>
              <a:rPr lang="fr-FR" sz="800" dirty="0"/>
              <a:t>, </a:t>
            </a:r>
            <a:r>
              <a:rPr lang="fr-FR" sz="800" i="1" dirty="0" err="1"/>
              <a:t>Sleep</a:t>
            </a:r>
            <a:r>
              <a:rPr lang="fr-FR" sz="800" i="1" dirty="0"/>
              <a:t> </a:t>
            </a:r>
            <a:r>
              <a:rPr lang="fr-FR" sz="800" i="1" dirty="0" err="1"/>
              <a:t>Medicine</a:t>
            </a:r>
            <a:r>
              <a:rPr lang="fr-FR" sz="800" i="1" dirty="0"/>
              <a:t> </a:t>
            </a:r>
            <a:r>
              <a:rPr lang="fr-FR" sz="800" i="1" dirty="0" err="1"/>
              <a:t>Reviews</a:t>
            </a:r>
            <a:r>
              <a:rPr lang="fr-FR" sz="800" i="1" dirty="0"/>
              <a:t> </a:t>
            </a:r>
            <a:r>
              <a:rPr lang="fr-FR" sz="800" dirty="0"/>
              <a:t>2018;41:3-38.</a:t>
            </a:r>
          </a:p>
        </p:txBody>
      </p:sp>
      <p:sp>
        <p:nvSpPr>
          <p:cNvPr id="2" name="Rectangle: Rounded Corners 73">
            <a:extLst>
              <a:ext uri="{FF2B5EF4-FFF2-40B4-BE49-F238E27FC236}">
                <a16:creationId xmlns:a16="http://schemas.microsoft.com/office/drawing/2014/main" id="{FA0F0031-073D-ADD0-D32C-DADF1788521A}"/>
              </a:ext>
            </a:extLst>
          </p:cNvPr>
          <p:cNvSpPr/>
          <p:nvPr/>
        </p:nvSpPr>
        <p:spPr>
          <a:xfrm>
            <a:off x="5157564" y="1903283"/>
            <a:ext cx="2538750" cy="765035"/>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Rounded Corners 77">
            <a:extLst>
              <a:ext uri="{FF2B5EF4-FFF2-40B4-BE49-F238E27FC236}">
                <a16:creationId xmlns:a16="http://schemas.microsoft.com/office/drawing/2014/main" id="{28FD4585-992C-A343-9FC5-899AEDDD2708}"/>
              </a:ext>
            </a:extLst>
          </p:cNvPr>
          <p:cNvSpPr/>
          <p:nvPr/>
        </p:nvSpPr>
        <p:spPr>
          <a:xfrm>
            <a:off x="5243976" y="1978963"/>
            <a:ext cx="2310671" cy="784206"/>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83">
            <a:extLst>
              <a:ext uri="{FF2B5EF4-FFF2-40B4-BE49-F238E27FC236}">
                <a16:creationId xmlns:a16="http://schemas.microsoft.com/office/drawing/2014/main" id="{1F1AA56C-1BF5-54B5-7701-7E32271F3B7F}"/>
              </a:ext>
            </a:extLst>
          </p:cNvPr>
          <p:cNvSpPr txBox="1"/>
          <p:nvPr/>
        </p:nvSpPr>
        <p:spPr>
          <a:xfrm>
            <a:off x="4887109" y="2076413"/>
            <a:ext cx="2809203" cy="523220"/>
          </a:xfrm>
          <a:prstGeom prst="rect">
            <a:avLst/>
          </a:prstGeom>
          <a:noFill/>
        </p:spPr>
        <p:txBody>
          <a:bodyPr wrap="square" rtlCol="0">
            <a:spAutoFit/>
          </a:bodyPr>
          <a:lstStyle/>
          <a:p>
            <a:pPr marL="360363" lvl="1"/>
            <a:r>
              <a:rPr lang="fr-FR" sz="1400" b="1">
                <a:solidFill>
                  <a:srgbClr val="E5007D"/>
                </a:solidFill>
                <a:latin typeface="Arial" panose="020B0604020202020204" pitchFamily="34" charset="0"/>
                <a:cs typeface="Arial" panose="020B0604020202020204" pitchFamily="34" charset="0"/>
              </a:rPr>
              <a:t>64 articles </a:t>
            </a:r>
            <a:r>
              <a:rPr lang="fr-FR" sz="1400">
                <a:solidFill>
                  <a:srgbClr val="555555"/>
                </a:solidFill>
                <a:latin typeface="Arial" panose="020B0604020202020204" pitchFamily="34" charset="0"/>
                <a:cs typeface="Arial" panose="020B0604020202020204" pitchFamily="34" charset="0"/>
              </a:rPr>
              <a:t>(1970-2017)</a:t>
            </a:r>
          </a:p>
          <a:p>
            <a:pPr marL="360363" lvl="1"/>
            <a:r>
              <a:rPr lang="fr-FR" sz="1400">
                <a:solidFill>
                  <a:srgbClr val="555555"/>
                </a:solidFill>
                <a:latin typeface="Arial" panose="020B0604020202020204" pitchFamily="34" charset="0"/>
                <a:cs typeface="Arial" panose="020B0604020202020204" pitchFamily="34" charset="0"/>
              </a:rPr>
              <a:t>18-100 ans (46 % hommes)</a:t>
            </a:r>
          </a:p>
        </p:txBody>
      </p:sp>
      <p:cxnSp>
        <p:nvCxnSpPr>
          <p:cNvPr id="13" name="Straight Connector 91">
            <a:extLst>
              <a:ext uri="{FF2B5EF4-FFF2-40B4-BE49-F238E27FC236}">
                <a16:creationId xmlns:a16="http://schemas.microsoft.com/office/drawing/2014/main" id="{FE17088B-26FF-C90A-E7C1-B94F12A31055}"/>
              </a:ext>
            </a:extLst>
          </p:cNvPr>
          <p:cNvCxnSpPr>
            <a:cxnSpLocks/>
          </p:cNvCxnSpPr>
          <p:nvPr/>
        </p:nvCxnSpPr>
        <p:spPr>
          <a:xfrm>
            <a:off x="4544934" y="2388125"/>
            <a:ext cx="602811"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14" name="Rectangle: Rounded Corners 73">
            <a:extLst>
              <a:ext uri="{FF2B5EF4-FFF2-40B4-BE49-F238E27FC236}">
                <a16:creationId xmlns:a16="http://schemas.microsoft.com/office/drawing/2014/main" id="{55C6B828-9E1D-C128-BBB0-9C5A3193E2B8}"/>
              </a:ext>
            </a:extLst>
          </p:cNvPr>
          <p:cNvSpPr/>
          <p:nvPr/>
        </p:nvSpPr>
        <p:spPr>
          <a:xfrm>
            <a:off x="572685" y="4619208"/>
            <a:ext cx="4939474" cy="1661124"/>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Rectangle: Rounded Corners 77">
            <a:extLst>
              <a:ext uri="{FF2B5EF4-FFF2-40B4-BE49-F238E27FC236}">
                <a16:creationId xmlns:a16="http://schemas.microsoft.com/office/drawing/2014/main" id="{9A651334-E62F-308E-4FB2-0DA582DBE295}"/>
              </a:ext>
            </a:extLst>
          </p:cNvPr>
          <p:cNvSpPr/>
          <p:nvPr/>
        </p:nvSpPr>
        <p:spPr>
          <a:xfrm>
            <a:off x="659096" y="4694887"/>
            <a:ext cx="5004547" cy="1710533"/>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17" name="Straight Connector 91">
            <a:extLst>
              <a:ext uri="{FF2B5EF4-FFF2-40B4-BE49-F238E27FC236}">
                <a16:creationId xmlns:a16="http://schemas.microsoft.com/office/drawing/2014/main" id="{B09D4C97-0762-7535-A4DD-9271ACE9E37D}"/>
              </a:ext>
            </a:extLst>
          </p:cNvPr>
          <p:cNvCxnSpPr>
            <a:cxnSpLocks/>
          </p:cNvCxnSpPr>
          <p:nvPr/>
        </p:nvCxnSpPr>
        <p:spPr>
          <a:xfrm>
            <a:off x="2240924" y="4095483"/>
            <a:ext cx="0" cy="528032"/>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19" name="TextBox 83">
            <a:extLst>
              <a:ext uri="{FF2B5EF4-FFF2-40B4-BE49-F238E27FC236}">
                <a16:creationId xmlns:a16="http://schemas.microsoft.com/office/drawing/2014/main" id="{131DAA97-487D-769E-2C95-E76B78C384E8}"/>
              </a:ext>
            </a:extLst>
          </p:cNvPr>
          <p:cNvSpPr txBox="1"/>
          <p:nvPr/>
        </p:nvSpPr>
        <p:spPr>
          <a:xfrm>
            <a:off x="599232" y="4718647"/>
            <a:ext cx="5217963" cy="1566647"/>
          </a:xfrm>
          <a:prstGeom prst="rect">
            <a:avLst/>
          </a:prstGeom>
          <a:noFill/>
        </p:spPr>
        <p:txBody>
          <a:bodyPr wrap="square" rtlCol="0">
            <a:spAutoFit/>
          </a:bodyPr>
          <a:lstStyle/>
          <a:p>
            <a:pPr marL="360363" lvl="1">
              <a:lnSpc>
                <a:spcPct val="110000"/>
              </a:lnSpc>
              <a:spcBef>
                <a:spcPts val="800"/>
              </a:spcBef>
            </a:pPr>
            <a:r>
              <a:rPr lang="fr-FR" sz="1400" b="1" dirty="0">
                <a:solidFill>
                  <a:srgbClr val="555555"/>
                </a:solidFill>
                <a:latin typeface="Arial" panose="020B0604020202020204" pitchFamily="34" charset="0"/>
                <a:cs typeface="Arial" panose="020B0604020202020204" pitchFamily="34" charset="0"/>
              </a:rPr>
              <a:t>Si insomnie :</a:t>
            </a:r>
          </a:p>
          <a:p>
            <a:pPr marL="360363" lvl="1" indent="-285750">
              <a:lnSpc>
                <a:spcPct val="110000"/>
              </a:lnSpc>
              <a:spcBef>
                <a:spcPts val="800"/>
              </a:spcBef>
              <a:buFont typeface="Arial" panose="020B0604020202020204" pitchFamily="34" charset="0"/>
              <a:buChar char="•"/>
            </a:pPr>
            <a:r>
              <a:rPr lang="fr-FR" sz="1400" dirty="0">
                <a:solidFill>
                  <a:srgbClr val="555555"/>
                </a:solidFill>
                <a:latin typeface="Arial" panose="020B0604020202020204" pitchFamily="34" charset="0"/>
                <a:cs typeface="Arial" panose="020B0604020202020204" pitchFamily="34" charset="0"/>
              </a:rPr>
              <a:t>Fréquente, chronique</a:t>
            </a:r>
          </a:p>
          <a:p>
            <a:pPr marL="360363" lvl="1" indent="-285750">
              <a:lnSpc>
                <a:spcPct val="110000"/>
              </a:lnSpc>
              <a:spcBef>
                <a:spcPts val="800"/>
              </a:spcBef>
              <a:buFont typeface="Arial" panose="020B0604020202020204" pitchFamily="34" charset="0"/>
              <a:buChar char="•"/>
            </a:pPr>
            <a:r>
              <a:rPr lang="fr-FR" sz="1400" dirty="0">
                <a:solidFill>
                  <a:srgbClr val="555555"/>
                </a:solidFill>
                <a:latin typeface="Arial" panose="020B0604020202020204" pitchFamily="34" charset="0"/>
                <a:cs typeface="Arial" panose="020B0604020202020204" pitchFamily="34" charset="0"/>
              </a:rPr>
              <a:t>Et/ou associée à une courte durée de sommeil</a:t>
            </a:r>
          </a:p>
          <a:p>
            <a:pPr marL="74613" lvl="1">
              <a:lnSpc>
                <a:spcPct val="110000"/>
              </a:lnSpc>
              <a:spcBef>
                <a:spcPts val="800"/>
              </a:spcBef>
            </a:pPr>
            <a:r>
              <a:rPr lang="fr-FR" sz="1400" b="1" dirty="0">
                <a:solidFill>
                  <a:srgbClr val="E5007D"/>
                </a:solidFill>
                <a:latin typeface="Arial" panose="020B0604020202020204" pitchFamily="34" charset="0"/>
                <a:cs typeface="Arial" panose="020B0604020202020204" pitchFamily="34" charset="0"/>
              </a:rPr>
              <a:t>Forte association avec HTA ou non </a:t>
            </a:r>
            <a:r>
              <a:rPr lang="fr-FR" sz="1400" b="1" dirty="0" err="1">
                <a:solidFill>
                  <a:srgbClr val="E5007D"/>
                </a:solidFill>
                <a:latin typeface="Arial" panose="020B0604020202020204" pitchFamily="34" charset="0"/>
                <a:cs typeface="Arial" panose="020B0604020202020204" pitchFamily="34" charset="0"/>
              </a:rPr>
              <a:t>dipping</a:t>
            </a:r>
            <a:r>
              <a:rPr lang="fr-FR" sz="1400" b="1" dirty="0">
                <a:solidFill>
                  <a:srgbClr val="E5007D"/>
                </a:solidFill>
                <a:latin typeface="Arial" panose="020B0604020202020204" pitchFamily="34" charset="0"/>
                <a:cs typeface="Arial" panose="020B0604020202020204" pitchFamily="34" charset="0"/>
              </a:rPr>
              <a:t> </a:t>
            </a:r>
            <a:br>
              <a:rPr lang="fr-FR" sz="1400" b="1" dirty="0">
                <a:solidFill>
                  <a:srgbClr val="E5007D"/>
                </a:solidFill>
                <a:latin typeface="Arial" panose="020B0604020202020204" pitchFamily="34" charset="0"/>
                <a:cs typeface="Arial" panose="020B0604020202020204" pitchFamily="34" charset="0"/>
              </a:rPr>
            </a:br>
            <a:r>
              <a:rPr lang="fr-FR" sz="1400" dirty="0">
                <a:solidFill>
                  <a:srgbClr val="E5007D"/>
                </a:solidFill>
                <a:latin typeface="Arial" panose="020B0604020202020204" pitchFamily="34" charset="0"/>
                <a:cs typeface="Arial" panose="020B0604020202020204" pitchFamily="34" charset="0"/>
              </a:rPr>
              <a:t>(baisse de la PA nocturne)</a:t>
            </a:r>
          </a:p>
        </p:txBody>
      </p:sp>
      <p:grpSp>
        <p:nvGrpSpPr>
          <p:cNvPr id="20" name="Groupe 19">
            <a:extLst>
              <a:ext uri="{FF2B5EF4-FFF2-40B4-BE49-F238E27FC236}">
                <a16:creationId xmlns:a16="http://schemas.microsoft.com/office/drawing/2014/main" id="{A257BE7E-FEBE-6BFC-ADA9-F7197FBC22F5}"/>
              </a:ext>
            </a:extLst>
          </p:cNvPr>
          <p:cNvGrpSpPr/>
          <p:nvPr/>
        </p:nvGrpSpPr>
        <p:grpSpPr>
          <a:xfrm>
            <a:off x="7706133" y="1514057"/>
            <a:ext cx="4652499" cy="4766276"/>
            <a:chOff x="7542832" y="1673413"/>
            <a:chExt cx="4806483" cy="5069852"/>
          </a:xfrm>
        </p:grpSpPr>
        <p:pic>
          <p:nvPicPr>
            <p:cNvPr id="21" name="Image 20">
              <a:extLst>
                <a:ext uri="{FF2B5EF4-FFF2-40B4-BE49-F238E27FC236}">
                  <a16:creationId xmlns:a16="http://schemas.microsoft.com/office/drawing/2014/main" id="{FCBE1BA2-5A68-3230-9AF8-E8A5D64E2E5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22" name="ZoneTexte 21">
              <a:extLst>
                <a:ext uri="{FF2B5EF4-FFF2-40B4-BE49-F238E27FC236}">
                  <a16:creationId xmlns:a16="http://schemas.microsoft.com/office/drawing/2014/main" id="{D9437FFF-4035-E6C5-3C1F-01A63D311A49}"/>
                </a:ext>
              </a:extLst>
            </p:cNvPr>
            <p:cNvSpPr txBox="1"/>
            <p:nvPr/>
          </p:nvSpPr>
          <p:spPr>
            <a:xfrm>
              <a:off x="7851689" y="2324417"/>
              <a:ext cx="1802652" cy="374578"/>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23" name="Espace réservé du contenu 2">
            <a:extLst>
              <a:ext uri="{FF2B5EF4-FFF2-40B4-BE49-F238E27FC236}">
                <a16:creationId xmlns:a16="http://schemas.microsoft.com/office/drawing/2014/main" id="{AA1806D1-8426-BFDA-4F02-B603C4A4570B}"/>
              </a:ext>
            </a:extLst>
          </p:cNvPr>
          <p:cNvSpPr txBox="1">
            <a:spLocks noChangeArrowheads="1"/>
          </p:cNvSpPr>
          <p:nvPr/>
        </p:nvSpPr>
        <p:spPr>
          <a:xfrm>
            <a:off x="8038487" y="2724252"/>
            <a:ext cx="3741710" cy="2619692"/>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85750" indent="-285750">
              <a:buFont typeface="Arial" panose="020B0604020202020204" pitchFamily="34" charset="0"/>
              <a:buChar char="•"/>
            </a:pPr>
            <a:r>
              <a:rPr lang="fr-FR" sz="1600" b="0">
                <a:solidFill>
                  <a:srgbClr val="555555"/>
                </a:solidFill>
              </a:rPr>
              <a:t>Ne prédit pas l’insomnie chez les adultes </a:t>
            </a:r>
          </a:p>
          <a:p>
            <a:pPr marL="285750" indent="-285750">
              <a:buFont typeface="Arial" panose="020B0604020202020204" pitchFamily="34" charset="0"/>
              <a:buChar char="•"/>
            </a:pPr>
            <a:r>
              <a:rPr lang="fr-FR" sz="1600" b="0">
                <a:solidFill>
                  <a:srgbClr val="555555"/>
                </a:solidFill>
              </a:rPr>
              <a:t>Prédit l’insomnie chez les sujets âgés</a:t>
            </a:r>
          </a:p>
          <a:p>
            <a:pPr marL="0" indent="0">
              <a:buNone/>
            </a:pPr>
            <a:r>
              <a:rPr lang="fr-FR" sz="1600"/>
              <a:t>La plupart des études cas-contrôle      ne montrent pas de différence de baisse de la pression artérielle avec insomnie </a:t>
            </a:r>
            <a:r>
              <a:rPr lang="fr-FR" sz="1600" i="1"/>
              <a:t>versus</a:t>
            </a:r>
            <a:r>
              <a:rPr lang="fr-FR" sz="1600"/>
              <a:t> sans</a:t>
            </a:r>
          </a:p>
        </p:txBody>
      </p:sp>
      <p:sp>
        <p:nvSpPr>
          <p:cNvPr id="7" name="Espace réservé du contenu 2">
            <a:extLst>
              <a:ext uri="{FF2B5EF4-FFF2-40B4-BE49-F238E27FC236}">
                <a16:creationId xmlns:a16="http://schemas.microsoft.com/office/drawing/2014/main" id="{87D78426-A977-411A-1BFF-5135C56A4358}"/>
              </a:ext>
            </a:extLst>
          </p:cNvPr>
          <p:cNvSpPr txBox="1">
            <a:spLocks noChangeArrowheads="1"/>
          </p:cNvSpPr>
          <p:nvPr/>
        </p:nvSpPr>
        <p:spPr>
          <a:xfrm>
            <a:off x="8038487" y="2444829"/>
            <a:ext cx="3904093" cy="379078"/>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sz="1600" b="0">
                <a:solidFill>
                  <a:srgbClr val="555555"/>
                </a:solidFill>
              </a:rPr>
              <a:t>Sur la base de quelques articles, l’HTA :</a:t>
            </a:r>
            <a:endParaRPr lang="fr-FR" sz="1600"/>
          </a:p>
        </p:txBody>
      </p:sp>
      <p:sp>
        <p:nvSpPr>
          <p:cNvPr id="8" name="ZoneTexte 7">
            <a:extLst>
              <a:ext uri="{FF2B5EF4-FFF2-40B4-BE49-F238E27FC236}">
                <a16:creationId xmlns:a16="http://schemas.microsoft.com/office/drawing/2014/main" id="{531643B2-238A-84DB-07E8-09D4FD3CB0A4}"/>
              </a:ext>
            </a:extLst>
          </p:cNvPr>
          <p:cNvSpPr txBox="1"/>
          <p:nvPr/>
        </p:nvSpPr>
        <p:spPr>
          <a:xfrm>
            <a:off x="22023" y="6439966"/>
            <a:ext cx="2903359"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dirty="0">
                <a:solidFill>
                  <a:srgbClr val="4D5156"/>
                </a:solidFill>
                <a:latin typeface="arial" panose="020B0604020202020204" pitchFamily="34" charset="0"/>
              </a:rPr>
              <a:t>HTA : hypertension artérielle ; PA : pression artérielle</a:t>
            </a:r>
          </a:p>
        </p:txBody>
      </p:sp>
    </p:spTree>
    <p:extLst>
      <p:ext uri="{BB962C8B-B14F-4D97-AF65-F5344CB8AC3E}">
        <p14:creationId xmlns:p14="http://schemas.microsoft.com/office/powerpoint/2010/main" val="24167449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73">
            <a:extLst>
              <a:ext uri="{FF2B5EF4-FFF2-40B4-BE49-F238E27FC236}">
                <a16:creationId xmlns:a16="http://schemas.microsoft.com/office/drawing/2014/main" id="{64CCF452-1B80-347D-F22B-FF7CCD31CCE5}"/>
              </a:ext>
            </a:extLst>
          </p:cNvPr>
          <p:cNvSpPr/>
          <p:nvPr/>
        </p:nvSpPr>
        <p:spPr>
          <a:xfrm>
            <a:off x="282625" y="4042524"/>
            <a:ext cx="11417756" cy="1993918"/>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19" y="1683552"/>
            <a:ext cx="4456289" cy="1845260"/>
          </a:xfrm>
          <a:prstGeom prst="rect">
            <a:avLst/>
          </a:prstGeom>
          <a:noFill/>
          <a:ln w="31750">
            <a:solidFill>
              <a:srgbClr val="5994A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2">
            <a:extLst>
              <a:ext uri="{FF2B5EF4-FFF2-40B4-BE49-F238E27FC236}">
                <a16:creationId xmlns:a16="http://schemas.microsoft.com/office/drawing/2014/main" id="{8C24B0AE-1736-9165-95E8-187EBA412D9B}"/>
              </a:ext>
            </a:extLst>
          </p:cNvPr>
          <p:cNvSpPr>
            <a:spLocks noGrp="1"/>
          </p:cNvSpPr>
          <p:nvPr>
            <p:ph type="title"/>
          </p:nvPr>
        </p:nvSpPr>
        <p:spPr>
          <a:xfrm>
            <a:off x="838200" y="452580"/>
            <a:ext cx="10515600" cy="725144"/>
          </a:xfrm>
        </p:spPr>
        <p:txBody>
          <a:bodyPr/>
          <a:lstStyle/>
          <a:p>
            <a:r>
              <a:rPr lang="fr-FR" dirty="0"/>
              <a:t>Lien insomnie et mortalité cardiovasculaire ?</a:t>
            </a:r>
          </a:p>
        </p:txBody>
      </p:sp>
      <p:sp>
        <p:nvSpPr>
          <p:cNvPr id="5" name="ZoneTexte 4">
            <a:extLst>
              <a:ext uri="{FF2B5EF4-FFF2-40B4-BE49-F238E27FC236}">
                <a16:creationId xmlns:a16="http://schemas.microsoft.com/office/drawing/2014/main" id="{393D2FF2-74AC-0EDE-BBDB-C0D4CBDDAD50}"/>
              </a:ext>
            </a:extLst>
          </p:cNvPr>
          <p:cNvSpPr txBox="1"/>
          <p:nvPr/>
        </p:nvSpPr>
        <p:spPr>
          <a:xfrm>
            <a:off x="108000" y="6393612"/>
            <a:ext cx="7446647" cy="338554"/>
          </a:xfrm>
          <a:prstGeom prst="rect">
            <a:avLst/>
          </a:prstGeom>
          <a:noFill/>
        </p:spPr>
        <p:txBody>
          <a:bodyPr wrap="square" rtlCol="0">
            <a:spAutoFit/>
          </a:bodyPr>
          <a:lstStyle>
            <a:defPPr>
              <a:defRPr lang="fr-FR"/>
            </a:defPPr>
            <a:lvl1pPr indent="0" algn="just">
              <a:buNone/>
              <a:defRPr sz="900">
                <a:solidFill>
                  <a:srgbClr val="575757"/>
                </a:solidFill>
                <a:effectLst/>
                <a:latin typeface="Helvetica Neue" panose="02000503000000020004" pitchFamily="2" charset="0"/>
                <a:cs typeface="Arial" panose="020B0604020202020204" pitchFamily="34" charset="0"/>
              </a:defRPr>
            </a:lvl1pPr>
          </a:lstStyle>
          <a:p>
            <a:r>
              <a:rPr lang="fr-FR" sz="800">
                <a:latin typeface="Arial" panose="020B0604020202020204" pitchFamily="34" charset="0"/>
              </a:rPr>
              <a:t>Ge L. </a:t>
            </a:r>
            <a:r>
              <a:rPr lang="fr-FR" sz="800" i="1">
                <a:latin typeface="Arial" panose="020B0604020202020204" pitchFamily="34" charset="0"/>
              </a:rPr>
              <a:t>et al</a:t>
            </a:r>
            <a:r>
              <a:rPr lang="fr-FR" sz="800">
                <a:latin typeface="Arial" panose="020B0604020202020204" pitchFamily="34" charset="0"/>
              </a:rPr>
              <a:t>. </a:t>
            </a:r>
            <a:r>
              <a:rPr lang="fr-FR" sz="800" err="1">
                <a:latin typeface="Arial" panose="020B0604020202020204" pitchFamily="34" charset="0"/>
              </a:rPr>
              <a:t>Insomnia</a:t>
            </a:r>
            <a:r>
              <a:rPr lang="fr-FR" sz="800">
                <a:latin typeface="Arial" panose="020B0604020202020204" pitchFamily="34" charset="0"/>
              </a:rPr>
              <a:t> and </a:t>
            </a:r>
            <a:r>
              <a:rPr lang="fr-FR" sz="800" err="1">
                <a:latin typeface="Arial" panose="020B0604020202020204" pitchFamily="34" charset="0"/>
              </a:rPr>
              <a:t>risk</a:t>
            </a:r>
            <a:r>
              <a:rPr lang="fr-FR" sz="800">
                <a:latin typeface="Arial" panose="020B0604020202020204" pitchFamily="34" charset="0"/>
              </a:rPr>
              <a:t> of </a:t>
            </a:r>
            <a:r>
              <a:rPr lang="fr-FR" sz="800" err="1">
                <a:latin typeface="Arial" panose="020B0604020202020204" pitchFamily="34" charset="0"/>
              </a:rPr>
              <a:t>mortality</a:t>
            </a:r>
            <a:r>
              <a:rPr lang="fr-FR" sz="800">
                <a:latin typeface="Arial" panose="020B0604020202020204" pitchFamily="34" charset="0"/>
              </a:rPr>
              <a:t> </a:t>
            </a:r>
            <a:r>
              <a:rPr lang="fr-FR" sz="800" err="1">
                <a:latin typeface="Arial" panose="020B0604020202020204" pitchFamily="34" charset="0"/>
              </a:rPr>
              <a:t>from</a:t>
            </a:r>
            <a:r>
              <a:rPr lang="fr-FR" sz="800">
                <a:latin typeface="Arial" panose="020B0604020202020204" pitchFamily="34" charset="0"/>
              </a:rPr>
              <a:t> all-cause, </a:t>
            </a:r>
            <a:r>
              <a:rPr lang="fr-FR" sz="800" err="1">
                <a:latin typeface="Arial" panose="020B0604020202020204" pitchFamily="34" charset="0"/>
              </a:rPr>
              <a:t>cardiovascular</a:t>
            </a:r>
            <a:r>
              <a:rPr lang="fr-FR" sz="800">
                <a:latin typeface="Arial" panose="020B0604020202020204" pitchFamily="34" charset="0"/>
              </a:rPr>
              <a:t> </a:t>
            </a:r>
            <a:r>
              <a:rPr lang="fr-FR" sz="800" err="1">
                <a:latin typeface="Arial" panose="020B0604020202020204" pitchFamily="34" charset="0"/>
              </a:rPr>
              <a:t>disease</a:t>
            </a:r>
            <a:r>
              <a:rPr lang="fr-FR" sz="800">
                <a:latin typeface="Arial" panose="020B0604020202020204" pitchFamily="34" charset="0"/>
              </a:rPr>
              <a:t>, and cancer: </a:t>
            </a:r>
            <a:r>
              <a:rPr lang="fr-FR" sz="800" err="1">
                <a:latin typeface="Arial" panose="020B0604020202020204" pitchFamily="34" charset="0"/>
              </a:rPr>
              <a:t>Systematic</a:t>
            </a:r>
            <a:r>
              <a:rPr lang="fr-FR" sz="800">
                <a:latin typeface="Arial" panose="020B0604020202020204" pitchFamily="34" charset="0"/>
              </a:rPr>
              <a:t> </a:t>
            </a:r>
            <a:r>
              <a:rPr lang="fr-FR" sz="800" err="1">
                <a:latin typeface="Arial" panose="020B0604020202020204" pitchFamily="34" charset="0"/>
              </a:rPr>
              <a:t>review</a:t>
            </a:r>
            <a:r>
              <a:rPr lang="fr-FR" sz="800">
                <a:latin typeface="Arial" panose="020B0604020202020204" pitchFamily="34" charset="0"/>
              </a:rPr>
              <a:t> and </a:t>
            </a:r>
            <a:r>
              <a:rPr lang="fr-FR" sz="800" err="1">
                <a:latin typeface="Arial" panose="020B0604020202020204" pitchFamily="34" charset="0"/>
              </a:rPr>
              <a:t>meta-analysis</a:t>
            </a:r>
            <a:r>
              <a:rPr lang="fr-FR" sz="800">
                <a:latin typeface="Arial" panose="020B0604020202020204" pitchFamily="34" charset="0"/>
              </a:rPr>
              <a:t> of prospective </a:t>
            </a:r>
            <a:r>
              <a:rPr lang="fr-FR" sz="800" err="1">
                <a:latin typeface="Arial" panose="020B0604020202020204" pitchFamily="34" charset="0"/>
              </a:rPr>
              <a:t>cohort</a:t>
            </a:r>
            <a:r>
              <a:rPr lang="fr-FR" sz="800">
                <a:latin typeface="Arial" panose="020B0604020202020204" pitchFamily="34" charset="0"/>
              </a:rPr>
              <a:t> </a:t>
            </a:r>
            <a:r>
              <a:rPr lang="fr-FR" sz="800" err="1">
                <a:latin typeface="Arial" panose="020B0604020202020204" pitchFamily="34" charset="0"/>
              </a:rPr>
              <a:t>studies</a:t>
            </a:r>
            <a:r>
              <a:rPr lang="fr-FR" sz="800">
                <a:latin typeface="Arial" panose="020B0604020202020204" pitchFamily="34" charset="0"/>
              </a:rPr>
              <a:t>. </a:t>
            </a:r>
            <a:r>
              <a:rPr lang="fr-FR" sz="800" i="1" err="1">
                <a:latin typeface="Arial" panose="020B0604020202020204" pitchFamily="34" charset="0"/>
              </a:rPr>
              <a:t>Sleep</a:t>
            </a:r>
            <a:r>
              <a:rPr lang="fr-FR" sz="800" i="1">
                <a:latin typeface="Arial" panose="020B0604020202020204" pitchFamily="34" charset="0"/>
              </a:rPr>
              <a:t> </a:t>
            </a:r>
            <a:r>
              <a:rPr lang="fr-FR" sz="800" i="1" err="1">
                <a:latin typeface="Arial" panose="020B0604020202020204" pitchFamily="34" charset="0"/>
              </a:rPr>
              <a:t>Medicine</a:t>
            </a:r>
            <a:r>
              <a:rPr lang="fr-FR" sz="800" i="1">
                <a:latin typeface="Arial" panose="020B0604020202020204" pitchFamily="34" charset="0"/>
              </a:rPr>
              <a:t> </a:t>
            </a:r>
            <a:r>
              <a:rPr lang="fr-FR" sz="800" i="1" err="1">
                <a:latin typeface="Arial" panose="020B0604020202020204" pitchFamily="34" charset="0"/>
              </a:rPr>
              <a:t>Reviews</a:t>
            </a:r>
            <a:r>
              <a:rPr lang="fr-FR" sz="800" i="1">
                <a:latin typeface="Arial" panose="020B0604020202020204" pitchFamily="34" charset="0"/>
              </a:rPr>
              <a:t> </a:t>
            </a:r>
            <a:r>
              <a:rPr lang="fr-FR" sz="800">
                <a:latin typeface="Arial" panose="020B0604020202020204" pitchFamily="34" charset="0"/>
              </a:rPr>
              <a:t>2019;48:101215. </a:t>
            </a:r>
          </a:p>
        </p:txBody>
      </p:sp>
      <p:sp>
        <p:nvSpPr>
          <p:cNvPr id="13" name="Rectangle: Rounded Corners 73">
            <a:extLst>
              <a:ext uri="{FF2B5EF4-FFF2-40B4-BE49-F238E27FC236}">
                <a16:creationId xmlns:a16="http://schemas.microsoft.com/office/drawing/2014/main" id="{A0E0DF8A-43D7-EAA9-F120-DE679EE7252B}"/>
              </a:ext>
            </a:extLst>
          </p:cNvPr>
          <p:cNvSpPr/>
          <p:nvPr/>
        </p:nvSpPr>
        <p:spPr>
          <a:xfrm>
            <a:off x="5157564" y="1903283"/>
            <a:ext cx="2538750" cy="765035"/>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Rectangle: Rounded Corners 77">
            <a:extLst>
              <a:ext uri="{FF2B5EF4-FFF2-40B4-BE49-F238E27FC236}">
                <a16:creationId xmlns:a16="http://schemas.microsoft.com/office/drawing/2014/main" id="{7758E01A-8D6D-42DD-A808-B1A44FE5C1ED}"/>
              </a:ext>
            </a:extLst>
          </p:cNvPr>
          <p:cNvSpPr/>
          <p:nvPr/>
        </p:nvSpPr>
        <p:spPr>
          <a:xfrm>
            <a:off x="5243976" y="1978963"/>
            <a:ext cx="2310671" cy="784206"/>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TextBox 83">
            <a:extLst>
              <a:ext uri="{FF2B5EF4-FFF2-40B4-BE49-F238E27FC236}">
                <a16:creationId xmlns:a16="http://schemas.microsoft.com/office/drawing/2014/main" id="{E01947BE-0F0E-20C3-8BCA-4658C8BA8C87}"/>
              </a:ext>
            </a:extLst>
          </p:cNvPr>
          <p:cNvSpPr txBox="1"/>
          <p:nvPr/>
        </p:nvSpPr>
        <p:spPr>
          <a:xfrm>
            <a:off x="4887110" y="2076413"/>
            <a:ext cx="2680416" cy="523220"/>
          </a:xfrm>
          <a:prstGeom prst="rect">
            <a:avLst/>
          </a:prstGeom>
          <a:noFill/>
        </p:spPr>
        <p:txBody>
          <a:bodyPr wrap="square" rtlCol="0">
            <a:spAutoFit/>
          </a:bodyPr>
          <a:lstStyle/>
          <a:p>
            <a:pPr marL="360363" lvl="1"/>
            <a:r>
              <a:rPr lang="fr-FR" sz="1400" b="1">
                <a:solidFill>
                  <a:srgbClr val="E5007D"/>
                </a:solidFill>
                <a:latin typeface="Arial" panose="020B0604020202020204" pitchFamily="34" charset="0"/>
                <a:cs typeface="Arial" panose="020B0604020202020204" pitchFamily="34" charset="0"/>
              </a:rPr>
              <a:t>29 études </a:t>
            </a:r>
            <a:br>
              <a:rPr lang="fr-FR" sz="1400" b="1">
                <a:solidFill>
                  <a:srgbClr val="E5007D"/>
                </a:solidFill>
                <a:latin typeface="Arial" panose="020B0604020202020204" pitchFamily="34" charset="0"/>
                <a:cs typeface="Arial" panose="020B0604020202020204" pitchFamily="34" charset="0"/>
              </a:rPr>
            </a:br>
            <a:r>
              <a:rPr lang="fr-FR" sz="1400" b="1">
                <a:solidFill>
                  <a:srgbClr val="E5007D"/>
                </a:solidFill>
                <a:latin typeface="Arial" panose="020B0604020202020204" pitchFamily="34" charset="0"/>
                <a:cs typeface="Arial" panose="020B0604020202020204" pitchFamily="34" charset="0"/>
              </a:rPr>
              <a:t>(1 598 628 individus)</a:t>
            </a:r>
          </a:p>
        </p:txBody>
      </p:sp>
      <p:cxnSp>
        <p:nvCxnSpPr>
          <p:cNvPr id="16" name="Straight Connector 91">
            <a:extLst>
              <a:ext uri="{FF2B5EF4-FFF2-40B4-BE49-F238E27FC236}">
                <a16:creationId xmlns:a16="http://schemas.microsoft.com/office/drawing/2014/main" id="{AAE3CEA0-8600-A23E-669C-4762D6F4FD2E}"/>
              </a:ext>
            </a:extLst>
          </p:cNvPr>
          <p:cNvCxnSpPr>
            <a:cxnSpLocks/>
          </p:cNvCxnSpPr>
          <p:nvPr/>
        </p:nvCxnSpPr>
        <p:spPr>
          <a:xfrm>
            <a:off x="4544934" y="2388125"/>
            <a:ext cx="602811"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18" name="Rectangle: Rounded Corners 77">
            <a:extLst>
              <a:ext uri="{FF2B5EF4-FFF2-40B4-BE49-F238E27FC236}">
                <a16:creationId xmlns:a16="http://schemas.microsoft.com/office/drawing/2014/main" id="{FF7346F4-4350-C4D1-DA99-164F55582AFE}"/>
              </a:ext>
            </a:extLst>
          </p:cNvPr>
          <p:cNvSpPr/>
          <p:nvPr/>
        </p:nvSpPr>
        <p:spPr>
          <a:xfrm>
            <a:off x="256119" y="4164912"/>
            <a:ext cx="11364427" cy="1845261"/>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cxnSp>
        <p:nvCxnSpPr>
          <p:cNvPr id="19" name="Straight Connector 91">
            <a:extLst>
              <a:ext uri="{FF2B5EF4-FFF2-40B4-BE49-F238E27FC236}">
                <a16:creationId xmlns:a16="http://schemas.microsoft.com/office/drawing/2014/main" id="{57D685F4-A177-C03C-9E96-F58E5D0FB6F4}"/>
              </a:ext>
            </a:extLst>
          </p:cNvPr>
          <p:cNvCxnSpPr>
            <a:cxnSpLocks/>
          </p:cNvCxnSpPr>
          <p:nvPr/>
        </p:nvCxnSpPr>
        <p:spPr>
          <a:xfrm>
            <a:off x="1970469" y="3528296"/>
            <a:ext cx="0" cy="528032"/>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4" name="TextBox 83">
            <a:extLst>
              <a:ext uri="{FF2B5EF4-FFF2-40B4-BE49-F238E27FC236}">
                <a16:creationId xmlns:a16="http://schemas.microsoft.com/office/drawing/2014/main" id="{2267F903-12B2-DE76-FF32-3E9A80528B4B}"/>
              </a:ext>
            </a:extLst>
          </p:cNvPr>
          <p:cNvSpPr txBox="1"/>
          <p:nvPr/>
        </p:nvSpPr>
        <p:spPr>
          <a:xfrm>
            <a:off x="291546" y="4202830"/>
            <a:ext cx="11320081" cy="1723549"/>
          </a:xfrm>
          <a:prstGeom prst="rect">
            <a:avLst/>
          </a:prstGeom>
          <a:noFill/>
        </p:spPr>
        <p:txBody>
          <a:bodyPr wrap="square" rtlCol="0">
            <a:spAutoFit/>
          </a:bodyPr>
          <a:lstStyle>
            <a:defPPr>
              <a:defRPr lang="fr-FR"/>
            </a:defPPr>
            <a:lvl2pPr marL="360363" lvl="1">
              <a:lnSpc>
                <a:spcPct val="110000"/>
              </a:lnSpc>
              <a:spcBef>
                <a:spcPts val="800"/>
              </a:spcBef>
              <a:defRPr sz="1400" b="1">
                <a:solidFill>
                  <a:srgbClr val="555555"/>
                </a:solidFill>
                <a:latin typeface="Arial" panose="020B0604020202020204" pitchFamily="34" charset="0"/>
                <a:cs typeface="Arial" panose="020B0604020202020204" pitchFamily="34" charset="0"/>
              </a:defRPr>
            </a:lvl2pPr>
          </a:lstStyle>
          <a:p>
            <a:pPr marL="285750" indent="-285750">
              <a:spcBef>
                <a:spcPts val="600"/>
              </a:spcBef>
              <a:buFont typeface="Arial" panose="020B0604020202020204" pitchFamily="34" charset="0"/>
              <a:buChar char="•"/>
            </a:pPr>
            <a:r>
              <a:rPr lang="fr-FR" sz="1600" b="1" dirty="0">
                <a:solidFill>
                  <a:srgbClr val="E5007D"/>
                </a:solidFill>
                <a:latin typeface="Arial" panose="020B0604020202020204" pitchFamily="34" charset="0"/>
                <a:cs typeface="Arial" panose="020B0604020202020204" pitchFamily="34" charset="0"/>
              </a:rPr>
              <a:t>Difficulté à s'endormir : </a:t>
            </a:r>
            <a:r>
              <a:rPr lang="fr-FR" sz="1600" dirty="0">
                <a:solidFill>
                  <a:srgbClr val="555555"/>
                </a:solidFill>
                <a:latin typeface="Arial" panose="020B0604020202020204" pitchFamily="34" charset="0"/>
                <a:cs typeface="Arial" panose="020B0604020202020204" pitchFamily="34" charset="0"/>
              </a:rPr>
              <a:t> serait associée à un risque accru de mortalité toutes causes confondues et cardiovasculaires mais ce risque est limité aux populations d'âge moyen à avancé.</a:t>
            </a:r>
          </a:p>
          <a:p>
            <a:pPr marL="285750" indent="-285750">
              <a:spcBef>
                <a:spcPts val="600"/>
              </a:spcBef>
              <a:buFont typeface="Arial" panose="020B0604020202020204" pitchFamily="34" charset="0"/>
              <a:buChar char="•"/>
            </a:pPr>
            <a:r>
              <a:rPr lang="fr-FR" sz="1600" b="1" dirty="0">
                <a:solidFill>
                  <a:srgbClr val="E5007D"/>
                </a:solidFill>
                <a:latin typeface="Arial" panose="020B0604020202020204" pitchFamily="34" charset="0"/>
                <a:cs typeface="Arial" panose="020B0604020202020204" pitchFamily="34" charset="0"/>
              </a:rPr>
              <a:t>Sommeil non réparateur : </a:t>
            </a:r>
            <a:r>
              <a:rPr lang="fr-FR" sz="1600" dirty="0">
                <a:solidFill>
                  <a:srgbClr val="555555"/>
                </a:solidFill>
                <a:latin typeface="Arial" panose="020B0604020202020204" pitchFamily="34" charset="0"/>
                <a:cs typeface="Arial" panose="020B0604020202020204" pitchFamily="34" charset="0"/>
              </a:rPr>
              <a:t>serait associé à un risque accru de mortalité toutes causes confondues et cardiovasculaires mais les preuves sont de qualité modérée à faible.</a:t>
            </a:r>
          </a:p>
          <a:p>
            <a:pPr marL="285750" indent="-285750">
              <a:spcBef>
                <a:spcPts val="600"/>
              </a:spcBef>
              <a:buFont typeface="Arial" panose="020B0604020202020204" pitchFamily="34" charset="0"/>
              <a:buChar char="•"/>
            </a:pPr>
            <a:r>
              <a:rPr lang="fr-FR" sz="1600" b="1" dirty="0">
                <a:solidFill>
                  <a:srgbClr val="E5007D"/>
                </a:solidFill>
                <a:latin typeface="Arial" panose="020B0604020202020204" pitchFamily="34" charset="0"/>
                <a:cs typeface="Arial" panose="020B0604020202020204" pitchFamily="34" charset="0"/>
              </a:rPr>
              <a:t>Difficulté à maintenir le sommeil et réveils matinaux précoces : </a:t>
            </a:r>
            <a:r>
              <a:rPr lang="fr-FR" sz="1600" dirty="0">
                <a:solidFill>
                  <a:srgbClr val="555555"/>
                </a:solidFill>
                <a:latin typeface="Arial" panose="020B0604020202020204" pitchFamily="34" charset="0"/>
                <a:cs typeface="Arial" panose="020B0604020202020204" pitchFamily="34" charset="0"/>
              </a:rPr>
              <a:t>aucune association significative retrouvée entre ces symptômes d'insomnie et la mortalité toutes causes confondues ou cardiovasculaires. </a:t>
            </a:r>
          </a:p>
        </p:txBody>
      </p:sp>
    </p:spTree>
    <p:extLst>
      <p:ext uri="{BB962C8B-B14F-4D97-AF65-F5344CB8AC3E}">
        <p14:creationId xmlns:p14="http://schemas.microsoft.com/office/powerpoint/2010/main" val="15112280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E7B5333-7973-6E65-6768-EF0A0BF19F48}"/>
              </a:ext>
            </a:extLst>
          </p:cNvPr>
          <p:cNvSpPr txBox="1"/>
          <p:nvPr/>
        </p:nvSpPr>
        <p:spPr>
          <a:xfrm>
            <a:off x="72000" y="6496147"/>
            <a:ext cx="6781473" cy="369332"/>
          </a:xfrm>
          <a:prstGeom prst="rect">
            <a:avLst/>
          </a:prstGeom>
          <a:noFill/>
        </p:spPr>
        <p:txBody>
          <a:bodyPr wrap="square" rtlCol="0">
            <a:spAutoFit/>
          </a:bodyPr>
          <a:lstStyle>
            <a:defPPr>
              <a:defRPr lang="fr-FR"/>
            </a:defPPr>
            <a:lvl1pPr indent="0" algn="just">
              <a:buNone/>
              <a:defRPr sz="900">
                <a:solidFill>
                  <a:srgbClr val="575757"/>
                </a:solidFill>
                <a:effectLst/>
                <a:latin typeface="Helvetica Neue" panose="02000503000000020004" pitchFamily="2" charset="0"/>
                <a:cs typeface="Arial" panose="020B0604020202020204" pitchFamily="34" charset="0"/>
              </a:defRPr>
            </a:lvl1pPr>
          </a:lstStyle>
          <a:p>
            <a:r>
              <a:rPr lang="fr-FR">
                <a:latin typeface="Arial" panose="020B0604020202020204" pitchFamily="34" charset="0"/>
              </a:rPr>
              <a:t>Ge L. </a:t>
            </a:r>
            <a:r>
              <a:rPr lang="fr-FR" i="1">
                <a:latin typeface="Arial" panose="020B0604020202020204" pitchFamily="34" charset="0"/>
              </a:rPr>
              <a:t>et al</a:t>
            </a:r>
            <a:r>
              <a:rPr lang="fr-FR">
                <a:latin typeface="Arial" panose="020B0604020202020204" pitchFamily="34" charset="0"/>
              </a:rPr>
              <a:t>. </a:t>
            </a:r>
            <a:r>
              <a:rPr lang="fr-FR" err="1">
                <a:latin typeface="Arial" panose="020B0604020202020204" pitchFamily="34" charset="0"/>
              </a:rPr>
              <a:t>Insomnia</a:t>
            </a:r>
            <a:r>
              <a:rPr lang="fr-FR">
                <a:latin typeface="Arial" panose="020B0604020202020204" pitchFamily="34" charset="0"/>
              </a:rPr>
              <a:t> and </a:t>
            </a:r>
            <a:r>
              <a:rPr lang="fr-FR" err="1">
                <a:latin typeface="Arial" panose="020B0604020202020204" pitchFamily="34" charset="0"/>
              </a:rPr>
              <a:t>risk</a:t>
            </a:r>
            <a:r>
              <a:rPr lang="fr-FR">
                <a:latin typeface="Arial" panose="020B0604020202020204" pitchFamily="34" charset="0"/>
              </a:rPr>
              <a:t> of </a:t>
            </a:r>
            <a:r>
              <a:rPr lang="fr-FR" err="1">
                <a:latin typeface="Arial" panose="020B0604020202020204" pitchFamily="34" charset="0"/>
              </a:rPr>
              <a:t>mortality</a:t>
            </a:r>
            <a:r>
              <a:rPr lang="fr-FR">
                <a:latin typeface="Arial" panose="020B0604020202020204" pitchFamily="34" charset="0"/>
              </a:rPr>
              <a:t> </a:t>
            </a:r>
            <a:r>
              <a:rPr lang="fr-FR" err="1">
                <a:latin typeface="Arial" panose="020B0604020202020204" pitchFamily="34" charset="0"/>
              </a:rPr>
              <a:t>from</a:t>
            </a:r>
            <a:r>
              <a:rPr lang="fr-FR">
                <a:latin typeface="Arial" panose="020B0604020202020204" pitchFamily="34" charset="0"/>
              </a:rPr>
              <a:t> all-cause, </a:t>
            </a:r>
            <a:r>
              <a:rPr lang="fr-FR" err="1">
                <a:latin typeface="Arial" panose="020B0604020202020204" pitchFamily="34" charset="0"/>
              </a:rPr>
              <a:t>cardiovascular</a:t>
            </a:r>
            <a:r>
              <a:rPr lang="fr-FR">
                <a:latin typeface="Arial" panose="020B0604020202020204" pitchFamily="34" charset="0"/>
              </a:rPr>
              <a:t> </a:t>
            </a:r>
            <a:r>
              <a:rPr lang="fr-FR" err="1">
                <a:latin typeface="Arial" panose="020B0604020202020204" pitchFamily="34" charset="0"/>
              </a:rPr>
              <a:t>disease</a:t>
            </a:r>
            <a:r>
              <a:rPr lang="fr-FR">
                <a:latin typeface="Arial" panose="020B0604020202020204" pitchFamily="34" charset="0"/>
              </a:rPr>
              <a:t>, and cancer: </a:t>
            </a:r>
            <a:r>
              <a:rPr lang="fr-FR" err="1">
                <a:latin typeface="Arial" panose="020B0604020202020204" pitchFamily="34" charset="0"/>
              </a:rPr>
              <a:t>Systematic</a:t>
            </a:r>
            <a:r>
              <a:rPr lang="fr-FR">
                <a:latin typeface="Arial" panose="020B0604020202020204" pitchFamily="34" charset="0"/>
              </a:rPr>
              <a:t> </a:t>
            </a:r>
            <a:r>
              <a:rPr lang="fr-FR" err="1">
                <a:latin typeface="Arial" panose="020B0604020202020204" pitchFamily="34" charset="0"/>
              </a:rPr>
              <a:t>review</a:t>
            </a:r>
            <a:r>
              <a:rPr lang="fr-FR">
                <a:latin typeface="Arial" panose="020B0604020202020204" pitchFamily="34" charset="0"/>
              </a:rPr>
              <a:t> and </a:t>
            </a:r>
            <a:r>
              <a:rPr lang="fr-FR" err="1">
                <a:latin typeface="Arial" panose="020B0604020202020204" pitchFamily="34" charset="0"/>
              </a:rPr>
              <a:t>meta-analysis</a:t>
            </a:r>
            <a:r>
              <a:rPr lang="fr-FR">
                <a:latin typeface="Arial" panose="020B0604020202020204" pitchFamily="34" charset="0"/>
              </a:rPr>
              <a:t> of prospective </a:t>
            </a:r>
            <a:r>
              <a:rPr lang="fr-FR" err="1">
                <a:latin typeface="Arial" panose="020B0604020202020204" pitchFamily="34" charset="0"/>
              </a:rPr>
              <a:t>cohort</a:t>
            </a:r>
            <a:r>
              <a:rPr lang="fr-FR">
                <a:latin typeface="Arial" panose="020B0604020202020204" pitchFamily="34" charset="0"/>
              </a:rPr>
              <a:t> </a:t>
            </a:r>
            <a:r>
              <a:rPr lang="fr-FR" err="1">
                <a:latin typeface="Arial" panose="020B0604020202020204" pitchFamily="34" charset="0"/>
              </a:rPr>
              <a:t>studies</a:t>
            </a:r>
            <a:r>
              <a:rPr lang="fr-FR">
                <a:latin typeface="Arial" panose="020B0604020202020204" pitchFamily="34" charset="0"/>
              </a:rPr>
              <a:t>. </a:t>
            </a:r>
            <a:r>
              <a:rPr lang="fr-FR" i="1" err="1">
                <a:latin typeface="Arial" panose="020B0604020202020204" pitchFamily="34" charset="0"/>
              </a:rPr>
              <a:t>Sleep</a:t>
            </a:r>
            <a:r>
              <a:rPr lang="fr-FR" i="1">
                <a:latin typeface="Arial" panose="020B0604020202020204" pitchFamily="34" charset="0"/>
              </a:rPr>
              <a:t> </a:t>
            </a:r>
            <a:r>
              <a:rPr lang="fr-FR" i="1" err="1">
                <a:latin typeface="Arial" panose="020B0604020202020204" pitchFamily="34" charset="0"/>
              </a:rPr>
              <a:t>Medicine</a:t>
            </a:r>
            <a:r>
              <a:rPr lang="fr-FR" i="1">
                <a:latin typeface="Arial" panose="020B0604020202020204" pitchFamily="34" charset="0"/>
              </a:rPr>
              <a:t> </a:t>
            </a:r>
            <a:r>
              <a:rPr lang="fr-FR" i="1" err="1">
                <a:latin typeface="Arial" panose="020B0604020202020204" pitchFamily="34" charset="0"/>
              </a:rPr>
              <a:t>Reviews</a:t>
            </a:r>
            <a:r>
              <a:rPr lang="fr-FR" i="1">
                <a:latin typeface="Arial" panose="020B0604020202020204" pitchFamily="34" charset="0"/>
              </a:rPr>
              <a:t> </a:t>
            </a:r>
            <a:r>
              <a:rPr lang="fr-FR">
                <a:latin typeface="Arial" panose="020B0604020202020204" pitchFamily="34" charset="0"/>
              </a:rPr>
              <a:t>2019;48:101215. </a:t>
            </a:r>
          </a:p>
        </p:txBody>
      </p:sp>
      <p:sp>
        <p:nvSpPr>
          <p:cNvPr id="5" name="ZoneTexte 4"/>
          <p:cNvSpPr txBox="1"/>
          <p:nvPr/>
        </p:nvSpPr>
        <p:spPr>
          <a:xfrm>
            <a:off x="143436" y="1781977"/>
            <a:ext cx="6136178" cy="3755387"/>
          </a:xfrm>
          <a:prstGeom prst="rect">
            <a:avLst/>
          </a:prstGeom>
          <a:noFill/>
        </p:spPr>
        <p:txBody>
          <a:bodyPr wrap="square" rtlCol="0">
            <a:spAutoFit/>
          </a:bodyPr>
          <a:lstStyle>
            <a:defPPr>
              <a:defRPr lang="fr-FR"/>
            </a:defPPr>
            <a:lvl1pPr>
              <a:defRPr sz="2000" b="1">
                <a:solidFill>
                  <a:srgbClr val="E5007D"/>
                </a:solidFill>
                <a:latin typeface="Arial" charset="0"/>
                <a:cs typeface="Arial" charset="0"/>
              </a:defRPr>
            </a:lvl1pPr>
          </a:lstStyle>
          <a:p>
            <a:pPr marL="342900" indent="-342900">
              <a:lnSpc>
                <a:spcPct val="150000"/>
              </a:lnSpc>
              <a:spcBef>
                <a:spcPts val="600"/>
              </a:spcBef>
              <a:buFont typeface="Arial" pitchFamily="34" charset="0"/>
              <a:buChar char="•"/>
            </a:pPr>
            <a:r>
              <a:rPr lang="fr-FR" sz="1800" b="0" dirty="0">
                <a:latin typeface="Arial" panose="020B0604020202020204" pitchFamily="34" charset="0"/>
                <a:cs typeface="Arial" panose="020B0604020202020204" pitchFamily="34" charset="0"/>
              </a:rPr>
              <a:t>Les </a:t>
            </a:r>
            <a:r>
              <a:rPr lang="fr-FR" sz="1800" dirty="0">
                <a:latin typeface="Arial" panose="020B0604020202020204" pitchFamily="34" charset="0"/>
                <a:cs typeface="Arial" panose="020B0604020202020204" pitchFamily="34" charset="0"/>
              </a:rPr>
              <a:t>difficultés d’endormissemen</a:t>
            </a:r>
            <a:r>
              <a:rPr lang="fr-FR" sz="1800" b="0" dirty="0">
                <a:latin typeface="Arial" panose="020B0604020202020204" pitchFamily="34" charset="0"/>
                <a:cs typeface="Arial" panose="020B0604020202020204" pitchFamily="34" charset="0"/>
              </a:rPr>
              <a:t>t (DFA)</a:t>
            </a:r>
            <a:br>
              <a:rPr lang="fr-FR" sz="1800" b="0" dirty="0">
                <a:latin typeface="Arial" panose="020B0604020202020204" pitchFamily="34" charset="0"/>
                <a:cs typeface="Arial" panose="020B0604020202020204" pitchFamily="34" charset="0"/>
              </a:rPr>
            </a:br>
            <a:r>
              <a:rPr lang="fr-FR" sz="1800" b="0" dirty="0">
                <a:latin typeface="Arial" panose="020B0604020202020204" pitchFamily="34" charset="0"/>
                <a:cs typeface="Arial" panose="020B0604020202020204" pitchFamily="34" charset="0"/>
              </a:rPr>
              <a:t>et </a:t>
            </a:r>
            <a:r>
              <a:rPr lang="fr-FR" sz="1800" dirty="0">
                <a:latin typeface="Arial" panose="020B0604020202020204" pitchFamily="34" charset="0"/>
                <a:cs typeface="Arial" panose="020B0604020202020204" pitchFamily="34" charset="0"/>
              </a:rPr>
              <a:t>le sommeil non réparateur </a:t>
            </a:r>
            <a:r>
              <a:rPr lang="fr-FR" sz="1800" b="0" dirty="0">
                <a:latin typeface="Arial" panose="020B0604020202020204" pitchFamily="34" charset="0"/>
                <a:cs typeface="Arial" panose="020B0604020202020204" pitchFamily="34" charset="0"/>
              </a:rPr>
              <a:t>(NRS) </a:t>
            </a:r>
            <a:r>
              <a:rPr lang="fr-FR" sz="1800" u="sng" dirty="0">
                <a:latin typeface="Arial" panose="020B0604020202020204" pitchFamily="34" charset="0"/>
                <a:cs typeface="Arial" panose="020B0604020202020204" pitchFamily="34" charset="0"/>
              </a:rPr>
              <a:t>seraient associés</a:t>
            </a:r>
            <a:r>
              <a:rPr lang="fr-FR" sz="1800" dirty="0">
                <a:latin typeface="Arial" panose="020B0604020202020204" pitchFamily="34" charset="0"/>
                <a:cs typeface="Arial" panose="020B0604020202020204" pitchFamily="34" charset="0"/>
              </a:rPr>
              <a:t>   </a:t>
            </a:r>
            <a:r>
              <a:rPr lang="fr-FR" sz="1800" b="0" dirty="0">
                <a:latin typeface="Arial" panose="020B0604020202020204" pitchFamily="34" charset="0"/>
                <a:cs typeface="Arial" panose="020B0604020202020204" pitchFamily="34" charset="0"/>
              </a:rPr>
              <a:t>à </a:t>
            </a:r>
            <a:r>
              <a:rPr lang="fr-FR" sz="1800" dirty="0">
                <a:latin typeface="Arial" panose="020B0604020202020204" pitchFamily="34" charset="0"/>
                <a:cs typeface="Arial" panose="020B0604020202020204" pitchFamily="34" charset="0"/>
              </a:rPr>
              <a:t>une surmortalité </a:t>
            </a:r>
            <a:r>
              <a:rPr lang="fr-FR" sz="1800" b="0" dirty="0">
                <a:latin typeface="Arial" panose="020B0604020202020204" pitchFamily="34" charset="0"/>
                <a:cs typeface="Arial" panose="020B0604020202020204" pitchFamily="34" charset="0"/>
              </a:rPr>
              <a:t>toutes </a:t>
            </a:r>
            <a:r>
              <a:rPr lang="fr-FR" sz="1800" dirty="0">
                <a:latin typeface="Arial" panose="020B0604020202020204" pitchFamily="34" charset="0"/>
                <a:cs typeface="Arial" panose="020B0604020202020204" pitchFamily="34" charset="0"/>
              </a:rPr>
              <a:t>causes confondues </a:t>
            </a:r>
            <a:r>
              <a:rPr lang="fr-FR" sz="1800" b="0" dirty="0">
                <a:latin typeface="Arial" panose="020B0604020202020204" pitchFamily="34" charset="0"/>
                <a:cs typeface="Arial" panose="020B0604020202020204" pitchFamily="34" charset="0"/>
              </a:rPr>
              <a:t>et </a:t>
            </a:r>
            <a:r>
              <a:rPr lang="fr-FR" sz="1800" dirty="0">
                <a:latin typeface="Arial" panose="020B0604020202020204" pitchFamily="34" charset="0"/>
                <a:cs typeface="Arial" panose="020B0604020202020204" pitchFamily="34" charset="0"/>
              </a:rPr>
              <a:t>cardiovasculaire chez les patients &gt; 50 ans</a:t>
            </a:r>
          </a:p>
          <a:p>
            <a:pPr marL="800100" lvl="1" indent="-342900">
              <a:lnSpc>
                <a:spcPct val="150000"/>
              </a:lnSpc>
              <a:spcBef>
                <a:spcPts val="600"/>
              </a:spcBef>
              <a:buFont typeface="Wingdings" panose="05000000000000000000" pitchFamily="2" charset="2"/>
              <a:buChar char="Ø"/>
            </a:pPr>
            <a:r>
              <a:rPr lang="fr-FR" sz="1600" b="1" dirty="0">
                <a:solidFill>
                  <a:srgbClr val="575757"/>
                </a:solidFill>
                <a:latin typeface="Arial" panose="020B0604020202020204" pitchFamily="34" charset="0"/>
                <a:cs typeface="Arial" panose="020B0604020202020204" pitchFamily="34" charset="0"/>
              </a:rPr>
              <a:t>DFA</a:t>
            </a:r>
            <a:r>
              <a:rPr lang="fr-FR" sz="1600" dirty="0">
                <a:solidFill>
                  <a:srgbClr val="575757"/>
                </a:solidFill>
                <a:latin typeface="Arial" panose="020B0604020202020204" pitchFamily="34" charset="0"/>
                <a:cs typeface="Arial" panose="020B0604020202020204" pitchFamily="34" charset="0"/>
              </a:rPr>
              <a:t> : </a:t>
            </a:r>
            <a:r>
              <a:rPr lang="fr-FR" sz="1600" b="1" dirty="0">
                <a:solidFill>
                  <a:srgbClr val="575757"/>
                </a:solidFill>
                <a:latin typeface="Arial" panose="020B0604020202020204" pitchFamily="34" charset="0"/>
                <a:cs typeface="Arial" panose="020B0604020202020204" pitchFamily="34" charset="0"/>
              </a:rPr>
              <a:t>+ 13 % </a:t>
            </a:r>
            <a:r>
              <a:rPr lang="fr-FR" sz="1600" dirty="0">
                <a:solidFill>
                  <a:srgbClr val="575757"/>
                </a:solidFill>
                <a:latin typeface="Arial" panose="020B0604020202020204" pitchFamily="34" charset="0"/>
                <a:cs typeface="Arial" panose="020B0604020202020204" pitchFamily="34" charset="0"/>
              </a:rPr>
              <a:t>de risque de mortalité toute cause (p=0,009) et </a:t>
            </a:r>
            <a:r>
              <a:rPr lang="fr-FR" sz="1600" b="1" dirty="0">
                <a:solidFill>
                  <a:srgbClr val="575757"/>
                </a:solidFill>
                <a:latin typeface="Arial" panose="020B0604020202020204" pitchFamily="34" charset="0"/>
                <a:cs typeface="Arial" panose="020B0604020202020204" pitchFamily="34" charset="0"/>
              </a:rPr>
              <a:t>+ 20 % </a:t>
            </a:r>
            <a:r>
              <a:rPr lang="fr-FR" sz="1600" dirty="0">
                <a:solidFill>
                  <a:srgbClr val="575757"/>
                </a:solidFill>
                <a:latin typeface="Arial" panose="020B0604020202020204" pitchFamily="34" charset="0"/>
                <a:cs typeface="Arial" panose="020B0604020202020204" pitchFamily="34" charset="0"/>
              </a:rPr>
              <a:t>de risque de mortalité CV (p=0,04)</a:t>
            </a:r>
          </a:p>
          <a:p>
            <a:pPr marL="800100" lvl="1" indent="-342900">
              <a:lnSpc>
                <a:spcPct val="150000"/>
              </a:lnSpc>
              <a:spcBef>
                <a:spcPts val="600"/>
              </a:spcBef>
              <a:buFont typeface="Wingdings" panose="05000000000000000000" pitchFamily="2" charset="2"/>
              <a:buChar char="Ø"/>
            </a:pPr>
            <a:r>
              <a:rPr lang="fr-FR" sz="1600" b="1" dirty="0">
                <a:solidFill>
                  <a:srgbClr val="575757"/>
                </a:solidFill>
                <a:latin typeface="Arial" panose="020B0604020202020204" pitchFamily="34" charset="0"/>
                <a:cs typeface="Arial" panose="020B0604020202020204" pitchFamily="34" charset="0"/>
              </a:rPr>
              <a:t>NRS</a:t>
            </a:r>
            <a:r>
              <a:rPr lang="fr-FR" sz="1600" dirty="0">
                <a:solidFill>
                  <a:srgbClr val="575757"/>
                </a:solidFill>
                <a:latin typeface="Arial" panose="020B0604020202020204" pitchFamily="34" charset="0"/>
                <a:cs typeface="Arial" panose="020B0604020202020204" pitchFamily="34" charset="0"/>
              </a:rPr>
              <a:t> : </a:t>
            </a:r>
            <a:r>
              <a:rPr lang="fr-FR" sz="1600" b="1" dirty="0">
                <a:solidFill>
                  <a:srgbClr val="575757"/>
                </a:solidFill>
                <a:latin typeface="Arial" panose="020B0604020202020204" pitchFamily="34" charset="0"/>
                <a:cs typeface="Arial" panose="020B0604020202020204" pitchFamily="34" charset="0"/>
              </a:rPr>
              <a:t>+ 23 % </a:t>
            </a:r>
            <a:r>
              <a:rPr lang="fr-FR" sz="1600" dirty="0">
                <a:solidFill>
                  <a:srgbClr val="575757"/>
                </a:solidFill>
                <a:latin typeface="Arial" panose="020B0604020202020204" pitchFamily="34" charset="0"/>
                <a:cs typeface="Arial" panose="020B0604020202020204" pitchFamily="34" charset="0"/>
              </a:rPr>
              <a:t>de risque de mortalité toute cause (p=0,003) et </a:t>
            </a:r>
            <a:r>
              <a:rPr lang="fr-FR" sz="1600" b="1" dirty="0">
                <a:solidFill>
                  <a:srgbClr val="575757"/>
                </a:solidFill>
                <a:latin typeface="Arial" panose="020B0604020202020204" pitchFamily="34" charset="0"/>
                <a:cs typeface="Arial" panose="020B0604020202020204" pitchFamily="34" charset="0"/>
              </a:rPr>
              <a:t>+ 48 % </a:t>
            </a:r>
            <a:r>
              <a:rPr lang="fr-FR" sz="1600" dirty="0">
                <a:solidFill>
                  <a:srgbClr val="575757"/>
                </a:solidFill>
                <a:latin typeface="Arial" panose="020B0604020202020204" pitchFamily="34" charset="0"/>
                <a:cs typeface="Arial" panose="020B0604020202020204" pitchFamily="34" charset="0"/>
              </a:rPr>
              <a:t>de risque de mortalité CV (p=0,02)</a:t>
            </a:r>
          </a:p>
        </p:txBody>
      </p:sp>
      <p:sp>
        <p:nvSpPr>
          <p:cNvPr id="3" name="Titre 2">
            <a:extLst>
              <a:ext uri="{FF2B5EF4-FFF2-40B4-BE49-F238E27FC236}">
                <a16:creationId xmlns:a16="http://schemas.microsoft.com/office/drawing/2014/main" id="{A5876F65-1DE0-D4D0-3C9F-36CF4794CC7E}"/>
              </a:ext>
            </a:extLst>
          </p:cNvPr>
          <p:cNvSpPr>
            <a:spLocks noGrp="1"/>
          </p:cNvSpPr>
          <p:nvPr>
            <p:ph type="title"/>
          </p:nvPr>
        </p:nvSpPr>
        <p:spPr>
          <a:xfrm>
            <a:off x="838200" y="452580"/>
            <a:ext cx="10515600" cy="725144"/>
          </a:xfrm>
        </p:spPr>
        <p:txBody>
          <a:bodyPr/>
          <a:lstStyle/>
          <a:p>
            <a:r>
              <a:rPr lang="fr-FR" dirty="0"/>
              <a:t>Lien insomnie et mortalité cardiovasculaire ?</a:t>
            </a:r>
          </a:p>
        </p:txBody>
      </p:sp>
      <p:sp>
        <p:nvSpPr>
          <p:cNvPr id="7" name="ZoneTexte 6">
            <a:extLst>
              <a:ext uri="{FF2B5EF4-FFF2-40B4-BE49-F238E27FC236}">
                <a16:creationId xmlns:a16="http://schemas.microsoft.com/office/drawing/2014/main" id="{BA7B0267-309F-7550-E57B-7902AA877BD0}"/>
              </a:ext>
            </a:extLst>
          </p:cNvPr>
          <p:cNvSpPr txBox="1"/>
          <p:nvPr/>
        </p:nvSpPr>
        <p:spPr>
          <a:xfrm>
            <a:off x="72000" y="6301527"/>
            <a:ext cx="4982600" cy="230832"/>
          </a:xfrm>
          <a:prstGeom prst="rect">
            <a:avLst/>
          </a:prstGeom>
          <a:noFill/>
        </p:spPr>
        <p:txBody>
          <a:bodyPr wrap="square" rtlCol="0">
            <a:spAutoFit/>
          </a:bodyPr>
          <a:lstStyle/>
          <a:p>
            <a:r>
              <a:rPr lang="fr-FR" sz="900">
                <a:solidFill>
                  <a:srgbClr val="575757"/>
                </a:solidFill>
                <a:latin typeface="Arial" panose="020B0604020202020204" pitchFamily="34" charset="0"/>
                <a:cs typeface="Arial" panose="020B0604020202020204" pitchFamily="34" charset="0"/>
              </a:rPr>
              <a:t>CV : cardiovasculaire ; DFA : </a:t>
            </a:r>
            <a:r>
              <a:rPr lang="fr-FR" sz="900" i="1" err="1">
                <a:solidFill>
                  <a:srgbClr val="575757"/>
                </a:solidFill>
                <a:latin typeface="Arial" panose="020B0604020202020204" pitchFamily="34" charset="0"/>
                <a:cs typeface="Arial" panose="020B0604020202020204" pitchFamily="34" charset="0"/>
              </a:rPr>
              <a:t>difficulty</a:t>
            </a:r>
            <a:r>
              <a:rPr lang="fr-FR" sz="900" i="1">
                <a:solidFill>
                  <a:srgbClr val="575757"/>
                </a:solidFill>
                <a:latin typeface="Arial" panose="020B0604020202020204" pitchFamily="34" charset="0"/>
                <a:cs typeface="Arial" panose="020B0604020202020204" pitchFamily="34" charset="0"/>
              </a:rPr>
              <a:t> </a:t>
            </a:r>
            <a:r>
              <a:rPr lang="fr-FR" sz="900" i="1" err="1">
                <a:solidFill>
                  <a:srgbClr val="575757"/>
                </a:solidFill>
                <a:latin typeface="Arial" panose="020B0604020202020204" pitchFamily="34" charset="0"/>
                <a:cs typeface="Arial" panose="020B0604020202020204" pitchFamily="34" charset="0"/>
              </a:rPr>
              <a:t>falling</a:t>
            </a:r>
            <a:r>
              <a:rPr lang="fr-FR" sz="900" i="1">
                <a:solidFill>
                  <a:srgbClr val="575757"/>
                </a:solidFill>
                <a:latin typeface="Arial" panose="020B0604020202020204" pitchFamily="34" charset="0"/>
                <a:cs typeface="Arial" panose="020B0604020202020204" pitchFamily="34" charset="0"/>
              </a:rPr>
              <a:t> </a:t>
            </a:r>
            <a:r>
              <a:rPr lang="fr-FR" sz="900" i="1" err="1">
                <a:solidFill>
                  <a:srgbClr val="575757"/>
                </a:solidFill>
                <a:latin typeface="Arial" panose="020B0604020202020204" pitchFamily="34" charset="0"/>
                <a:cs typeface="Arial" panose="020B0604020202020204" pitchFamily="34" charset="0"/>
              </a:rPr>
              <a:t>asleep</a:t>
            </a:r>
            <a:r>
              <a:rPr lang="fr-FR" sz="900" i="1">
                <a:solidFill>
                  <a:srgbClr val="575757"/>
                </a:solidFill>
                <a:latin typeface="Arial" panose="020B0604020202020204" pitchFamily="34" charset="0"/>
                <a:cs typeface="Arial" panose="020B0604020202020204" pitchFamily="34" charset="0"/>
              </a:rPr>
              <a:t> </a:t>
            </a:r>
            <a:r>
              <a:rPr lang="fr-FR" sz="900">
                <a:solidFill>
                  <a:srgbClr val="575757"/>
                </a:solidFill>
                <a:latin typeface="Arial" panose="020B0604020202020204" pitchFamily="34" charset="0"/>
                <a:cs typeface="Arial" panose="020B0604020202020204" pitchFamily="34" charset="0"/>
              </a:rPr>
              <a:t>; NRS : </a:t>
            </a:r>
            <a:r>
              <a:rPr lang="fr-FR" sz="900" i="1">
                <a:solidFill>
                  <a:srgbClr val="575757"/>
                </a:solidFill>
                <a:latin typeface="Arial" panose="020B0604020202020204" pitchFamily="34" charset="0"/>
                <a:cs typeface="Arial" panose="020B0604020202020204" pitchFamily="34" charset="0"/>
              </a:rPr>
              <a:t>non-</a:t>
            </a:r>
            <a:r>
              <a:rPr lang="fr-FR" sz="900" i="1" err="1">
                <a:solidFill>
                  <a:srgbClr val="575757"/>
                </a:solidFill>
                <a:latin typeface="Arial" panose="020B0604020202020204" pitchFamily="34" charset="0"/>
                <a:cs typeface="Arial" panose="020B0604020202020204" pitchFamily="34" charset="0"/>
              </a:rPr>
              <a:t>restorative</a:t>
            </a:r>
            <a:r>
              <a:rPr lang="fr-FR" sz="900" i="1">
                <a:solidFill>
                  <a:srgbClr val="575757"/>
                </a:solidFill>
                <a:latin typeface="Arial" panose="020B0604020202020204" pitchFamily="34" charset="0"/>
                <a:cs typeface="Arial" panose="020B0604020202020204" pitchFamily="34" charset="0"/>
              </a:rPr>
              <a:t> </a:t>
            </a:r>
            <a:r>
              <a:rPr lang="fr-FR" sz="900" i="1" err="1">
                <a:solidFill>
                  <a:srgbClr val="575757"/>
                </a:solidFill>
                <a:latin typeface="Arial" panose="020B0604020202020204" pitchFamily="34" charset="0"/>
                <a:cs typeface="Arial" panose="020B0604020202020204" pitchFamily="34" charset="0"/>
              </a:rPr>
              <a:t>sleep</a:t>
            </a:r>
            <a:endParaRPr lang="fr-FR" sz="900" i="1">
              <a:solidFill>
                <a:srgbClr val="575757"/>
              </a:solidFill>
              <a:latin typeface="Arial" panose="020B0604020202020204" pitchFamily="34" charset="0"/>
              <a:cs typeface="Arial" panose="020B0604020202020204" pitchFamily="34" charset="0"/>
            </a:endParaRPr>
          </a:p>
        </p:txBody>
      </p:sp>
      <p:pic>
        <p:nvPicPr>
          <p:cNvPr id="11" name="Image 10" descr="Une image contenant texte, capture d’écran, menu, document&#10;&#10;Description générée automatiquement">
            <a:extLst>
              <a:ext uri="{FF2B5EF4-FFF2-40B4-BE49-F238E27FC236}">
                <a16:creationId xmlns:a16="http://schemas.microsoft.com/office/drawing/2014/main" id="{1E21A09F-63DE-FEA6-A83C-AADBE3A72F64}"/>
              </a:ext>
            </a:extLst>
          </p:cNvPr>
          <p:cNvPicPr>
            <a:picLocks noChangeAspect="1"/>
          </p:cNvPicPr>
          <p:nvPr/>
        </p:nvPicPr>
        <p:blipFill rotWithShape="1">
          <a:blip r:embed="rId3">
            <a:extLst>
              <a:ext uri="{28A0092B-C50C-407E-A947-70E740481C1C}">
                <a14:useLocalDpi xmlns:a14="http://schemas.microsoft.com/office/drawing/2010/main" val="0"/>
              </a:ext>
            </a:extLst>
          </a:blip>
          <a:srcRect l="3671" t="4749"/>
          <a:stretch/>
        </p:blipFill>
        <p:spPr>
          <a:xfrm>
            <a:off x="6359235" y="1252111"/>
            <a:ext cx="5751675" cy="5004867"/>
          </a:xfrm>
          <a:prstGeom prst="rect">
            <a:avLst/>
          </a:prstGeom>
          <a:solidFill>
            <a:srgbClr val="0070C0"/>
          </a:solidFill>
          <a:ln>
            <a:solidFill>
              <a:srgbClr val="0070C0"/>
            </a:solidFill>
          </a:ln>
        </p:spPr>
      </p:pic>
      <p:sp>
        <p:nvSpPr>
          <p:cNvPr id="13" name="ZoneTexte 12">
            <a:extLst>
              <a:ext uri="{FF2B5EF4-FFF2-40B4-BE49-F238E27FC236}">
                <a16:creationId xmlns:a16="http://schemas.microsoft.com/office/drawing/2014/main" id="{CFD81F34-C438-2C02-5387-11A2F3EA4A43}"/>
              </a:ext>
            </a:extLst>
          </p:cNvPr>
          <p:cNvSpPr txBox="1"/>
          <p:nvPr/>
        </p:nvSpPr>
        <p:spPr>
          <a:xfrm>
            <a:off x="6359235" y="5950387"/>
            <a:ext cx="5751675" cy="338554"/>
          </a:xfrm>
          <a:prstGeom prst="rect">
            <a:avLst/>
          </a:prstGeom>
          <a:noFill/>
        </p:spPr>
        <p:txBody>
          <a:bodyPr wrap="square">
            <a:spAutoFit/>
          </a:bodyPr>
          <a:lstStyle/>
          <a:p>
            <a:pPr algn="l"/>
            <a:r>
              <a:rPr lang="en-US" sz="800" b="1" i="0" u="none" strike="noStrike" baseline="0">
                <a:latin typeface="Arial" panose="020B0604020202020204" pitchFamily="34" charset="0"/>
                <a:cs typeface="Arial" panose="020B0604020202020204" pitchFamily="34" charset="0"/>
              </a:rPr>
              <a:t>Difficulty falling asleep and all-cause, cardiovascular disease, and cancer mortality. The results are shown as hazard ratio (HR) and 95% confidence interval (CI)</a:t>
            </a:r>
            <a:endParaRPr lang="fr-FR" sz="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91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menu, document&#10;&#10;Description générée automatiquement">
            <a:extLst>
              <a:ext uri="{FF2B5EF4-FFF2-40B4-BE49-F238E27FC236}">
                <a16:creationId xmlns:a16="http://schemas.microsoft.com/office/drawing/2014/main" id="{64111CDC-E68B-BF35-6BCE-1D8BE78292F8}"/>
              </a:ext>
            </a:extLst>
          </p:cNvPr>
          <p:cNvPicPr>
            <a:picLocks noChangeAspect="1"/>
          </p:cNvPicPr>
          <p:nvPr/>
        </p:nvPicPr>
        <p:blipFill rotWithShape="1">
          <a:blip r:embed="rId2">
            <a:extLst>
              <a:ext uri="{28A0092B-C50C-407E-A947-70E740481C1C}">
                <a14:useLocalDpi xmlns:a14="http://schemas.microsoft.com/office/drawing/2010/main" val="0"/>
              </a:ext>
            </a:extLst>
          </a:blip>
          <a:srcRect l="3512" t="4818"/>
          <a:stretch/>
        </p:blipFill>
        <p:spPr>
          <a:xfrm>
            <a:off x="5964381" y="1069350"/>
            <a:ext cx="5995784" cy="5204862"/>
          </a:xfrm>
          <a:prstGeom prst="rect">
            <a:avLst/>
          </a:prstGeom>
          <a:ln>
            <a:solidFill>
              <a:srgbClr val="0070C0"/>
            </a:solidFill>
          </a:ln>
        </p:spPr>
      </p:pic>
      <p:sp>
        <p:nvSpPr>
          <p:cNvPr id="7" name="ZoneTexte 6">
            <a:extLst>
              <a:ext uri="{FF2B5EF4-FFF2-40B4-BE49-F238E27FC236}">
                <a16:creationId xmlns:a16="http://schemas.microsoft.com/office/drawing/2014/main" id="{852E98EE-020A-F17D-FAB4-713636105BB4}"/>
              </a:ext>
            </a:extLst>
          </p:cNvPr>
          <p:cNvSpPr txBox="1"/>
          <p:nvPr/>
        </p:nvSpPr>
        <p:spPr>
          <a:xfrm>
            <a:off x="72001" y="6480000"/>
            <a:ext cx="6256372" cy="369332"/>
          </a:xfrm>
          <a:prstGeom prst="rect">
            <a:avLst/>
          </a:prstGeom>
          <a:noFill/>
        </p:spPr>
        <p:txBody>
          <a:bodyPr wrap="square" rtlCol="0">
            <a:spAutoFit/>
          </a:bodyPr>
          <a:lstStyle>
            <a:defPPr>
              <a:defRPr lang="fr-FR"/>
            </a:defPPr>
            <a:lvl1pPr indent="0" algn="just">
              <a:buNone/>
              <a:defRPr sz="900">
                <a:solidFill>
                  <a:srgbClr val="575757"/>
                </a:solidFill>
                <a:effectLst/>
                <a:latin typeface="Helvetica Neue" panose="02000503000000020004" pitchFamily="2" charset="0"/>
                <a:cs typeface="Arial" panose="020B0604020202020204" pitchFamily="34" charset="0"/>
              </a:defRPr>
            </a:lvl1pPr>
          </a:lstStyle>
          <a:p>
            <a:r>
              <a:rPr lang="fr-FR" dirty="0">
                <a:latin typeface="Arial" panose="020B0604020202020204" pitchFamily="34" charset="0"/>
              </a:rPr>
              <a:t>Ge L. </a:t>
            </a:r>
            <a:r>
              <a:rPr lang="fr-FR" i="1" dirty="0">
                <a:latin typeface="Arial" panose="020B0604020202020204" pitchFamily="34" charset="0"/>
              </a:rPr>
              <a:t>et al</a:t>
            </a:r>
            <a:r>
              <a:rPr lang="fr-FR" dirty="0">
                <a:latin typeface="Arial" panose="020B0604020202020204" pitchFamily="34" charset="0"/>
              </a:rPr>
              <a:t>. </a:t>
            </a:r>
            <a:r>
              <a:rPr lang="fr-FR" dirty="0" err="1">
                <a:latin typeface="Arial" panose="020B0604020202020204" pitchFamily="34" charset="0"/>
              </a:rPr>
              <a:t>Insomnia</a:t>
            </a:r>
            <a:r>
              <a:rPr lang="fr-FR" dirty="0">
                <a:latin typeface="Arial" panose="020B0604020202020204" pitchFamily="34" charset="0"/>
              </a:rPr>
              <a:t> and </a:t>
            </a:r>
            <a:r>
              <a:rPr lang="fr-FR" dirty="0" err="1">
                <a:latin typeface="Arial" panose="020B0604020202020204" pitchFamily="34" charset="0"/>
              </a:rPr>
              <a:t>risk</a:t>
            </a:r>
            <a:r>
              <a:rPr lang="fr-FR" dirty="0">
                <a:latin typeface="Arial" panose="020B0604020202020204" pitchFamily="34" charset="0"/>
              </a:rPr>
              <a:t> of </a:t>
            </a:r>
            <a:r>
              <a:rPr lang="fr-FR" dirty="0" err="1">
                <a:latin typeface="Arial" panose="020B0604020202020204" pitchFamily="34" charset="0"/>
              </a:rPr>
              <a:t>mortality</a:t>
            </a:r>
            <a:r>
              <a:rPr lang="fr-FR" dirty="0">
                <a:latin typeface="Arial" panose="020B0604020202020204" pitchFamily="34" charset="0"/>
              </a:rPr>
              <a:t> </a:t>
            </a:r>
            <a:r>
              <a:rPr lang="fr-FR" dirty="0" err="1">
                <a:latin typeface="Arial" panose="020B0604020202020204" pitchFamily="34" charset="0"/>
              </a:rPr>
              <a:t>from</a:t>
            </a:r>
            <a:r>
              <a:rPr lang="fr-FR" dirty="0">
                <a:latin typeface="Arial" panose="020B0604020202020204" pitchFamily="34" charset="0"/>
              </a:rPr>
              <a:t> all-cause, </a:t>
            </a:r>
            <a:r>
              <a:rPr lang="fr-FR" dirty="0" err="1">
                <a:latin typeface="Arial" panose="020B0604020202020204" pitchFamily="34" charset="0"/>
              </a:rPr>
              <a:t>cardiovascular</a:t>
            </a:r>
            <a:r>
              <a:rPr lang="fr-FR" dirty="0">
                <a:latin typeface="Arial" panose="020B0604020202020204" pitchFamily="34" charset="0"/>
              </a:rPr>
              <a:t> </a:t>
            </a:r>
            <a:r>
              <a:rPr lang="fr-FR" dirty="0" err="1">
                <a:latin typeface="Arial" panose="020B0604020202020204" pitchFamily="34" charset="0"/>
              </a:rPr>
              <a:t>disease</a:t>
            </a:r>
            <a:r>
              <a:rPr lang="fr-FR" dirty="0">
                <a:latin typeface="Arial" panose="020B0604020202020204" pitchFamily="34" charset="0"/>
              </a:rPr>
              <a:t>, and cancer: </a:t>
            </a:r>
            <a:r>
              <a:rPr lang="fr-FR" dirty="0" err="1">
                <a:latin typeface="Arial" panose="020B0604020202020204" pitchFamily="34" charset="0"/>
              </a:rPr>
              <a:t>Systematic</a:t>
            </a:r>
            <a:r>
              <a:rPr lang="fr-FR" dirty="0">
                <a:latin typeface="Arial" panose="020B0604020202020204" pitchFamily="34" charset="0"/>
              </a:rPr>
              <a:t> </a:t>
            </a:r>
            <a:r>
              <a:rPr lang="fr-FR" dirty="0" err="1">
                <a:latin typeface="Arial" panose="020B0604020202020204" pitchFamily="34" charset="0"/>
              </a:rPr>
              <a:t>review</a:t>
            </a:r>
            <a:r>
              <a:rPr lang="fr-FR" dirty="0">
                <a:latin typeface="Arial" panose="020B0604020202020204" pitchFamily="34" charset="0"/>
              </a:rPr>
              <a:t> and </a:t>
            </a:r>
            <a:r>
              <a:rPr lang="fr-FR" dirty="0" err="1">
                <a:latin typeface="Arial" panose="020B0604020202020204" pitchFamily="34" charset="0"/>
              </a:rPr>
              <a:t>meta-analysis</a:t>
            </a:r>
            <a:r>
              <a:rPr lang="fr-FR" dirty="0">
                <a:latin typeface="Arial" panose="020B0604020202020204" pitchFamily="34" charset="0"/>
              </a:rPr>
              <a:t> of prospective </a:t>
            </a:r>
            <a:r>
              <a:rPr lang="fr-FR" dirty="0" err="1">
                <a:latin typeface="Arial" panose="020B0604020202020204" pitchFamily="34" charset="0"/>
              </a:rPr>
              <a:t>cohort</a:t>
            </a:r>
            <a:r>
              <a:rPr lang="fr-FR" dirty="0">
                <a:latin typeface="Arial" panose="020B0604020202020204" pitchFamily="34" charset="0"/>
              </a:rPr>
              <a:t> </a:t>
            </a:r>
            <a:r>
              <a:rPr lang="fr-FR" dirty="0" err="1">
                <a:latin typeface="Arial" panose="020B0604020202020204" pitchFamily="34" charset="0"/>
              </a:rPr>
              <a:t>studies</a:t>
            </a:r>
            <a:r>
              <a:rPr lang="fr-FR" dirty="0">
                <a:latin typeface="Arial" panose="020B0604020202020204" pitchFamily="34" charset="0"/>
              </a:rPr>
              <a:t>. </a:t>
            </a:r>
            <a:r>
              <a:rPr lang="fr-FR" i="1" dirty="0" err="1">
                <a:latin typeface="Arial" panose="020B0604020202020204" pitchFamily="34" charset="0"/>
              </a:rPr>
              <a:t>Sleep</a:t>
            </a:r>
            <a:r>
              <a:rPr lang="fr-FR" i="1" dirty="0">
                <a:latin typeface="Arial" panose="020B0604020202020204" pitchFamily="34" charset="0"/>
              </a:rPr>
              <a:t> </a:t>
            </a:r>
            <a:r>
              <a:rPr lang="fr-FR" i="1" dirty="0" err="1">
                <a:latin typeface="Arial" panose="020B0604020202020204" pitchFamily="34" charset="0"/>
              </a:rPr>
              <a:t>Medicine</a:t>
            </a:r>
            <a:r>
              <a:rPr lang="fr-FR" i="1" dirty="0">
                <a:latin typeface="Arial" panose="020B0604020202020204" pitchFamily="34" charset="0"/>
              </a:rPr>
              <a:t> </a:t>
            </a:r>
            <a:r>
              <a:rPr lang="fr-FR" i="1" dirty="0" err="1">
                <a:latin typeface="Arial" panose="020B0604020202020204" pitchFamily="34" charset="0"/>
              </a:rPr>
              <a:t>Reviews</a:t>
            </a:r>
            <a:r>
              <a:rPr lang="fr-FR" i="1" dirty="0">
                <a:latin typeface="Arial" panose="020B0604020202020204" pitchFamily="34" charset="0"/>
              </a:rPr>
              <a:t> </a:t>
            </a:r>
            <a:r>
              <a:rPr lang="fr-FR" dirty="0">
                <a:latin typeface="Arial" panose="020B0604020202020204" pitchFamily="34" charset="0"/>
              </a:rPr>
              <a:t>2019;48:101215. </a:t>
            </a:r>
          </a:p>
        </p:txBody>
      </p:sp>
      <p:sp>
        <p:nvSpPr>
          <p:cNvPr id="5" name="ZoneTexte 4"/>
          <p:cNvSpPr txBox="1"/>
          <p:nvPr/>
        </p:nvSpPr>
        <p:spPr>
          <a:xfrm>
            <a:off x="143436" y="1781977"/>
            <a:ext cx="5470286" cy="2847446"/>
          </a:xfrm>
          <a:prstGeom prst="rect">
            <a:avLst/>
          </a:prstGeom>
          <a:noFill/>
        </p:spPr>
        <p:txBody>
          <a:bodyPr wrap="square" rtlCol="0">
            <a:spAutoFit/>
          </a:bodyPr>
          <a:lstStyle>
            <a:defPPr>
              <a:defRPr lang="fr-FR"/>
            </a:defPPr>
            <a:lvl1pPr>
              <a:defRPr sz="2000" b="1">
                <a:solidFill>
                  <a:srgbClr val="E5007D"/>
                </a:solidFill>
                <a:latin typeface="Arial" charset="0"/>
                <a:cs typeface="Arial" charset="0"/>
              </a:defRPr>
            </a:lvl1pPr>
          </a:lstStyle>
          <a:p>
            <a:pPr marL="342900" indent="-342900">
              <a:lnSpc>
                <a:spcPct val="150000"/>
              </a:lnSpc>
              <a:buFont typeface="Arial" pitchFamily="34" charset="0"/>
              <a:buChar char="•"/>
            </a:pPr>
            <a:r>
              <a:rPr lang="fr-FR" sz="1800" dirty="0"/>
              <a:t>Les réveils précoces et les troubles du maintien du sommeil ne seraient pas associés à une surmortalité :</a:t>
            </a:r>
          </a:p>
          <a:p>
            <a:pPr marL="800100" lvl="1" indent="-342900">
              <a:lnSpc>
                <a:spcPct val="150000"/>
              </a:lnSpc>
              <a:spcBef>
                <a:spcPts val="600"/>
              </a:spcBef>
              <a:buFont typeface="Wingdings" panose="05000000000000000000" pitchFamily="2" charset="2"/>
              <a:buChar char="Ø"/>
            </a:pPr>
            <a:r>
              <a:rPr lang="fr-FR" sz="1600" b="1" dirty="0">
                <a:solidFill>
                  <a:srgbClr val="575757"/>
                </a:solidFill>
                <a:latin typeface="Arial" panose="020B0604020202020204" pitchFamily="34" charset="0"/>
                <a:cs typeface="Arial" panose="020B0604020202020204" pitchFamily="34" charset="0"/>
              </a:rPr>
              <a:t>Aucune association significative </a:t>
            </a:r>
            <a:r>
              <a:rPr lang="fr-FR" sz="1600" dirty="0">
                <a:solidFill>
                  <a:srgbClr val="575757"/>
                </a:solidFill>
                <a:latin typeface="Arial" panose="020B0604020202020204" pitchFamily="34" charset="0"/>
                <a:cs typeface="Arial" panose="020B0604020202020204" pitchFamily="34" charset="0"/>
              </a:rPr>
              <a:t>n'a été trouvée entre ces symptômes d'insomnie et la mortalité toutes causes confondues ou cardiovasculaire.</a:t>
            </a:r>
          </a:p>
        </p:txBody>
      </p:sp>
      <p:sp>
        <p:nvSpPr>
          <p:cNvPr id="3" name="Titre 2">
            <a:extLst>
              <a:ext uri="{FF2B5EF4-FFF2-40B4-BE49-F238E27FC236}">
                <a16:creationId xmlns:a16="http://schemas.microsoft.com/office/drawing/2014/main" id="{57D7156B-92D9-93D6-35E2-3D071BF26211}"/>
              </a:ext>
            </a:extLst>
          </p:cNvPr>
          <p:cNvSpPr>
            <a:spLocks noGrp="1"/>
          </p:cNvSpPr>
          <p:nvPr>
            <p:ph type="title"/>
          </p:nvPr>
        </p:nvSpPr>
        <p:spPr>
          <a:xfrm>
            <a:off x="838200" y="452580"/>
            <a:ext cx="10515600" cy="725144"/>
          </a:xfrm>
        </p:spPr>
        <p:txBody>
          <a:bodyPr/>
          <a:lstStyle/>
          <a:p>
            <a:r>
              <a:rPr lang="fr-FR" dirty="0"/>
              <a:t>Lien insomnie et mortalité cardiovasculaire ?</a:t>
            </a:r>
          </a:p>
        </p:txBody>
      </p:sp>
      <p:sp>
        <p:nvSpPr>
          <p:cNvPr id="10" name="ZoneTexte 9">
            <a:extLst>
              <a:ext uri="{FF2B5EF4-FFF2-40B4-BE49-F238E27FC236}">
                <a16:creationId xmlns:a16="http://schemas.microsoft.com/office/drawing/2014/main" id="{D91D4F9D-97FA-607B-202C-7D8FA01C7E97}"/>
              </a:ext>
            </a:extLst>
          </p:cNvPr>
          <p:cNvSpPr txBox="1"/>
          <p:nvPr/>
        </p:nvSpPr>
        <p:spPr>
          <a:xfrm>
            <a:off x="5964381" y="5967281"/>
            <a:ext cx="6094268" cy="338554"/>
          </a:xfrm>
          <a:prstGeom prst="rect">
            <a:avLst/>
          </a:prstGeom>
          <a:noFill/>
        </p:spPr>
        <p:txBody>
          <a:bodyPr wrap="square">
            <a:spAutoFit/>
          </a:bodyPr>
          <a:lstStyle/>
          <a:p>
            <a:pPr algn="l"/>
            <a:r>
              <a:rPr lang="en-US" sz="800" b="1">
                <a:latin typeface="Arial" panose="020B0604020202020204" pitchFamily="34" charset="0"/>
                <a:cs typeface="Arial" panose="020B0604020202020204" pitchFamily="34" charset="0"/>
              </a:rPr>
              <a:t>Early morning awakening and all-cause, cardiovascular disease, and cancer mortality. The results are shown as hazard ratio (HR) and 95% confidence interval (CI)</a:t>
            </a:r>
            <a:endParaRPr lang="fr-FR" sz="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6511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B185895D-4827-B9E1-053A-66473F821EF5}"/>
              </a:ext>
            </a:extLst>
          </p:cNvPr>
          <p:cNvSpPr>
            <a:spLocks noGrp="1"/>
          </p:cNvSpPr>
          <p:nvPr>
            <p:ph type="subTitle" idx="1"/>
          </p:nvPr>
        </p:nvSpPr>
        <p:spPr/>
        <p:txBody>
          <a:bodyPr>
            <a:normAutofit/>
          </a:bodyPr>
          <a:lstStyle/>
          <a:p>
            <a:r>
              <a:rPr lang="fr-FR" sz="4000">
                <a:solidFill>
                  <a:schemeClr val="bg1"/>
                </a:solidFill>
              </a:rPr>
              <a:t>INTRODUCTION SUR L’INSOMNIE</a:t>
            </a:r>
          </a:p>
        </p:txBody>
      </p:sp>
      <p:sp>
        <p:nvSpPr>
          <p:cNvPr id="3" name="Titre 2">
            <a:extLst>
              <a:ext uri="{FF2B5EF4-FFF2-40B4-BE49-F238E27FC236}">
                <a16:creationId xmlns:a16="http://schemas.microsoft.com/office/drawing/2014/main" id="{EF628923-EFAC-1F7F-8F41-D1BFFC487582}"/>
              </a:ext>
            </a:extLst>
          </p:cNvPr>
          <p:cNvSpPr>
            <a:spLocks noGrp="1"/>
          </p:cNvSpPr>
          <p:nvPr>
            <p:ph type="ctrTitle"/>
          </p:nvPr>
        </p:nvSpPr>
        <p:spPr/>
        <p:txBody>
          <a:bodyPr>
            <a:normAutofit/>
          </a:bodyPr>
          <a:lstStyle/>
          <a:p>
            <a:r>
              <a:rPr lang="fr-FR" sz="4000"/>
              <a:t>PARTIE I :</a:t>
            </a:r>
          </a:p>
        </p:txBody>
      </p:sp>
      <p:grpSp>
        <p:nvGrpSpPr>
          <p:cNvPr id="5" name="Groupe 4">
            <a:extLst>
              <a:ext uri="{FF2B5EF4-FFF2-40B4-BE49-F238E27FC236}">
                <a16:creationId xmlns:a16="http://schemas.microsoft.com/office/drawing/2014/main" id="{16092A69-B125-AB8C-1081-902A804A41F0}"/>
              </a:ext>
            </a:extLst>
          </p:cNvPr>
          <p:cNvGrpSpPr/>
          <p:nvPr/>
        </p:nvGrpSpPr>
        <p:grpSpPr>
          <a:xfrm>
            <a:off x="9417160" y="6292485"/>
            <a:ext cx="2588768" cy="430278"/>
            <a:chOff x="9417160" y="6292485"/>
            <a:chExt cx="2588768" cy="430278"/>
          </a:xfrm>
        </p:grpSpPr>
        <p:sp>
          <p:nvSpPr>
            <p:cNvPr id="6" name="ZoneTexte 5">
              <a:extLst>
                <a:ext uri="{FF2B5EF4-FFF2-40B4-BE49-F238E27FC236}">
                  <a16:creationId xmlns:a16="http://schemas.microsoft.com/office/drawing/2014/main" id="{48B8A1B8-31FE-3DC3-F0CF-A34C1921631D}"/>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7" name="Image 6">
              <a:extLst>
                <a:ext uri="{FF2B5EF4-FFF2-40B4-BE49-F238E27FC236}">
                  <a16:creationId xmlns:a16="http://schemas.microsoft.com/office/drawing/2014/main" id="{93897CE9-3519-74D6-4F37-211475FDE370}"/>
                </a:ext>
              </a:extLst>
            </p:cNvPr>
            <p:cNvPicPr>
              <a:picLocks noChangeAspect="1"/>
            </p:cNvPicPr>
            <p:nvPr/>
          </p:nvPicPr>
          <p:blipFill>
            <a:blip r:embed="rId2"/>
            <a:stretch>
              <a:fillRect/>
            </a:stretch>
          </p:blipFill>
          <p:spPr>
            <a:xfrm>
              <a:off x="9417160" y="6375888"/>
              <a:ext cx="614312" cy="275364"/>
            </a:xfrm>
            <a:prstGeom prst="rect">
              <a:avLst/>
            </a:prstGeom>
          </p:spPr>
        </p:pic>
        <p:pic>
          <p:nvPicPr>
            <p:cNvPr id="8" name="Image 7">
              <a:extLst>
                <a:ext uri="{FF2B5EF4-FFF2-40B4-BE49-F238E27FC236}">
                  <a16:creationId xmlns:a16="http://schemas.microsoft.com/office/drawing/2014/main" id="{B358A5C3-7CCA-B943-09E0-003ECD108297}"/>
                </a:ext>
              </a:extLst>
            </p:cNvPr>
            <p:cNvPicPr>
              <a:picLocks noChangeAspect="1"/>
            </p:cNvPicPr>
            <p:nvPr/>
          </p:nvPicPr>
          <p:blipFill>
            <a:blip r:embed="rId3"/>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16767360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a:effectLst/>
                <a:ea typeface="Calibri" panose="020F0502020204030204" pitchFamily="34" charset="0"/>
              </a:rPr>
              <a:t>5. Impacts </a:t>
            </a:r>
            <a:r>
              <a:rPr lang="fr-FR" sz="4000" kern="100">
                <a:ea typeface="Calibri" panose="020F0502020204030204" pitchFamily="34" charset="0"/>
              </a:rPr>
              <a:t>sociétaux</a:t>
            </a:r>
            <a:endParaRPr lang="fr-FR" sz="4000"/>
          </a:p>
        </p:txBody>
      </p:sp>
    </p:spTree>
    <p:extLst>
      <p:ext uri="{BB962C8B-B14F-4D97-AF65-F5344CB8AC3E}">
        <p14:creationId xmlns:p14="http://schemas.microsoft.com/office/powerpoint/2010/main" val="35153782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947BC0-7142-E5BB-9D1B-58A76F26BAB8}"/>
              </a:ext>
            </a:extLst>
          </p:cNvPr>
          <p:cNvSpPr>
            <a:spLocks noGrp="1"/>
          </p:cNvSpPr>
          <p:nvPr>
            <p:ph type="title"/>
          </p:nvPr>
        </p:nvSpPr>
        <p:spPr>
          <a:xfrm>
            <a:off x="838200" y="172085"/>
            <a:ext cx="10515600" cy="1325563"/>
          </a:xfrm>
        </p:spPr>
        <p:txBody>
          <a:bodyPr>
            <a:normAutofit/>
          </a:bodyPr>
          <a:lstStyle/>
          <a:p>
            <a:r>
              <a:rPr lang="fr-FR"/>
              <a:t>Insomnie et vulnérabilité face au stress</a:t>
            </a:r>
          </a:p>
        </p:txBody>
      </p:sp>
      <p:graphicFrame>
        <p:nvGraphicFramePr>
          <p:cNvPr id="7" name="Espace réservé du contenu 2">
            <a:extLst>
              <a:ext uri="{FF2B5EF4-FFF2-40B4-BE49-F238E27FC236}">
                <a16:creationId xmlns:a16="http://schemas.microsoft.com/office/drawing/2014/main" id="{E6F306C5-6AED-8D55-8348-DE09809D8F4B}"/>
              </a:ext>
            </a:extLst>
          </p:cNvPr>
          <p:cNvGraphicFramePr>
            <a:graphicFrameLocks noGrp="1"/>
          </p:cNvGraphicFramePr>
          <p:nvPr>
            <p:ph idx="1"/>
            <p:extLst>
              <p:ext uri="{D42A27DB-BD31-4B8C-83A1-F6EECF244321}">
                <p14:modId xmlns:p14="http://schemas.microsoft.com/office/powerpoint/2010/main" val="1056616033"/>
              </p:ext>
            </p:extLst>
          </p:nvPr>
        </p:nvGraphicFramePr>
        <p:xfrm>
          <a:off x="472440" y="1765299"/>
          <a:ext cx="10754360" cy="4188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extLst>
              <a:ext uri="{FF2B5EF4-FFF2-40B4-BE49-F238E27FC236}">
                <a16:creationId xmlns:a16="http://schemas.microsoft.com/office/drawing/2014/main" id="{22384282-96F4-2372-75CB-052794BF4A69}"/>
              </a:ext>
            </a:extLst>
          </p:cNvPr>
          <p:cNvSpPr txBox="1"/>
          <p:nvPr/>
        </p:nvSpPr>
        <p:spPr>
          <a:xfrm>
            <a:off x="71999" y="6190725"/>
            <a:ext cx="6446496" cy="584775"/>
          </a:xfrm>
          <a:prstGeom prst="rect">
            <a:avLst/>
          </a:prstGeom>
          <a:noFill/>
        </p:spPr>
        <p:txBody>
          <a:bodyPr wrap="square" rtlCol="0">
            <a:spAutoFit/>
          </a:bodyPr>
          <a:lstStyle>
            <a:defPPr>
              <a:defRPr lang="fr-FR"/>
            </a:defPPr>
            <a:lvl1pPr indent="0" algn="just">
              <a:buNone/>
              <a:defRPr sz="900">
                <a:solidFill>
                  <a:srgbClr val="575757"/>
                </a:solidFill>
                <a:effectLst/>
                <a:latin typeface="Helvetica Neue" panose="02000503000000020004" pitchFamily="2" charset="0"/>
                <a:cs typeface="Arial" panose="020B0604020202020204" pitchFamily="34" charset="0"/>
              </a:defRPr>
            </a:lvl1pPr>
          </a:lstStyle>
          <a:p>
            <a:r>
              <a:rPr lang="fr-FR" sz="800" dirty="0" err="1">
                <a:latin typeface="Arial" panose="020B0604020202020204" pitchFamily="34" charset="0"/>
              </a:rPr>
              <a:t>Lemola</a:t>
            </a:r>
            <a:r>
              <a:rPr lang="fr-FR" sz="800" dirty="0">
                <a:latin typeface="Arial" panose="020B0604020202020204" pitchFamily="34" charset="0"/>
              </a:rPr>
              <a:t> S. </a:t>
            </a:r>
            <a:r>
              <a:rPr lang="fr-FR" sz="800" i="1" dirty="0">
                <a:latin typeface="Arial" panose="020B0604020202020204" pitchFamily="34" charset="0"/>
              </a:rPr>
              <a:t>et al</a:t>
            </a:r>
            <a:r>
              <a:rPr lang="fr-FR" sz="800" dirty="0">
                <a:latin typeface="Arial" panose="020B0604020202020204" pitchFamily="34" charset="0"/>
              </a:rPr>
              <a:t>. </a:t>
            </a:r>
            <a:r>
              <a:rPr lang="fr-FR" sz="800" dirty="0" err="1">
                <a:latin typeface="Arial" panose="020B0604020202020204" pitchFamily="34" charset="0"/>
              </a:rPr>
              <a:t>Optimism</a:t>
            </a:r>
            <a:r>
              <a:rPr lang="fr-FR" sz="800" dirty="0">
                <a:latin typeface="Arial" panose="020B0604020202020204" pitchFamily="34" charset="0"/>
              </a:rPr>
              <a:t> and self-</a:t>
            </a:r>
            <a:r>
              <a:rPr lang="fr-FR" sz="800" dirty="0" err="1">
                <a:latin typeface="Arial" panose="020B0604020202020204" pitchFamily="34" charset="0"/>
              </a:rPr>
              <a:t>esteem</a:t>
            </a:r>
            <a:r>
              <a:rPr lang="fr-FR" sz="800" dirty="0">
                <a:latin typeface="Arial" panose="020B0604020202020204" pitchFamily="34" charset="0"/>
              </a:rPr>
              <a:t> are </a:t>
            </a:r>
            <a:r>
              <a:rPr lang="fr-FR" sz="800" dirty="0" err="1">
                <a:latin typeface="Arial" panose="020B0604020202020204" pitchFamily="34" charset="0"/>
              </a:rPr>
              <a:t>related</a:t>
            </a:r>
            <a:r>
              <a:rPr lang="fr-FR" sz="800" dirty="0">
                <a:latin typeface="Arial" panose="020B0604020202020204" pitchFamily="34" charset="0"/>
              </a:rPr>
              <a:t> to </a:t>
            </a:r>
            <a:r>
              <a:rPr lang="fr-FR" sz="800" dirty="0" err="1">
                <a:latin typeface="Arial" panose="020B0604020202020204" pitchFamily="34" charset="0"/>
              </a:rPr>
              <a:t>sleep</a:t>
            </a:r>
            <a:r>
              <a:rPr lang="fr-FR" sz="800" dirty="0">
                <a:latin typeface="Arial" panose="020B0604020202020204" pitchFamily="34" charset="0"/>
              </a:rPr>
              <a:t>. </a:t>
            </a:r>
            <a:r>
              <a:rPr lang="fr-FR" sz="800" dirty="0" err="1">
                <a:latin typeface="Arial" panose="020B0604020202020204" pitchFamily="34" charset="0"/>
              </a:rPr>
              <a:t>Results</a:t>
            </a:r>
            <a:r>
              <a:rPr lang="fr-FR" sz="800" dirty="0">
                <a:latin typeface="Arial" panose="020B0604020202020204" pitchFamily="34" charset="0"/>
              </a:rPr>
              <a:t> </a:t>
            </a:r>
            <a:r>
              <a:rPr lang="fr-FR" sz="800" dirty="0" err="1">
                <a:latin typeface="Arial" panose="020B0604020202020204" pitchFamily="34" charset="0"/>
              </a:rPr>
              <a:t>from</a:t>
            </a:r>
            <a:r>
              <a:rPr lang="fr-FR" sz="800" dirty="0">
                <a:latin typeface="Arial" panose="020B0604020202020204" pitchFamily="34" charset="0"/>
              </a:rPr>
              <a:t> a large </a:t>
            </a:r>
            <a:r>
              <a:rPr lang="fr-FR" sz="800" dirty="0" err="1">
                <a:latin typeface="Arial" panose="020B0604020202020204" pitchFamily="34" charset="0"/>
              </a:rPr>
              <a:t>community-based</a:t>
            </a:r>
            <a:r>
              <a:rPr lang="fr-FR" sz="800" dirty="0">
                <a:latin typeface="Arial" panose="020B0604020202020204" pitchFamily="34" charset="0"/>
              </a:rPr>
              <a:t> </a:t>
            </a:r>
            <a:r>
              <a:rPr lang="fr-FR" sz="800" dirty="0" err="1">
                <a:latin typeface="Arial" panose="020B0604020202020204" pitchFamily="34" charset="0"/>
              </a:rPr>
              <a:t>sample</a:t>
            </a:r>
            <a:r>
              <a:rPr lang="fr-FR" sz="800" dirty="0">
                <a:latin typeface="Arial" panose="020B0604020202020204" pitchFamily="34" charset="0"/>
              </a:rPr>
              <a:t>. </a:t>
            </a:r>
            <a:r>
              <a:rPr lang="fr-FR" sz="800" i="1" dirty="0">
                <a:latin typeface="Arial" panose="020B0604020202020204" pitchFamily="34" charset="0"/>
              </a:rPr>
              <a:t>Int J </a:t>
            </a:r>
            <a:r>
              <a:rPr lang="fr-FR" sz="800" i="1" dirty="0" err="1">
                <a:latin typeface="Arial" panose="020B0604020202020204" pitchFamily="34" charset="0"/>
              </a:rPr>
              <a:t>Behav</a:t>
            </a:r>
            <a:r>
              <a:rPr lang="fr-FR" sz="800" i="1" dirty="0">
                <a:latin typeface="Arial" panose="020B0604020202020204" pitchFamily="34" charset="0"/>
              </a:rPr>
              <a:t> Med</a:t>
            </a:r>
            <a:r>
              <a:rPr lang="fr-FR" sz="800" dirty="0">
                <a:latin typeface="Arial" panose="020B0604020202020204" pitchFamily="34" charset="0"/>
              </a:rPr>
              <a:t>. 2013;20:567-71 ; L</a:t>
            </a:r>
            <a:r>
              <a:rPr lang="en-US" sz="800" dirty="0" err="1">
                <a:latin typeface="Arial" panose="020B0604020202020204" pitchFamily="34" charset="0"/>
              </a:rPr>
              <a:t>overno</a:t>
            </a:r>
            <a:r>
              <a:rPr lang="en-US" sz="800" dirty="0">
                <a:latin typeface="Arial" panose="020B0604020202020204" pitchFamily="34" charset="0"/>
              </a:rPr>
              <a:t> S. </a:t>
            </a:r>
            <a:r>
              <a:rPr lang="en-US" sz="800" i="1" dirty="0">
                <a:latin typeface="Arial" panose="020B0604020202020204" pitchFamily="34" charset="0"/>
              </a:rPr>
              <a:t>et al</a:t>
            </a:r>
            <a:r>
              <a:rPr lang="en-US" sz="800" dirty="0">
                <a:latin typeface="Arial" panose="020B0604020202020204" pitchFamily="34" charset="0"/>
              </a:rPr>
              <a:t>. The less you judge, the better you sleep: The benefits of mindfulness and forgiveness for insomnia and sleep problems. </a:t>
            </a:r>
            <a:r>
              <a:rPr lang="en-US" sz="800" i="1" dirty="0">
                <a:latin typeface="Arial" panose="020B0604020202020204" pitchFamily="34" charset="0"/>
              </a:rPr>
              <a:t>Bull Menninger Clin</a:t>
            </a:r>
            <a:r>
              <a:rPr lang="en-US" sz="800" dirty="0">
                <a:latin typeface="Arial" panose="020B0604020202020204" pitchFamily="34" charset="0"/>
              </a:rPr>
              <a:t>. 2022 ; </a:t>
            </a:r>
            <a:r>
              <a:rPr lang="fr-FR" sz="800" dirty="0" err="1">
                <a:latin typeface="Arial" panose="020B0604020202020204" pitchFamily="34" charset="0"/>
              </a:rPr>
              <a:t>Otsuka</a:t>
            </a:r>
            <a:r>
              <a:rPr lang="en-US" sz="800" dirty="0">
                <a:latin typeface="Arial" panose="020B0604020202020204" pitchFamily="34" charset="0"/>
              </a:rPr>
              <a:t> Y. </a:t>
            </a:r>
            <a:r>
              <a:rPr lang="en-US" sz="800" i="1" dirty="0">
                <a:latin typeface="Arial" panose="020B0604020202020204" pitchFamily="34" charset="0"/>
              </a:rPr>
              <a:t>et al</a:t>
            </a:r>
            <a:r>
              <a:rPr lang="en-US" sz="800" dirty="0">
                <a:latin typeface="Arial" panose="020B0604020202020204" pitchFamily="34" charset="0"/>
              </a:rPr>
              <a:t>. </a:t>
            </a:r>
            <a:r>
              <a:rPr lang="fr-FR" sz="800" dirty="0">
                <a:latin typeface="Arial" panose="020B0604020202020204" pitchFamily="34" charset="0"/>
              </a:rPr>
              <a:t>Associations </a:t>
            </a:r>
            <a:r>
              <a:rPr lang="fr-FR" sz="800" dirty="0" err="1">
                <a:latin typeface="Arial" panose="020B0604020202020204" pitchFamily="34" charset="0"/>
              </a:rPr>
              <a:t>between</a:t>
            </a:r>
            <a:r>
              <a:rPr lang="fr-FR" sz="800" dirty="0">
                <a:latin typeface="Arial" panose="020B0604020202020204" pitchFamily="34" charset="0"/>
              </a:rPr>
              <a:t> coping </a:t>
            </a:r>
            <a:r>
              <a:rPr lang="fr-FR" sz="800" dirty="0" err="1">
                <a:latin typeface="Arial" panose="020B0604020202020204" pitchFamily="34" charset="0"/>
              </a:rPr>
              <a:t>strategies</a:t>
            </a:r>
            <a:r>
              <a:rPr lang="fr-FR" sz="800" dirty="0">
                <a:latin typeface="Arial" panose="020B0604020202020204" pitchFamily="34" charset="0"/>
              </a:rPr>
              <a:t> and </a:t>
            </a:r>
            <a:r>
              <a:rPr lang="fr-FR" sz="800" dirty="0" err="1">
                <a:latin typeface="Arial" panose="020B0604020202020204" pitchFamily="34" charset="0"/>
              </a:rPr>
              <a:t>insomnia</a:t>
            </a:r>
            <a:r>
              <a:rPr lang="fr-FR" sz="800" dirty="0">
                <a:latin typeface="Arial" panose="020B0604020202020204" pitchFamily="34" charset="0"/>
              </a:rPr>
              <a:t>: a longitudinal </a:t>
            </a:r>
            <a:r>
              <a:rPr lang="fr-FR" sz="800" dirty="0" err="1">
                <a:latin typeface="Arial" panose="020B0604020202020204" pitchFamily="34" charset="0"/>
              </a:rPr>
              <a:t>study</a:t>
            </a:r>
            <a:r>
              <a:rPr lang="fr-FR" sz="800" dirty="0">
                <a:latin typeface="Arial" panose="020B0604020202020204" pitchFamily="34" charset="0"/>
              </a:rPr>
              <a:t> of </a:t>
            </a:r>
            <a:r>
              <a:rPr lang="fr-FR" sz="800" dirty="0" err="1">
                <a:latin typeface="Arial" panose="020B0604020202020204" pitchFamily="34" charset="0"/>
              </a:rPr>
              <a:t>Japanese</a:t>
            </a:r>
            <a:r>
              <a:rPr lang="fr-FR" sz="800" dirty="0">
                <a:latin typeface="Arial" panose="020B0604020202020204" pitchFamily="34" charset="0"/>
              </a:rPr>
              <a:t> </a:t>
            </a:r>
            <a:r>
              <a:rPr lang="fr-FR" sz="800" dirty="0" err="1">
                <a:latin typeface="Arial" panose="020B0604020202020204" pitchFamily="34" charset="0"/>
              </a:rPr>
              <a:t>workers</a:t>
            </a:r>
            <a:r>
              <a:rPr lang="fr-FR" sz="800" dirty="0">
                <a:latin typeface="Arial" panose="020B0604020202020204" pitchFamily="34" charset="0"/>
              </a:rPr>
              <a:t>. </a:t>
            </a:r>
            <a:r>
              <a:rPr lang="fr-FR" sz="800" i="1" dirty="0" err="1">
                <a:latin typeface="Arial" panose="020B0604020202020204" pitchFamily="34" charset="0"/>
              </a:rPr>
              <a:t>Sleep</a:t>
            </a:r>
            <a:r>
              <a:rPr lang="fr-FR" sz="800" i="1" dirty="0">
                <a:latin typeface="Arial" panose="020B0604020202020204" pitchFamily="34" charset="0"/>
              </a:rPr>
              <a:t> J</a:t>
            </a:r>
            <a:r>
              <a:rPr lang="fr-FR" sz="800" dirty="0">
                <a:latin typeface="Arial" panose="020B0604020202020204" pitchFamily="34" charset="0"/>
              </a:rPr>
              <a:t> 2022;45:1–10.</a:t>
            </a:r>
          </a:p>
        </p:txBody>
      </p:sp>
    </p:spTree>
    <p:extLst>
      <p:ext uri="{BB962C8B-B14F-4D97-AF65-F5344CB8AC3E}">
        <p14:creationId xmlns:p14="http://schemas.microsoft.com/office/powerpoint/2010/main" val="38761067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E5F3F8-A494-E331-7C2C-8C31C52A3954}"/>
              </a:ext>
            </a:extLst>
          </p:cNvPr>
          <p:cNvSpPr>
            <a:spLocks noGrp="1"/>
          </p:cNvSpPr>
          <p:nvPr>
            <p:ph type="title"/>
          </p:nvPr>
        </p:nvSpPr>
        <p:spPr/>
        <p:txBody>
          <a:bodyPr>
            <a:normAutofit/>
          </a:bodyPr>
          <a:lstStyle/>
          <a:p>
            <a:r>
              <a:rPr lang="fr-FR"/>
              <a:t>Insomnie et capacités psychosociales</a:t>
            </a:r>
          </a:p>
        </p:txBody>
      </p:sp>
      <p:sp>
        <p:nvSpPr>
          <p:cNvPr id="6" name="ZoneTexte 5">
            <a:extLst>
              <a:ext uri="{FF2B5EF4-FFF2-40B4-BE49-F238E27FC236}">
                <a16:creationId xmlns:a16="http://schemas.microsoft.com/office/drawing/2014/main" id="{4E57C315-C8FA-F1D9-B880-2192C3CCE173}"/>
              </a:ext>
            </a:extLst>
          </p:cNvPr>
          <p:cNvSpPr txBox="1"/>
          <p:nvPr/>
        </p:nvSpPr>
        <p:spPr>
          <a:xfrm>
            <a:off x="90107" y="6276979"/>
            <a:ext cx="6609457" cy="461665"/>
          </a:xfrm>
          <a:prstGeom prst="rect">
            <a:avLst/>
          </a:prstGeom>
          <a:noFill/>
        </p:spPr>
        <p:txBody>
          <a:bodyPr wrap="square" rtlCol="0">
            <a:spAutoFit/>
          </a:bodyPr>
          <a:lstStyle>
            <a:defPPr>
              <a:defRPr lang="fr-FR"/>
            </a:defPPr>
            <a:lvl1pPr indent="0" algn="just">
              <a:buNone/>
              <a:defRPr sz="900">
                <a:solidFill>
                  <a:srgbClr val="575757"/>
                </a:solidFill>
                <a:effectLst/>
                <a:latin typeface="Helvetica Neue" panose="02000503000000020004" pitchFamily="2" charset="0"/>
                <a:cs typeface="Arial" panose="020B0604020202020204" pitchFamily="34" charset="0"/>
              </a:defRPr>
            </a:lvl1pPr>
          </a:lstStyle>
          <a:p>
            <a:r>
              <a:rPr lang="en-US" sz="800">
                <a:latin typeface="Arial" panose="020B0604020202020204" pitchFamily="34" charset="0"/>
              </a:rPr>
              <a:t>Chu C </a:t>
            </a:r>
            <a:r>
              <a:rPr lang="en-US" sz="800" i="1">
                <a:latin typeface="Arial" panose="020B0604020202020204" pitchFamily="34" charset="0"/>
              </a:rPr>
              <a:t>et al</a:t>
            </a:r>
            <a:r>
              <a:rPr lang="en-US" sz="800">
                <a:latin typeface="Arial" panose="020B0604020202020204" pitchFamily="34" charset="0"/>
              </a:rPr>
              <a:t>. Insomnia predicts increased perceived burdensomeness and decreased desire for emotional support following an in-laboratory social exclusion paradigm</a:t>
            </a:r>
            <a:r>
              <a:rPr lang="en-US" sz="800" i="1">
                <a:latin typeface="Arial" panose="020B0604020202020204" pitchFamily="34" charset="0"/>
              </a:rPr>
              <a:t>. J Affect </a:t>
            </a:r>
            <a:r>
              <a:rPr lang="en-US" sz="800" i="1" err="1">
                <a:latin typeface="Arial" panose="020B0604020202020204" pitchFamily="34" charset="0"/>
              </a:rPr>
              <a:t>Disord</a:t>
            </a:r>
            <a:r>
              <a:rPr lang="en-US" sz="800">
                <a:latin typeface="Arial" panose="020B0604020202020204" pitchFamily="34" charset="0"/>
              </a:rPr>
              <a:t>. 2019;243:432–440 ; </a:t>
            </a:r>
            <a:r>
              <a:rPr lang="fr-FR" sz="800" err="1">
                <a:latin typeface="Arial" panose="020B0604020202020204" pitchFamily="34" charset="0"/>
              </a:rPr>
              <a:t>Otsuka</a:t>
            </a:r>
            <a:r>
              <a:rPr lang="en-US" sz="800">
                <a:latin typeface="Arial" panose="020B0604020202020204" pitchFamily="34" charset="0"/>
              </a:rPr>
              <a:t> Y. </a:t>
            </a:r>
            <a:r>
              <a:rPr lang="en-US" sz="800" i="1">
                <a:latin typeface="Arial" panose="020B0604020202020204" pitchFamily="34" charset="0"/>
              </a:rPr>
              <a:t>et al</a:t>
            </a:r>
            <a:r>
              <a:rPr lang="en-US" sz="800">
                <a:latin typeface="Arial" panose="020B0604020202020204" pitchFamily="34" charset="0"/>
              </a:rPr>
              <a:t>. </a:t>
            </a:r>
            <a:r>
              <a:rPr lang="fr-FR" sz="800">
                <a:latin typeface="Arial" panose="020B0604020202020204" pitchFamily="34" charset="0"/>
              </a:rPr>
              <a:t>Associations </a:t>
            </a:r>
            <a:r>
              <a:rPr lang="fr-FR" sz="800" err="1">
                <a:latin typeface="Arial" panose="020B0604020202020204" pitchFamily="34" charset="0"/>
              </a:rPr>
              <a:t>between</a:t>
            </a:r>
            <a:r>
              <a:rPr lang="fr-FR" sz="800">
                <a:latin typeface="Arial" panose="020B0604020202020204" pitchFamily="34" charset="0"/>
              </a:rPr>
              <a:t> coping </a:t>
            </a:r>
            <a:r>
              <a:rPr lang="fr-FR" sz="800" err="1">
                <a:latin typeface="Arial" panose="020B0604020202020204" pitchFamily="34" charset="0"/>
              </a:rPr>
              <a:t>strategies</a:t>
            </a:r>
            <a:r>
              <a:rPr lang="fr-FR" sz="800">
                <a:latin typeface="Arial" panose="020B0604020202020204" pitchFamily="34" charset="0"/>
              </a:rPr>
              <a:t> and </a:t>
            </a:r>
            <a:r>
              <a:rPr lang="fr-FR" sz="800" err="1">
                <a:latin typeface="Arial" panose="020B0604020202020204" pitchFamily="34" charset="0"/>
              </a:rPr>
              <a:t>insomnia</a:t>
            </a:r>
            <a:r>
              <a:rPr lang="fr-FR" sz="800">
                <a:latin typeface="Arial" panose="020B0604020202020204" pitchFamily="34" charset="0"/>
              </a:rPr>
              <a:t>: a longitudinal </a:t>
            </a:r>
            <a:r>
              <a:rPr lang="fr-FR" sz="800" err="1">
                <a:latin typeface="Arial" panose="020B0604020202020204" pitchFamily="34" charset="0"/>
              </a:rPr>
              <a:t>study</a:t>
            </a:r>
            <a:r>
              <a:rPr lang="fr-FR" sz="800">
                <a:latin typeface="Arial" panose="020B0604020202020204" pitchFamily="34" charset="0"/>
              </a:rPr>
              <a:t> of </a:t>
            </a:r>
            <a:r>
              <a:rPr lang="fr-FR" sz="800" err="1">
                <a:latin typeface="Arial" panose="020B0604020202020204" pitchFamily="34" charset="0"/>
              </a:rPr>
              <a:t>Japanese</a:t>
            </a:r>
            <a:r>
              <a:rPr lang="fr-FR" sz="800">
                <a:latin typeface="Arial" panose="020B0604020202020204" pitchFamily="34" charset="0"/>
              </a:rPr>
              <a:t> </a:t>
            </a:r>
            <a:r>
              <a:rPr lang="fr-FR" sz="800" err="1">
                <a:latin typeface="Arial" panose="020B0604020202020204" pitchFamily="34" charset="0"/>
              </a:rPr>
              <a:t>workers</a:t>
            </a:r>
            <a:r>
              <a:rPr lang="fr-FR" sz="800">
                <a:latin typeface="Arial" panose="020B0604020202020204" pitchFamily="34" charset="0"/>
              </a:rPr>
              <a:t>. </a:t>
            </a:r>
            <a:r>
              <a:rPr lang="fr-FR" sz="800" i="1" err="1">
                <a:latin typeface="Arial" panose="020B0604020202020204" pitchFamily="34" charset="0"/>
              </a:rPr>
              <a:t>Sleep</a:t>
            </a:r>
            <a:r>
              <a:rPr lang="fr-FR" sz="800" i="1">
                <a:latin typeface="Arial" panose="020B0604020202020204" pitchFamily="34" charset="0"/>
              </a:rPr>
              <a:t> J</a:t>
            </a:r>
            <a:r>
              <a:rPr lang="fr-FR" sz="800">
                <a:latin typeface="Arial" panose="020B0604020202020204" pitchFamily="34" charset="0"/>
              </a:rPr>
              <a:t> 2022;45:1–10.</a:t>
            </a:r>
            <a:endParaRPr lang="en-US" sz="800">
              <a:latin typeface="Arial" panose="020B0604020202020204" pitchFamily="34" charset="0"/>
            </a:endParaRPr>
          </a:p>
        </p:txBody>
      </p:sp>
      <p:graphicFrame>
        <p:nvGraphicFramePr>
          <p:cNvPr id="4" name="Espace réservé du contenu 2">
            <a:extLst>
              <a:ext uri="{FF2B5EF4-FFF2-40B4-BE49-F238E27FC236}">
                <a16:creationId xmlns:a16="http://schemas.microsoft.com/office/drawing/2014/main" id="{4182015A-25CE-1FD8-A75D-7C84F37B1674}"/>
              </a:ext>
            </a:extLst>
          </p:cNvPr>
          <p:cNvGraphicFramePr>
            <a:graphicFrameLocks/>
          </p:cNvGraphicFramePr>
          <p:nvPr>
            <p:extLst>
              <p:ext uri="{D42A27DB-BD31-4B8C-83A1-F6EECF244321}">
                <p14:modId xmlns:p14="http://schemas.microsoft.com/office/powerpoint/2010/main" val="1059038814"/>
              </p:ext>
            </p:extLst>
          </p:nvPr>
        </p:nvGraphicFramePr>
        <p:xfrm>
          <a:off x="802865" y="1633280"/>
          <a:ext cx="10754360" cy="4188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98482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7385DE-FEE7-D105-3E2B-D10FC39A70B6}"/>
              </a:ext>
            </a:extLst>
          </p:cNvPr>
          <p:cNvSpPr>
            <a:spLocks noGrp="1"/>
          </p:cNvSpPr>
          <p:nvPr>
            <p:ph type="title"/>
          </p:nvPr>
        </p:nvSpPr>
        <p:spPr/>
        <p:txBody>
          <a:bodyPr>
            <a:normAutofit/>
          </a:bodyPr>
          <a:lstStyle/>
          <a:p>
            <a:r>
              <a:rPr lang="fr-FR"/>
              <a:t>Insomnie et conséquences professionnelles</a:t>
            </a:r>
          </a:p>
        </p:txBody>
      </p:sp>
      <p:sp>
        <p:nvSpPr>
          <p:cNvPr id="7" name="ZoneTexte 6">
            <a:extLst>
              <a:ext uri="{FF2B5EF4-FFF2-40B4-BE49-F238E27FC236}">
                <a16:creationId xmlns:a16="http://schemas.microsoft.com/office/drawing/2014/main" id="{0E214075-E400-F8F7-9F46-2BD2D3F825C6}"/>
              </a:ext>
            </a:extLst>
          </p:cNvPr>
          <p:cNvSpPr txBox="1"/>
          <p:nvPr/>
        </p:nvSpPr>
        <p:spPr>
          <a:xfrm>
            <a:off x="71999" y="6480000"/>
            <a:ext cx="6654726" cy="338554"/>
          </a:xfrm>
          <a:prstGeom prst="rect">
            <a:avLst/>
          </a:prstGeom>
          <a:noFill/>
        </p:spPr>
        <p:txBody>
          <a:bodyPr wrap="square" rtlCol="0">
            <a:spAutoFit/>
          </a:bodyPr>
          <a:lstStyle>
            <a:defPPr>
              <a:defRPr lang="fr-FR"/>
            </a:defPPr>
            <a:lvl1pPr indent="0" algn="just">
              <a:buNone/>
              <a:defRPr sz="900">
                <a:solidFill>
                  <a:srgbClr val="575757"/>
                </a:solidFill>
                <a:effectLst/>
                <a:latin typeface="Helvetica Neue" panose="02000503000000020004" pitchFamily="2" charset="0"/>
                <a:cs typeface="Arial" panose="020B0604020202020204" pitchFamily="34" charset="0"/>
              </a:defRPr>
            </a:lvl1pPr>
          </a:lstStyle>
          <a:p>
            <a:r>
              <a:rPr lang="fr-FR" sz="800">
                <a:latin typeface="Arial" panose="020B0604020202020204" pitchFamily="34" charset="0"/>
              </a:rPr>
              <a:t>Léger D. </a:t>
            </a:r>
            <a:r>
              <a:rPr lang="fr-FR" sz="800" i="1">
                <a:latin typeface="Arial" panose="020B0604020202020204" pitchFamily="34" charset="0"/>
              </a:rPr>
              <a:t>et al</a:t>
            </a:r>
            <a:r>
              <a:rPr lang="fr-FR" sz="800">
                <a:latin typeface="Arial" panose="020B0604020202020204" pitchFamily="34" charset="0"/>
              </a:rPr>
              <a:t>. Professional </a:t>
            </a:r>
            <a:r>
              <a:rPr lang="fr-FR" sz="800" err="1">
                <a:latin typeface="Arial" panose="020B0604020202020204" pitchFamily="34" charset="0"/>
              </a:rPr>
              <a:t>correlates</a:t>
            </a:r>
            <a:r>
              <a:rPr lang="fr-FR" sz="800">
                <a:latin typeface="Arial" panose="020B0604020202020204" pitchFamily="34" charset="0"/>
              </a:rPr>
              <a:t> of </a:t>
            </a:r>
            <a:r>
              <a:rPr lang="fr-FR" sz="800" err="1">
                <a:latin typeface="Arial" panose="020B0604020202020204" pitchFamily="34" charset="0"/>
              </a:rPr>
              <a:t>insomnia</a:t>
            </a:r>
            <a:r>
              <a:rPr lang="fr-FR" sz="800">
                <a:latin typeface="Arial" panose="020B0604020202020204" pitchFamily="34" charset="0"/>
              </a:rPr>
              <a:t>. </a:t>
            </a:r>
            <a:r>
              <a:rPr lang="fr-FR" sz="800" i="1" err="1">
                <a:latin typeface="Arial" panose="020B0604020202020204" pitchFamily="34" charset="0"/>
              </a:rPr>
              <a:t>Sleep</a:t>
            </a:r>
            <a:r>
              <a:rPr lang="fr-FR" sz="800">
                <a:latin typeface="Arial" panose="020B0604020202020204" pitchFamily="34" charset="0"/>
              </a:rPr>
              <a:t> 2006;29:171-178 ; </a:t>
            </a:r>
            <a:r>
              <a:rPr lang="en-US" sz="800" err="1">
                <a:latin typeface="Arial" panose="020B0604020202020204" pitchFamily="34" charset="0"/>
              </a:rPr>
              <a:t>Bolge</a:t>
            </a:r>
            <a:r>
              <a:rPr lang="en-US" sz="800">
                <a:latin typeface="Arial" panose="020B0604020202020204" pitchFamily="34" charset="0"/>
              </a:rPr>
              <a:t> SC. </a:t>
            </a:r>
            <a:r>
              <a:rPr lang="en-US" sz="800" i="1">
                <a:latin typeface="Arial" panose="020B0604020202020204" pitchFamily="34" charset="0"/>
              </a:rPr>
              <a:t>et al</a:t>
            </a:r>
            <a:r>
              <a:rPr lang="en-US" sz="800">
                <a:latin typeface="Arial" panose="020B0604020202020204" pitchFamily="34" charset="0"/>
              </a:rPr>
              <a:t>. Association of insomnia with quality of life, work productivity, and activity impairment. </a:t>
            </a:r>
            <a:r>
              <a:rPr lang="en-US" sz="800" i="1">
                <a:latin typeface="Arial" panose="020B0604020202020204" pitchFamily="34" charset="0"/>
              </a:rPr>
              <a:t>Qual Life Res </a:t>
            </a:r>
            <a:r>
              <a:rPr lang="en-US" sz="800">
                <a:latin typeface="Arial" panose="020B0604020202020204" pitchFamily="34" charset="0"/>
              </a:rPr>
              <a:t>2009;18:415-22.</a:t>
            </a:r>
          </a:p>
        </p:txBody>
      </p:sp>
      <p:graphicFrame>
        <p:nvGraphicFramePr>
          <p:cNvPr id="4" name="Espace réservé du contenu 4">
            <a:extLst>
              <a:ext uri="{FF2B5EF4-FFF2-40B4-BE49-F238E27FC236}">
                <a16:creationId xmlns:a16="http://schemas.microsoft.com/office/drawing/2014/main" id="{710CE9E3-E3CE-5962-C56A-305B140732EB}"/>
              </a:ext>
            </a:extLst>
          </p:cNvPr>
          <p:cNvGraphicFramePr>
            <a:graphicFrameLocks/>
          </p:cNvGraphicFramePr>
          <p:nvPr>
            <p:extLst>
              <p:ext uri="{D42A27DB-BD31-4B8C-83A1-F6EECF244321}">
                <p14:modId xmlns:p14="http://schemas.microsoft.com/office/powerpoint/2010/main" val="1965157816"/>
              </p:ext>
            </p:extLst>
          </p:nvPr>
        </p:nvGraphicFramePr>
        <p:xfrm>
          <a:off x="437882" y="2021983"/>
          <a:ext cx="11345145" cy="3953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50933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83B6E8-4F9D-4BF9-C084-6247FC0B55E4}"/>
              </a:ext>
            </a:extLst>
          </p:cNvPr>
          <p:cNvSpPr>
            <a:spLocks noGrp="1"/>
          </p:cNvSpPr>
          <p:nvPr>
            <p:ph type="title"/>
          </p:nvPr>
        </p:nvSpPr>
        <p:spPr/>
        <p:txBody>
          <a:bodyPr/>
          <a:lstStyle/>
          <a:p>
            <a:r>
              <a:rPr lang="fr-FR"/>
              <a:t>Points clés à retenir</a:t>
            </a:r>
          </a:p>
        </p:txBody>
      </p:sp>
      <p:sp>
        <p:nvSpPr>
          <p:cNvPr id="8" name="Rectangle: Rounded Corners 95">
            <a:extLst>
              <a:ext uri="{FF2B5EF4-FFF2-40B4-BE49-F238E27FC236}">
                <a16:creationId xmlns:a16="http://schemas.microsoft.com/office/drawing/2014/main" id="{CE29F2F2-4C34-CE75-7FD4-DDDBA101710A}"/>
              </a:ext>
            </a:extLst>
          </p:cNvPr>
          <p:cNvSpPr/>
          <p:nvPr/>
        </p:nvSpPr>
        <p:spPr>
          <a:xfrm>
            <a:off x="443369" y="1687368"/>
            <a:ext cx="7926487" cy="778892"/>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pPr>
            <a:r>
              <a:rPr lang="fr-FR" sz="1600" b="1" dirty="0">
                <a:solidFill>
                  <a:srgbClr val="E5007D"/>
                </a:solidFill>
                <a:latin typeface="Arial" panose="020B0604020202020204" pitchFamily="34" charset="0"/>
                <a:cs typeface="Arial" panose="020B0604020202020204" pitchFamily="34" charset="0"/>
              </a:rPr>
              <a:t>Il est intéressant et utile d’évaluer les répercussions diurnes </a:t>
            </a:r>
          </a:p>
          <a:p>
            <a:pPr>
              <a:lnSpc>
                <a:spcPct val="110000"/>
              </a:lnSpc>
            </a:pPr>
            <a:r>
              <a:rPr lang="fr-FR" sz="1600" b="1" dirty="0">
                <a:solidFill>
                  <a:srgbClr val="E5007D"/>
                </a:solidFill>
                <a:latin typeface="Arial" panose="020B0604020202020204" pitchFamily="34" charset="0"/>
                <a:cs typeface="Arial" panose="020B0604020202020204" pitchFamily="34" charset="0"/>
              </a:rPr>
              <a:t>de l’insomnie par tranche d'âge, car les impacts sont différents</a:t>
            </a:r>
          </a:p>
        </p:txBody>
      </p:sp>
      <p:sp>
        <p:nvSpPr>
          <p:cNvPr id="9" name="Rectangle: Rounded Corners 95">
            <a:extLst>
              <a:ext uri="{FF2B5EF4-FFF2-40B4-BE49-F238E27FC236}">
                <a16:creationId xmlns:a16="http://schemas.microsoft.com/office/drawing/2014/main" id="{70BD2DD3-3AE0-831F-9075-A6FEED01161A}"/>
              </a:ext>
            </a:extLst>
          </p:cNvPr>
          <p:cNvSpPr/>
          <p:nvPr/>
        </p:nvSpPr>
        <p:spPr>
          <a:xfrm>
            <a:off x="443369" y="2622557"/>
            <a:ext cx="9104043" cy="862767"/>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tIns="45720" rIns="91440" bIns="45720" rtlCol="0" anchor="ctr"/>
          <a:lstStyle/>
          <a:p>
            <a:pPr>
              <a:lnSpc>
                <a:spcPct val="110000"/>
              </a:lnSpc>
              <a:spcBef>
                <a:spcPts val="800"/>
              </a:spcBef>
              <a:spcAft>
                <a:spcPts val="600"/>
              </a:spcAft>
            </a:pPr>
            <a:r>
              <a:rPr lang="fr-FR" sz="1600" b="1" dirty="0">
                <a:solidFill>
                  <a:srgbClr val="E5007D"/>
                </a:solidFill>
                <a:latin typeface="Arial"/>
                <a:cs typeface="Arial"/>
              </a:rPr>
              <a:t>Les patients insomniaques chroniques avec une durée objectivée de sommeil plus courte montrent plus de difficultés neurocognitives</a:t>
            </a:r>
            <a:endParaRPr lang="en-US" sz="1600" b="1" dirty="0">
              <a:solidFill>
                <a:srgbClr val="E5007D"/>
              </a:solidFill>
              <a:latin typeface="Arial"/>
              <a:cs typeface="Arial"/>
            </a:endParaRPr>
          </a:p>
        </p:txBody>
      </p:sp>
      <p:sp>
        <p:nvSpPr>
          <p:cNvPr id="10" name="Rectangle: Rounded Corners 95">
            <a:extLst>
              <a:ext uri="{FF2B5EF4-FFF2-40B4-BE49-F238E27FC236}">
                <a16:creationId xmlns:a16="http://schemas.microsoft.com/office/drawing/2014/main" id="{FC435026-3EC2-EEA6-6DF4-1429090D7097}"/>
              </a:ext>
            </a:extLst>
          </p:cNvPr>
          <p:cNvSpPr/>
          <p:nvPr/>
        </p:nvSpPr>
        <p:spPr>
          <a:xfrm>
            <a:off x="443369" y="3593837"/>
            <a:ext cx="9937760"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Un taux élevé de comorbidités psychiatriques a été démontré chez les patients souffrant d'insomnie chronique</a:t>
            </a:r>
            <a:endParaRPr lang="en-US" sz="1600" b="1">
              <a:solidFill>
                <a:srgbClr val="E5007D"/>
              </a:solidFill>
              <a:latin typeface="Arial" panose="020B0604020202020204" pitchFamily="34" charset="0"/>
              <a:cs typeface="Arial" panose="020B0604020202020204" pitchFamily="34" charset="0"/>
            </a:endParaRPr>
          </a:p>
        </p:txBody>
      </p:sp>
      <p:sp>
        <p:nvSpPr>
          <p:cNvPr id="11" name="Rectangle: Rounded Corners 95">
            <a:extLst>
              <a:ext uri="{FF2B5EF4-FFF2-40B4-BE49-F238E27FC236}">
                <a16:creationId xmlns:a16="http://schemas.microsoft.com/office/drawing/2014/main" id="{CCE80378-1323-0651-3D0C-4D41C0586C01}"/>
              </a:ext>
            </a:extLst>
          </p:cNvPr>
          <p:cNvSpPr/>
          <p:nvPr/>
        </p:nvSpPr>
        <p:spPr>
          <a:xfrm>
            <a:off x="443369" y="4455784"/>
            <a:ext cx="10574064" cy="698191"/>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sz="1600" b="1">
                <a:solidFill>
                  <a:srgbClr val="E5007D"/>
                </a:solidFill>
                <a:latin typeface="Arial" panose="020B0604020202020204" pitchFamily="34" charset="0"/>
                <a:cs typeface="Arial" panose="020B0604020202020204" pitchFamily="34" charset="0"/>
              </a:rPr>
              <a:t>L’insomnie chronique a des impacts sur la santé globale (phénomène cercle vicieux obésité, HTA et mortalité cardiovasculaire)</a:t>
            </a:r>
            <a:endParaRPr lang="en-US" sz="1600" b="1">
              <a:solidFill>
                <a:srgbClr val="E5007D"/>
              </a:solidFill>
              <a:latin typeface="Arial" panose="020B0604020202020204" pitchFamily="34" charset="0"/>
              <a:cs typeface="Arial" panose="020B0604020202020204" pitchFamily="34" charset="0"/>
            </a:endParaRPr>
          </a:p>
        </p:txBody>
      </p:sp>
      <p:sp>
        <p:nvSpPr>
          <p:cNvPr id="12" name="Rectangle: Rounded Corners 95">
            <a:extLst>
              <a:ext uri="{FF2B5EF4-FFF2-40B4-BE49-F238E27FC236}">
                <a16:creationId xmlns:a16="http://schemas.microsoft.com/office/drawing/2014/main" id="{129B9505-EC66-221D-A897-1CFFC0A16516}"/>
              </a:ext>
            </a:extLst>
          </p:cNvPr>
          <p:cNvSpPr/>
          <p:nvPr/>
        </p:nvSpPr>
        <p:spPr>
          <a:xfrm>
            <a:off x="443369" y="5290778"/>
            <a:ext cx="11148260" cy="698191"/>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pPr>
            <a:r>
              <a:rPr lang="fr-FR" sz="1600" b="1" dirty="0">
                <a:solidFill>
                  <a:srgbClr val="E5007D"/>
                </a:solidFill>
                <a:latin typeface="Arial" panose="020B0604020202020204" pitchFamily="34" charset="0"/>
                <a:cs typeface="Arial" panose="020B0604020202020204" pitchFamily="34" charset="0"/>
              </a:rPr>
              <a:t>Les patients insomniaques chroniques peuvent avoir un désir réduit de rechercher des liens sociaux </a:t>
            </a:r>
          </a:p>
          <a:p>
            <a:pPr>
              <a:lnSpc>
                <a:spcPct val="110000"/>
              </a:lnSpc>
            </a:pPr>
            <a:r>
              <a:rPr lang="fr-FR" sz="1600" b="1" dirty="0">
                <a:solidFill>
                  <a:srgbClr val="E5007D"/>
                </a:solidFill>
                <a:latin typeface="Arial" panose="020B0604020202020204" pitchFamily="34" charset="0"/>
                <a:cs typeface="Arial" panose="020B0604020202020204" pitchFamily="34" charset="0"/>
              </a:rPr>
              <a:t>et ont un taux d’absentéisme au travail plus élevé comparé aux bons dormeurs</a:t>
            </a:r>
            <a:endParaRPr lang="en-US" sz="1600" b="1" dirty="0">
              <a:solidFill>
                <a:srgbClr val="E500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1728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B185895D-4827-B9E1-053A-66473F821EF5}"/>
              </a:ext>
            </a:extLst>
          </p:cNvPr>
          <p:cNvSpPr>
            <a:spLocks noGrp="1"/>
          </p:cNvSpPr>
          <p:nvPr>
            <p:ph type="subTitle" idx="1"/>
          </p:nvPr>
        </p:nvSpPr>
        <p:spPr/>
        <p:txBody>
          <a:bodyPr>
            <a:normAutofit/>
          </a:bodyPr>
          <a:lstStyle/>
          <a:p>
            <a:r>
              <a:rPr lang="fr-FR" sz="4000">
                <a:solidFill>
                  <a:schemeClr val="bg1"/>
                </a:solidFill>
              </a:rPr>
              <a:t>FOCUS INSOMNIE CHRONIQUE</a:t>
            </a:r>
          </a:p>
        </p:txBody>
      </p:sp>
      <p:sp>
        <p:nvSpPr>
          <p:cNvPr id="3" name="Titre 2">
            <a:extLst>
              <a:ext uri="{FF2B5EF4-FFF2-40B4-BE49-F238E27FC236}">
                <a16:creationId xmlns:a16="http://schemas.microsoft.com/office/drawing/2014/main" id="{EF628923-EFAC-1F7F-8F41-D1BFFC487582}"/>
              </a:ext>
            </a:extLst>
          </p:cNvPr>
          <p:cNvSpPr>
            <a:spLocks noGrp="1"/>
          </p:cNvSpPr>
          <p:nvPr>
            <p:ph type="ctrTitle"/>
          </p:nvPr>
        </p:nvSpPr>
        <p:spPr/>
        <p:txBody>
          <a:bodyPr>
            <a:normAutofit/>
          </a:bodyPr>
          <a:lstStyle/>
          <a:p>
            <a:r>
              <a:rPr lang="fr-FR" sz="4000"/>
              <a:t>PARTIE III :</a:t>
            </a:r>
          </a:p>
        </p:txBody>
      </p:sp>
      <p:grpSp>
        <p:nvGrpSpPr>
          <p:cNvPr id="5" name="Groupe 4">
            <a:extLst>
              <a:ext uri="{FF2B5EF4-FFF2-40B4-BE49-F238E27FC236}">
                <a16:creationId xmlns:a16="http://schemas.microsoft.com/office/drawing/2014/main" id="{4882FAF9-86A0-D9C5-BCE0-1505CB5A2556}"/>
              </a:ext>
            </a:extLst>
          </p:cNvPr>
          <p:cNvGrpSpPr/>
          <p:nvPr/>
        </p:nvGrpSpPr>
        <p:grpSpPr>
          <a:xfrm>
            <a:off x="9417160" y="6292485"/>
            <a:ext cx="2588768" cy="430278"/>
            <a:chOff x="9417160" y="6292485"/>
            <a:chExt cx="2588768" cy="430278"/>
          </a:xfrm>
        </p:grpSpPr>
        <p:sp>
          <p:nvSpPr>
            <p:cNvPr id="6" name="ZoneTexte 5">
              <a:extLst>
                <a:ext uri="{FF2B5EF4-FFF2-40B4-BE49-F238E27FC236}">
                  <a16:creationId xmlns:a16="http://schemas.microsoft.com/office/drawing/2014/main" id="{7F286B22-08AC-FAE6-E89D-70BEF0316E44}"/>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7" name="Image 6">
              <a:extLst>
                <a:ext uri="{FF2B5EF4-FFF2-40B4-BE49-F238E27FC236}">
                  <a16:creationId xmlns:a16="http://schemas.microsoft.com/office/drawing/2014/main" id="{AC0311C7-3E2E-774E-F7CB-ECC6D8EA445E}"/>
                </a:ext>
              </a:extLst>
            </p:cNvPr>
            <p:cNvPicPr>
              <a:picLocks noChangeAspect="1"/>
            </p:cNvPicPr>
            <p:nvPr/>
          </p:nvPicPr>
          <p:blipFill>
            <a:blip r:embed="rId2"/>
            <a:stretch>
              <a:fillRect/>
            </a:stretch>
          </p:blipFill>
          <p:spPr>
            <a:xfrm>
              <a:off x="9417160" y="6375888"/>
              <a:ext cx="614312" cy="275364"/>
            </a:xfrm>
            <a:prstGeom prst="rect">
              <a:avLst/>
            </a:prstGeom>
          </p:spPr>
        </p:pic>
        <p:pic>
          <p:nvPicPr>
            <p:cNvPr id="9" name="Image 8">
              <a:extLst>
                <a:ext uri="{FF2B5EF4-FFF2-40B4-BE49-F238E27FC236}">
                  <a16:creationId xmlns:a16="http://schemas.microsoft.com/office/drawing/2014/main" id="{F13CBE76-A025-B155-DC0C-243CFE8FF458}"/>
                </a:ext>
              </a:extLst>
            </p:cNvPr>
            <p:cNvPicPr>
              <a:picLocks noChangeAspect="1"/>
            </p:cNvPicPr>
            <p:nvPr/>
          </p:nvPicPr>
          <p:blipFill>
            <a:blip r:embed="rId3"/>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17354703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a:effectLst/>
                <a:ea typeface="Calibri" panose="020F0502020204030204" pitchFamily="34" charset="0"/>
              </a:rPr>
              <a:t>1. Épidémiologie</a:t>
            </a:r>
            <a:endParaRPr lang="fr-FR" sz="4000"/>
          </a:p>
        </p:txBody>
      </p:sp>
    </p:spTree>
    <p:extLst>
      <p:ext uri="{BB962C8B-B14F-4D97-AF65-F5344CB8AC3E}">
        <p14:creationId xmlns:p14="http://schemas.microsoft.com/office/powerpoint/2010/main" val="19023868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DE9A1A-EA9E-755D-AA46-62DC1439E9CB}"/>
              </a:ext>
            </a:extLst>
          </p:cNvPr>
          <p:cNvSpPr>
            <a:spLocks noGrp="1"/>
          </p:cNvSpPr>
          <p:nvPr>
            <p:ph type="title"/>
          </p:nvPr>
        </p:nvSpPr>
        <p:spPr>
          <a:xfrm>
            <a:off x="838200" y="452580"/>
            <a:ext cx="7643191" cy="725144"/>
          </a:xfrm>
        </p:spPr>
        <p:txBody>
          <a:bodyPr>
            <a:noAutofit/>
          </a:bodyPr>
          <a:lstStyle/>
          <a:p>
            <a:pPr>
              <a:defRPr/>
            </a:pPr>
            <a:r>
              <a:rPr lang="fr-FR"/>
              <a:t>Épidémiologie</a:t>
            </a:r>
          </a:p>
        </p:txBody>
      </p:sp>
      <p:sp>
        <p:nvSpPr>
          <p:cNvPr id="5" name="ZoneTexte 4">
            <a:extLst>
              <a:ext uri="{FF2B5EF4-FFF2-40B4-BE49-F238E27FC236}">
                <a16:creationId xmlns:a16="http://schemas.microsoft.com/office/drawing/2014/main" id="{2EB59635-8EA8-AB94-2878-2C9D93351ED3}"/>
              </a:ext>
            </a:extLst>
          </p:cNvPr>
          <p:cNvSpPr txBox="1"/>
          <p:nvPr/>
        </p:nvSpPr>
        <p:spPr>
          <a:xfrm>
            <a:off x="72000" y="5839868"/>
            <a:ext cx="1332416"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b="0" i="0" u="none" strike="noStrike" dirty="0">
                <a:solidFill>
                  <a:srgbClr val="4D5156"/>
                </a:solidFill>
                <a:effectLst/>
                <a:latin typeface="arial" panose="020B0604020202020204" pitchFamily="34" charset="0"/>
              </a:rPr>
              <a:t>BZD : Benzodiazépine</a:t>
            </a:r>
            <a:endParaRPr lang="fr-FR" sz="900" dirty="0"/>
          </a:p>
        </p:txBody>
      </p:sp>
      <p:sp>
        <p:nvSpPr>
          <p:cNvPr id="6" name="ZoneTexte 5">
            <a:extLst>
              <a:ext uri="{FF2B5EF4-FFF2-40B4-BE49-F238E27FC236}">
                <a16:creationId xmlns:a16="http://schemas.microsoft.com/office/drawing/2014/main" id="{59BEC9E4-AC59-6AF1-6FAC-B83642467444}"/>
              </a:ext>
            </a:extLst>
          </p:cNvPr>
          <p:cNvSpPr txBox="1"/>
          <p:nvPr/>
        </p:nvSpPr>
        <p:spPr>
          <a:xfrm>
            <a:off x="72000" y="6050218"/>
            <a:ext cx="7840727" cy="830997"/>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pPr algn="l"/>
            <a:r>
              <a:rPr lang="fr-FR" sz="800" dirty="0"/>
              <a:t>1. Chan WS. </a:t>
            </a:r>
            <a:r>
              <a:rPr lang="fr-FR" sz="800" i="1" dirty="0"/>
              <a:t>et al</a:t>
            </a:r>
            <a:r>
              <a:rPr lang="fr-FR" sz="800" dirty="0"/>
              <a:t>. A Meta-</a:t>
            </a:r>
            <a:r>
              <a:rPr lang="fr-FR" sz="800" dirty="0" err="1"/>
              <a:t>Analysis</a:t>
            </a:r>
            <a:r>
              <a:rPr lang="fr-FR" sz="800" dirty="0"/>
              <a:t> of Associations </a:t>
            </a:r>
            <a:r>
              <a:rPr lang="fr-FR" sz="800" dirty="0" err="1"/>
              <a:t>between</a:t>
            </a:r>
            <a:r>
              <a:rPr lang="fr-FR" sz="800" dirty="0"/>
              <a:t> </a:t>
            </a:r>
            <a:r>
              <a:rPr lang="fr-FR" sz="800" dirty="0" err="1"/>
              <a:t>Obesity</a:t>
            </a:r>
            <a:r>
              <a:rPr lang="fr-FR" sz="800" dirty="0"/>
              <a:t> and </a:t>
            </a:r>
            <a:r>
              <a:rPr lang="fr-FR" sz="800" dirty="0" err="1"/>
              <a:t>Insomnia</a:t>
            </a:r>
            <a:r>
              <a:rPr lang="fr-FR" sz="800" dirty="0"/>
              <a:t> </a:t>
            </a:r>
            <a:r>
              <a:rPr lang="fr-FR" sz="800" dirty="0" err="1"/>
              <a:t>Diagnosis</a:t>
            </a:r>
            <a:r>
              <a:rPr lang="fr-FR" sz="800" dirty="0"/>
              <a:t> and </a:t>
            </a:r>
            <a:r>
              <a:rPr lang="fr-FR" sz="800" dirty="0" err="1"/>
              <a:t>Symptoms</a:t>
            </a:r>
            <a:r>
              <a:rPr lang="fr-FR" sz="800" dirty="0"/>
              <a:t>, </a:t>
            </a:r>
            <a:r>
              <a:rPr lang="fr-FR" sz="800" i="1" dirty="0" err="1"/>
              <a:t>Sleep</a:t>
            </a:r>
            <a:r>
              <a:rPr lang="fr-FR" sz="800" i="1" dirty="0"/>
              <a:t> </a:t>
            </a:r>
            <a:r>
              <a:rPr lang="fr-FR" sz="800" i="1" dirty="0" err="1"/>
              <a:t>Medicine</a:t>
            </a:r>
            <a:r>
              <a:rPr lang="fr-FR" sz="800" i="1" dirty="0"/>
              <a:t> </a:t>
            </a:r>
            <a:r>
              <a:rPr lang="fr-FR" sz="800" i="1" dirty="0" err="1"/>
              <a:t>Reviews</a:t>
            </a:r>
            <a:r>
              <a:rPr lang="fr-FR" sz="800" i="1" dirty="0"/>
              <a:t> </a:t>
            </a:r>
            <a:r>
              <a:rPr lang="fr-FR" sz="800" dirty="0"/>
              <a:t>2018 ; 2. INSERM 2017. </a:t>
            </a:r>
            <a:r>
              <a:rPr lang="fr-FR" sz="800" i="1" dirty="0"/>
              <a:t>Insomnie : un trouble neurobiologique et psychologique </a:t>
            </a:r>
            <a:r>
              <a:rPr lang="fr-FR" sz="800" dirty="0"/>
              <a:t>[En ligne]. [Consulté le 27/10/2023]. Disponible à l’adresse : </a:t>
            </a:r>
            <a:r>
              <a:rPr lang="fr-FR" sz="800" dirty="0">
                <a:hlinkClick r:id="rId3"/>
              </a:rPr>
              <a:t>https://www.inserm.fr/dossier/insomnie/</a:t>
            </a:r>
            <a:r>
              <a:rPr lang="fr-FR" sz="800" dirty="0"/>
              <a:t> ; 3. </a:t>
            </a:r>
            <a:r>
              <a:rPr lang="fr-FR" sz="800" dirty="0">
                <a:solidFill>
                  <a:srgbClr val="575757"/>
                </a:solidFill>
                <a:latin typeface="Arial" panose="020B0604020202020204" pitchFamily="34" charset="0"/>
                <a:cs typeface="Arial" panose="020B0604020202020204" pitchFamily="34" charset="0"/>
              </a:rPr>
              <a:t>Léger D.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Le temps de sommeil, la dette de sommeil, la restriction de sommeil et l’insomnie chronique des 18-75 ans : résultats du baromètre de Santé Publique France 2017. BEH 2019; 8-9:149-160</a:t>
            </a:r>
            <a:r>
              <a:rPr lang="fr-FR" sz="800" dirty="0"/>
              <a:t> ; 4. Beck F. </a:t>
            </a:r>
            <a:r>
              <a:rPr lang="fr-FR" sz="800" i="1" dirty="0"/>
              <a:t>et al</a:t>
            </a:r>
            <a:r>
              <a:rPr lang="fr-FR" sz="800" dirty="0"/>
              <a:t>. Prévalence et facteurs socio démographiques associés à l’insomnie et au temps de sommeil en France (15–85 ans). </a:t>
            </a:r>
            <a:r>
              <a:rPr lang="fr-FR" sz="800" i="1" dirty="0"/>
              <a:t>Revue </a:t>
            </a:r>
            <a:r>
              <a:rPr lang="fr-FR" sz="800" i="1" dirty="0" err="1"/>
              <a:t>Neurol</a:t>
            </a:r>
            <a:r>
              <a:rPr lang="fr-FR" sz="800" dirty="0"/>
              <a:t> 2013;169:956-64 ; 4. </a:t>
            </a:r>
            <a:r>
              <a:rPr lang="fr-FR" sz="800" dirty="0" err="1"/>
              <a:t>Airagnes</a:t>
            </a:r>
            <a:r>
              <a:rPr lang="fr-FR" sz="800" dirty="0"/>
              <a:t> G. </a:t>
            </a:r>
            <a:r>
              <a:rPr lang="fr-FR" sz="800" i="1" dirty="0"/>
              <a:t>et al</a:t>
            </a:r>
            <a:r>
              <a:rPr lang="fr-FR" sz="800" dirty="0"/>
              <a:t>. </a:t>
            </a:r>
            <a:r>
              <a:rPr lang="fr-FR" sz="800" dirty="0" err="1"/>
              <a:t>Prevalence</a:t>
            </a:r>
            <a:r>
              <a:rPr lang="fr-FR" sz="800" dirty="0"/>
              <a:t> of </a:t>
            </a:r>
            <a:r>
              <a:rPr lang="fr-FR" sz="800" dirty="0" err="1"/>
              <a:t>prescribed</a:t>
            </a:r>
            <a:r>
              <a:rPr lang="fr-FR" sz="800" dirty="0"/>
              <a:t> </a:t>
            </a:r>
            <a:r>
              <a:rPr lang="fr-FR" sz="800" dirty="0" err="1"/>
              <a:t>benzodiazepine</a:t>
            </a:r>
            <a:r>
              <a:rPr lang="fr-FR" sz="800" dirty="0"/>
              <a:t> long-</a:t>
            </a:r>
            <a:r>
              <a:rPr lang="fr-FR" sz="800" dirty="0" err="1"/>
              <a:t>term</a:t>
            </a:r>
            <a:r>
              <a:rPr lang="fr-FR" sz="800" dirty="0"/>
              <a:t> use in the French </a:t>
            </a:r>
            <a:r>
              <a:rPr lang="fr-FR" sz="800" dirty="0" err="1"/>
              <a:t>general</a:t>
            </a:r>
            <a:r>
              <a:rPr lang="fr-FR" sz="800" dirty="0"/>
              <a:t> population </a:t>
            </a:r>
            <a:r>
              <a:rPr lang="fr-FR" sz="800" dirty="0" err="1"/>
              <a:t>according</a:t>
            </a:r>
            <a:r>
              <a:rPr lang="fr-FR" sz="800" dirty="0"/>
              <a:t> to </a:t>
            </a:r>
            <a:r>
              <a:rPr lang="fr-FR" sz="800" dirty="0" err="1"/>
              <a:t>sociodemographic</a:t>
            </a:r>
            <a:r>
              <a:rPr lang="fr-FR" sz="800" dirty="0"/>
              <a:t> and </a:t>
            </a:r>
            <a:r>
              <a:rPr lang="fr-FR" sz="800" dirty="0" err="1"/>
              <a:t>clinical</a:t>
            </a:r>
            <a:r>
              <a:rPr lang="fr-FR" sz="800" dirty="0"/>
              <a:t> </a:t>
            </a:r>
            <a:r>
              <a:rPr lang="fr-FR" sz="800" dirty="0" err="1"/>
              <a:t>factors</a:t>
            </a:r>
            <a:r>
              <a:rPr lang="fr-FR" sz="800" dirty="0"/>
              <a:t>: </a:t>
            </a:r>
            <a:r>
              <a:rPr lang="fr-FR" sz="800" dirty="0" err="1"/>
              <a:t>findings</a:t>
            </a:r>
            <a:r>
              <a:rPr lang="fr-FR" sz="800" dirty="0"/>
              <a:t> </a:t>
            </a:r>
            <a:r>
              <a:rPr lang="fr-FR" sz="800" dirty="0" err="1"/>
              <a:t>from</a:t>
            </a:r>
            <a:r>
              <a:rPr lang="fr-FR" sz="800" dirty="0"/>
              <a:t> the CONSTANCES </a:t>
            </a:r>
            <a:r>
              <a:rPr lang="fr-FR" sz="800" dirty="0" err="1"/>
              <a:t>cohort</a:t>
            </a:r>
            <a:r>
              <a:rPr lang="fr-FR" sz="800" dirty="0"/>
              <a:t>. </a:t>
            </a:r>
            <a:r>
              <a:rPr lang="fr-FR" sz="800" i="1" dirty="0"/>
              <a:t>BMC Public </a:t>
            </a:r>
            <a:r>
              <a:rPr lang="fr-FR" sz="800" i="1" dirty="0" err="1"/>
              <a:t>Health</a:t>
            </a:r>
            <a:r>
              <a:rPr lang="fr-FR" sz="800" i="1" dirty="0"/>
              <a:t> </a:t>
            </a:r>
            <a:r>
              <a:rPr lang="fr-FR" sz="800" dirty="0"/>
              <a:t>2019;19:566</a:t>
            </a:r>
          </a:p>
        </p:txBody>
      </p:sp>
      <p:sp>
        <p:nvSpPr>
          <p:cNvPr id="4" name="ZoneTexte 3">
            <a:extLst>
              <a:ext uri="{FF2B5EF4-FFF2-40B4-BE49-F238E27FC236}">
                <a16:creationId xmlns:a16="http://schemas.microsoft.com/office/drawing/2014/main" id="{D647B4FB-CE3B-E465-DF4E-D342160B9D1C}"/>
              </a:ext>
            </a:extLst>
          </p:cNvPr>
          <p:cNvSpPr txBox="1"/>
          <p:nvPr/>
        </p:nvSpPr>
        <p:spPr>
          <a:xfrm>
            <a:off x="435810" y="3108362"/>
            <a:ext cx="3909685" cy="707886"/>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PRÉVALENCE DE L’INSOMNIE EN FRANCE</a:t>
            </a:r>
          </a:p>
        </p:txBody>
      </p:sp>
      <p:sp>
        <p:nvSpPr>
          <p:cNvPr id="7" name="Rectangle: Rounded Corners 14">
            <a:extLst>
              <a:ext uri="{FF2B5EF4-FFF2-40B4-BE49-F238E27FC236}">
                <a16:creationId xmlns:a16="http://schemas.microsoft.com/office/drawing/2014/main" id="{A9AE3219-368C-70A6-FACB-E04F5AAB2805}"/>
              </a:ext>
            </a:extLst>
          </p:cNvPr>
          <p:cNvSpPr/>
          <p:nvPr/>
        </p:nvSpPr>
        <p:spPr>
          <a:xfrm>
            <a:off x="4964680" y="1761100"/>
            <a:ext cx="5301783" cy="909593"/>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Rounded Corners 73">
            <a:extLst>
              <a:ext uri="{FF2B5EF4-FFF2-40B4-BE49-F238E27FC236}">
                <a16:creationId xmlns:a16="http://schemas.microsoft.com/office/drawing/2014/main" id="{80DC783D-004C-7430-4AE8-DEEFF560524C}"/>
              </a:ext>
            </a:extLst>
          </p:cNvPr>
          <p:cNvSpPr/>
          <p:nvPr/>
        </p:nvSpPr>
        <p:spPr>
          <a:xfrm>
            <a:off x="5933404" y="3005833"/>
            <a:ext cx="4333058" cy="965840"/>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Rounded Corners 75">
            <a:extLst>
              <a:ext uri="{FF2B5EF4-FFF2-40B4-BE49-F238E27FC236}">
                <a16:creationId xmlns:a16="http://schemas.microsoft.com/office/drawing/2014/main" id="{7283162D-C0E5-49A7-D730-35CE6D2F27B6}"/>
              </a:ext>
            </a:extLst>
          </p:cNvPr>
          <p:cNvSpPr/>
          <p:nvPr/>
        </p:nvSpPr>
        <p:spPr>
          <a:xfrm>
            <a:off x="5051091" y="1836780"/>
            <a:ext cx="5301783" cy="934591"/>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13" name="Connector: Elbow 19">
            <a:extLst>
              <a:ext uri="{FF2B5EF4-FFF2-40B4-BE49-F238E27FC236}">
                <a16:creationId xmlns:a16="http://schemas.microsoft.com/office/drawing/2014/main" id="{E9E9663C-97C4-282B-9E31-BC357D76E938}"/>
              </a:ext>
            </a:extLst>
          </p:cNvPr>
          <p:cNvCxnSpPr>
            <a:cxnSpLocks/>
            <a:stCxn id="4" idx="0"/>
            <a:endCxn id="7" idx="1"/>
          </p:cNvCxnSpPr>
          <p:nvPr/>
        </p:nvCxnSpPr>
        <p:spPr>
          <a:xfrm rot="5400000" flipH="1" flipV="1">
            <a:off x="3231434" y="1375117"/>
            <a:ext cx="892465" cy="2574027"/>
          </a:xfrm>
          <a:prstGeom prst="bentConnector2">
            <a:avLst/>
          </a:prstGeom>
          <a:ln>
            <a:solidFill>
              <a:srgbClr val="5994AA"/>
            </a:solidFill>
          </a:ln>
        </p:spPr>
        <p:style>
          <a:lnRef idx="1">
            <a:schemeClr val="accent1"/>
          </a:lnRef>
          <a:fillRef idx="0">
            <a:schemeClr val="accent1"/>
          </a:fillRef>
          <a:effectRef idx="0">
            <a:schemeClr val="accent1"/>
          </a:effectRef>
          <a:fontRef idx="minor">
            <a:schemeClr val="tx1"/>
          </a:fontRef>
        </p:style>
      </p:cxnSp>
      <p:sp>
        <p:nvSpPr>
          <p:cNvPr id="14" name="TextBox 83">
            <a:extLst>
              <a:ext uri="{FF2B5EF4-FFF2-40B4-BE49-F238E27FC236}">
                <a16:creationId xmlns:a16="http://schemas.microsoft.com/office/drawing/2014/main" id="{C9CEC21C-D661-F13A-891C-E10035C4F322}"/>
              </a:ext>
            </a:extLst>
          </p:cNvPr>
          <p:cNvSpPr txBox="1"/>
          <p:nvPr/>
        </p:nvSpPr>
        <p:spPr>
          <a:xfrm>
            <a:off x="6105567" y="3113030"/>
            <a:ext cx="4145144" cy="784895"/>
          </a:xfrm>
          <a:prstGeom prst="rect">
            <a:avLst/>
          </a:prstGeom>
          <a:noFill/>
        </p:spPr>
        <p:txBody>
          <a:bodyPr wrap="square" rtlCol="0">
            <a:spAutoFit/>
          </a:bodyPr>
          <a:lstStyle/>
          <a:p>
            <a:pPr marL="285750" indent="-285750">
              <a:lnSpc>
                <a:spcPct val="110000"/>
              </a:lnSpc>
              <a:buFont typeface="Arial" panose="020B0604020202020204" pitchFamily="34" charset="0"/>
              <a:buChar char="•"/>
            </a:pPr>
            <a:r>
              <a:rPr lang="fr-FR" sz="1400" b="1" dirty="0">
                <a:solidFill>
                  <a:srgbClr val="E5007D"/>
                </a:solidFill>
                <a:latin typeface="Arial" charset="0"/>
                <a:cs typeface="Arial" charset="0"/>
              </a:rPr>
              <a:t>13,1 % </a:t>
            </a:r>
            <a:r>
              <a:rPr lang="fr-FR" sz="1400" dirty="0">
                <a:latin typeface="Arial" charset="0"/>
                <a:cs typeface="Arial" charset="0"/>
              </a:rPr>
              <a:t>de la population générale souffre </a:t>
            </a:r>
            <a:r>
              <a:rPr lang="fr-FR" sz="1400" b="1" dirty="0">
                <a:solidFill>
                  <a:srgbClr val="E5007D"/>
                </a:solidFill>
                <a:latin typeface="Arial" charset="0"/>
                <a:cs typeface="Arial" charset="0"/>
              </a:rPr>
              <a:t>d’insomnie chronique </a:t>
            </a:r>
            <a:r>
              <a:rPr lang="fr-FR" sz="1400" dirty="0">
                <a:latin typeface="Arial" charset="0"/>
                <a:cs typeface="Arial" charset="0"/>
              </a:rPr>
              <a:t>(18-75 ans) </a:t>
            </a:r>
            <a:r>
              <a:rPr lang="fr-FR" sz="1400" baseline="30000" dirty="0">
                <a:latin typeface="Arial" charset="0"/>
                <a:cs typeface="Arial" charset="0"/>
              </a:rPr>
              <a:t>3</a:t>
            </a:r>
          </a:p>
          <a:p>
            <a:pPr marL="285750" indent="-285750">
              <a:lnSpc>
                <a:spcPct val="110000"/>
              </a:lnSpc>
              <a:buFont typeface="Arial" panose="020B0604020202020204" pitchFamily="34" charset="0"/>
              <a:buChar char="•"/>
            </a:pPr>
            <a:r>
              <a:rPr lang="fr-FR" sz="1400" dirty="0">
                <a:solidFill>
                  <a:srgbClr val="E5007D"/>
                </a:solidFill>
                <a:latin typeface="Arial" charset="0"/>
                <a:cs typeface="Arial" charset="0"/>
              </a:rPr>
              <a:t>19,3 % femmes et 11,9 % hommes </a:t>
            </a:r>
            <a:r>
              <a:rPr lang="fr-FR" sz="1400" baseline="30000" dirty="0">
                <a:latin typeface="Arial" charset="0"/>
                <a:cs typeface="Arial" charset="0"/>
              </a:rPr>
              <a:t>4</a:t>
            </a:r>
          </a:p>
        </p:txBody>
      </p:sp>
      <p:cxnSp>
        <p:nvCxnSpPr>
          <p:cNvPr id="15" name="Straight Connector 91">
            <a:extLst>
              <a:ext uri="{FF2B5EF4-FFF2-40B4-BE49-F238E27FC236}">
                <a16:creationId xmlns:a16="http://schemas.microsoft.com/office/drawing/2014/main" id="{3DE20795-B144-B208-5213-52DD9E085409}"/>
              </a:ext>
            </a:extLst>
          </p:cNvPr>
          <p:cNvCxnSpPr>
            <a:cxnSpLocks/>
            <a:stCxn id="4" idx="3"/>
          </p:cNvCxnSpPr>
          <p:nvPr/>
        </p:nvCxnSpPr>
        <p:spPr>
          <a:xfrm>
            <a:off x="4345495" y="3462305"/>
            <a:ext cx="1587909" cy="12284"/>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17" name="Rectangle: Rounded Corners 73">
            <a:extLst>
              <a:ext uri="{FF2B5EF4-FFF2-40B4-BE49-F238E27FC236}">
                <a16:creationId xmlns:a16="http://schemas.microsoft.com/office/drawing/2014/main" id="{CF9D0879-A681-1EAE-AAA3-E8DE4EB7FD91}"/>
              </a:ext>
            </a:extLst>
          </p:cNvPr>
          <p:cNvSpPr/>
          <p:nvPr/>
        </p:nvSpPr>
        <p:spPr>
          <a:xfrm>
            <a:off x="5207587" y="4405779"/>
            <a:ext cx="4962552" cy="752618"/>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ectangle: Rounded Corners 77">
            <a:extLst>
              <a:ext uri="{FF2B5EF4-FFF2-40B4-BE49-F238E27FC236}">
                <a16:creationId xmlns:a16="http://schemas.microsoft.com/office/drawing/2014/main" id="{2FABEE80-3F0B-0233-E639-E64C59F0F358}"/>
              </a:ext>
            </a:extLst>
          </p:cNvPr>
          <p:cNvSpPr/>
          <p:nvPr/>
        </p:nvSpPr>
        <p:spPr>
          <a:xfrm>
            <a:off x="5272053" y="4490496"/>
            <a:ext cx="5033742" cy="791568"/>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20" name="Straight Connector 91">
            <a:extLst>
              <a:ext uri="{FF2B5EF4-FFF2-40B4-BE49-F238E27FC236}">
                <a16:creationId xmlns:a16="http://schemas.microsoft.com/office/drawing/2014/main" id="{FC4A3913-CB20-04C2-8187-98D9897C65F9}"/>
              </a:ext>
            </a:extLst>
          </p:cNvPr>
          <p:cNvCxnSpPr>
            <a:cxnSpLocks/>
            <a:endCxn id="17" idx="1"/>
          </p:cNvCxnSpPr>
          <p:nvPr/>
        </p:nvCxnSpPr>
        <p:spPr>
          <a:xfrm>
            <a:off x="2390652" y="4782088"/>
            <a:ext cx="2816935"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cxnSp>
        <p:nvCxnSpPr>
          <p:cNvPr id="21" name="Straight Connector 91">
            <a:extLst>
              <a:ext uri="{FF2B5EF4-FFF2-40B4-BE49-F238E27FC236}">
                <a16:creationId xmlns:a16="http://schemas.microsoft.com/office/drawing/2014/main" id="{F58E383E-ECB7-5DB9-8BD5-BE8A7E4CA47A}"/>
              </a:ext>
            </a:extLst>
          </p:cNvPr>
          <p:cNvCxnSpPr>
            <a:cxnSpLocks/>
          </p:cNvCxnSpPr>
          <p:nvPr/>
        </p:nvCxnSpPr>
        <p:spPr>
          <a:xfrm>
            <a:off x="2390652" y="3816248"/>
            <a:ext cx="0" cy="96584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sp>
        <p:nvSpPr>
          <p:cNvPr id="26" name="TextBox 79">
            <a:extLst>
              <a:ext uri="{FF2B5EF4-FFF2-40B4-BE49-F238E27FC236}">
                <a16:creationId xmlns:a16="http://schemas.microsoft.com/office/drawing/2014/main" id="{31064EF3-D195-EA1D-EC51-33752EBB388D}"/>
              </a:ext>
            </a:extLst>
          </p:cNvPr>
          <p:cNvSpPr txBox="1"/>
          <p:nvPr/>
        </p:nvSpPr>
        <p:spPr>
          <a:xfrm>
            <a:off x="4826704" y="1845075"/>
            <a:ext cx="5424007" cy="738664"/>
          </a:xfrm>
          <a:prstGeom prst="rect">
            <a:avLst/>
          </a:prstGeom>
          <a:noFill/>
        </p:spPr>
        <p:txBody>
          <a:bodyPr wrap="square" rtlCol="0">
            <a:spAutoFit/>
          </a:bodyPr>
          <a:lstStyle/>
          <a:p>
            <a:pPr marL="646113" lvl="1" indent="-285750">
              <a:lnSpc>
                <a:spcPct val="100000"/>
              </a:lnSpc>
              <a:buFont typeface="Arial" panose="020B0604020202020204" pitchFamily="34" charset="0"/>
              <a:buChar char="•"/>
            </a:pPr>
            <a:r>
              <a:rPr lang="fr-FR" sz="1400" dirty="0">
                <a:solidFill>
                  <a:srgbClr val="E5007D"/>
                </a:solidFill>
                <a:latin typeface="Arial" panose="020B0604020202020204" pitchFamily="34" charset="0"/>
                <a:cs typeface="Arial" panose="020B0604020202020204" pitchFamily="34" charset="0"/>
              </a:rPr>
              <a:t>30 à 35 % de la population </a:t>
            </a:r>
            <a:r>
              <a:rPr lang="fr-FR" sz="1400" dirty="0">
                <a:latin typeface="Arial" panose="020B0604020202020204" pitchFamily="34" charset="0"/>
                <a:cs typeface="Arial" panose="020B0604020202020204" pitchFamily="34" charset="0"/>
              </a:rPr>
              <a:t>se plaint </a:t>
            </a:r>
            <a:r>
              <a:rPr lang="fr-FR" sz="1400" dirty="0">
                <a:solidFill>
                  <a:srgbClr val="E5007D"/>
                </a:solidFill>
                <a:latin typeface="Arial" panose="020B0604020202020204" pitchFamily="34" charset="0"/>
                <a:cs typeface="Arial" panose="020B0604020202020204" pitchFamily="34" charset="0"/>
              </a:rPr>
              <a:t>d’insomnie </a:t>
            </a:r>
            <a:r>
              <a:rPr lang="fr-FR" sz="1400" baseline="30000" dirty="0">
                <a:latin typeface="Arial" panose="020B0604020202020204" pitchFamily="34" charset="0"/>
                <a:cs typeface="Arial" panose="020B0604020202020204" pitchFamily="34" charset="0"/>
              </a:rPr>
              <a:t>1</a:t>
            </a:r>
          </a:p>
          <a:p>
            <a:pPr marL="646113" lvl="1" indent="-285750">
              <a:lnSpc>
                <a:spcPct val="100000"/>
              </a:lnSpc>
              <a:buFont typeface="Arial" panose="020B0604020202020204" pitchFamily="34" charset="0"/>
              <a:buChar char="•"/>
            </a:pPr>
            <a:r>
              <a:rPr lang="fr-FR" sz="1400" dirty="0">
                <a:latin typeface="Arial" panose="020B0604020202020204" pitchFamily="34" charset="0"/>
                <a:cs typeface="Arial" panose="020B0604020202020204" pitchFamily="34" charset="0"/>
              </a:rPr>
              <a:t>Les personnes souffrant d’anxiété ou de dépression ont </a:t>
            </a:r>
            <a:br>
              <a:rPr lang="fr-FR" sz="1400" dirty="0">
                <a:latin typeface="Arial" panose="020B0604020202020204" pitchFamily="34" charset="0"/>
                <a:cs typeface="Arial" panose="020B0604020202020204" pitchFamily="34" charset="0"/>
              </a:rPr>
            </a:br>
            <a:r>
              <a:rPr lang="fr-FR" sz="1400" dirty="0">
                <a:solidFill>
                  <a:srgbClr val="E5007D"/>
                </a:solidFill>
                <a:latin typeface="Arial" panose="020B0604020202020204" pitchFamily="34" charset="0"/>
                <a:cs typeface="Arial" panose="020B0604020202020204" pitchFamily="34" charset="0"/>
              </a:rPr>
              <a:t>7 à 10 fois plus de risque </a:t>
            </a:r>
            <a:r>
              <a:rPr lang="fr-FR" sz="1400" baseline="30000" dirty="0">
                <a:latin typeface="Arial" panose="020B0604020202020204" pitchFamily="34" charset="0"/>
                <a:cs typeface="Arial" panose="020B0604020202020204" pitchFamily="34" charset="0"/>
              </a:rPr>
              <a:t>2</a:t>
            </a:r>
          </a:p>
        </p:txBody>
      </p:sp>
      <p:sp>
        <p:nvSpPr>
          <p:cNvPr id="29" name="Rectangle: Rounded Corners 77">
            <a:extLst>
              <a:ext uri="{FF2B5EF4-FFF2-40B4-BE49-F238E27FC236}">
                <a16:creationId xmlns:a16="http://schemas.microsoft.com/office/drawing/2014/main" id="{DE6F1DEF-9330-7C88-8AC7-95383642911E}"/>
              </a:ext>
            </a:extLst>
          </p:cNvPr>
          <p:cNvSpPr/>
          <p:nvPr/>
        </p:nvSpPr>
        <p:spPr>
          <a:xfrm>
            <a:off x="6096000" y="3081513"/>
            <a:ext cx="4256874" cy="854368"/>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TextBox 83">
            <a:extLst>
              <a:ext uri="{FF2B5EF4-FFF2-40B4-BE49-F238E27FC236}">
                <a16:creationId xmlns:a16="http://schemas.microsoft.com/office/drawing/2014/main" id="{32D455F9-DF11-82FF-BC09-406931FD6D19}"/>
              </a:ext>
            </a:extLst>
          </p:cNvPr>
          <p:cNvSpPr txBox="1"/>
          <p:nvPr/>
        </p:nvSpPr>
        <p:spPr>
          <a:xfrm>
            <a:off x="5291962" y="4579548"/>
            <a:ext cx="4762429" cy="523220"/>
          </a:xfrm>
          <a:prstGeom prst="rect">
            <a:avLst/>
          </a:prstGeom>
          <a:noFill/>
        </p:spPr>
        <p:txBody>
          <a:bodyPr wrap="square" rtlCol="0">
            <a:spAutoFit/>
          </a:bodyPr>
          <a:lstStyle/>
          <a:p>
            <a:pPr marL="285750" indent="-285750">
              <a:lnSpc>
                <a:spcPct val="100000"/>
              </a:lnSpc>
              <a:buFont typeface="Arial" panose="020B0604020202020204" pitchFamily="34" charset="0"/>
              <a:buChar char="•"/>
            </a:pPr>
            <a:r>
              <a:rPr lang="fr-FR" sz="1400" dirty="0">
                <a:solidFill>
                  <a:srgbClr val="E5007D"/>
                </a:solidFill>
                <a:latin typeface="Arial" charset="0"/>
                <a:cs typeface="Arial" charset="0"/>
              </a:rPr>
              <a:t>2,8 % des hommes et 3,8 % des femmes </a:t>
            </a:r>
            <a:r>
              <a:rPr lang="fr-FR" sz="1400" dirty="0">
                <a:latin typeface="Arial" charset="0"/>
                <a:cs typeface="Arial" charset="0"/>
              </a:rPr>
              <a:t>font usage chronique des BZD </a:t>
            </a:r>
            <a:r>
              <a:rPr lang="fr-FR" sz="1400" dirty="0">
                <a:solidFill>
                  <a:srgbClr val="E5007D"/>
                </a:solidFill>
                <a:latin typeface="Arial" charset="0"/>
                <a:cs typeface="Arial" charset="0"/>
              </a:rPr>
              <a:t>et 9-12 % des sujets &gt; 50 ans </a:t>
            </a:r>
            <a:r>
              <a:rPr lang="fr-FR" sz="1400" baseline="30000" dirty="0">
                <a:latin typeface="Arial" charset="0"/>
                <a:cs typeface="Arial" charset="0"/>
              </a:rPr>
              <a:t>4</a:t>
            </a:r>
          </a:p>
        </p:txBody>
      </p:sp>
    </p:spTree>
    <p:extLst>
      <p:ext uri="{BB962C8B-B14F-4D97-AF65-F5344CB8AC3E}">
        <p14:creationId xmlns:p14="http://schemas.microsoft.com/office/powerpoint/2010/main" val="25410723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a:effectLst/>
                <a:ea typeface="Calibri" panose="020F0502020204030204" pitchFamily="34" charset="0"/>
              </a:rPr>
              <a:t>2. Définition de l’insomnie chronique</a:t>
            </a:r>
            <a:endParaRPr lang="fr-FR" sz="4000"/>
          </a:p>
        </p:txBody>
      </p:sp>
    </p:spTree>
    <p:extLst>
      <p:ext uri="{BB962C8B-B14F-4D97-AF65-F5344CB8AC3E}">
        <p14:creationId xmlns:p14="http://schemas.microsoft.com/office/powerpoint/2010/main" val="7921053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DE9A1A-EA9E-755D-AA46-62DC1439E9CB}"/>
              </a:ext>
            </a:extLst>
          </p:cNvPr>
          <p:cNvSpPr>
            <a:spLocks noGrp="1"/>
          </p:cNvSpPr>
          <p:nvPr>
            <p:ph type="title"/>
          </p:nvPr>
        </p:nvSpPr>
        <p:spPr>
          <a:xfrm>
            <a:off x="838200" y="509730"/>
            <a:ext cx="10876722" cy="725144"/>
          </a:xfrm>
        </p:spPr>
        <p:txBody>
          <a:bodyPr>
            <a:noAutofit/>
          </a:bodyPr>
          <a:lstStyle/>
          <a:p>
            <a:pPr>
              <a:defRPr/>
            </a:pPr>
            <a:r>
              <a:rPr lang="fr-FR" sz="3100"/>
              <a:t>Définition de l’insomnie chronique selon l’ICSD-3 (2014)</a:t>
            </a:r>
          </a:p>
        </p:txBody>
      </p:sp>
      <p:sp>
        <p:nvSpPr>
          <p:cNvPr id="3" name="Rectangle: Rounded Corners 14">
            <a:extLst>
              <a:ext uri="{FF2B5EF4-FFF2-40B4-BE49-F238E27FC236}">
                <a16:creationId xmlns:a16="http://schemas.microsoft.com/office/drawing/2014/main" id="{98D02F57-F47E-8C79-33E5-87CB438EEF06}"/>
              </a:ext>
            </a:extLst>
          </p:cNvPr>
          <p:cNvSpPr/>
          <p:nvPr/>
        </p:nvSpPr>
        <p:spPr>
          <a:xfrm>
            <a:off x="1985012" y="1712749"/>
            <a:ext cx="7959088" cy="4821821"/>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Rounded Corners 75">
            <a:extLst>
              <a:ext uri="{FF2B5EF4-FFF2-40B4-BE49-F238E27FC236}">
                <a16:creationId xmlns:a16="http://schemas.microsoft.com/office/drawing/2014/main" id="{DF1B8DB8-097D-D4DD-BD92-8B54D56955FF}"/>
              </a:ext>
            </a:extLst>
          </p:cNvPr>
          <p:cNvSpPr/>
          <p:nvPr/>
        </p:nvSpPr>
        <p:spPr>
          <a:xfrm>
            <a:off x="2247900" y="1788428"/>
            <a:ext cx="7959089" cy="4649228"/>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ZoneTexte 11">
            <a:extLst>
              <a:ext uri="{FF2B5EF4-FFF2-40B4-BE49-F238E27FC236}">
                <a16:creationId xmlns:a16="http://schemas.microsoft.com/office/drawing/2014/main" id="{80A349EB-D324-1CF0-038F-2C00B5B48B13}"/>
              </a:ext>
            </a:extLst>
          </p:cNvPr>
          <p:cNvSpPr txBox="1"/>
          <p:nvPr/>
        </p:nvSpPr>
        <p:spPr>
          <a:xfrm>
            <a:off x="5045068" y="1260977"/>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a:t>
            </a:r>
          </a:p>
        </p:txBody>
      </p:sp>
      <p:sp>
        <p:nvSpPr>
          <p:cNvPr id="13" name="TextBox 79">
            <a:extLst>
              <a:ext uri="{FF2B5EF4-FFF2-40B4-BE49-F238E27FC236}">
                <a16:creationId xmlns:a16="http://schemas.microsoft.com/office/drawing/2014/main" id="{794F4274-CE87-7C83-3A5C-79C16827D333}"/>
              </a:ext>
            </a:extLst>
          </p:cNvPr>
          <p:cNvSpPr txBox="1"/>
          <p:nvPr/>
        </p:nvSpPr>
        <p:spPr>
          <a:xfrm>
            <a:off x="2541754" y="1958242"/>
            <a:ext cx="7402346" cy="4308872"/>
          </a:xfrm>
          <a:prstGeom prst="rect">
            <a:avLst/>
          </a:prstGeom>
          <a:noFill/>
        </p:spPr>
        <p:txBody>
          <a:bodyPr wrap="square" rtlCol="0">
            <a:spAutoFit/>
          </a:bodyPr>
          <a:lstStyle/>
          <a:p>
            <a:r>
              <a:rPr lang="fr-FR" sz="1600" u="sng">
                <a:solidFill>
                  <a:srgbClr val="E5007D"/>
                </a:solidFill>
                <a:latin typeface="Arial" panose="020B0604020202020204" pitchFamily="34" charset="0"/>
                <a:cs typeface="Arial" panose="020B0604020202020204" pitchFamily="34" charset="0"/>
              </a:rPr>
              <a:t>Une</a:t>
            </a:r>
            <a:r>
              <a:rPr lang="fr-FR" sz="1600">
                <a:solidFill>
                  <a:srgbClr val="E5007D"/>
                </a:solidFill>
                <a:latin typeface="Arial" panose="020B0604020202020204" pitchFamily="34" charset="0"/>
                <a:cs typeface="Arial" panose="020B0604020202020204" pitchFamily="34" charset="0"/>
              </a:rPr>
              <a:t> ou plusieurs des plaintes suivantes </a:t>
            </a:r>
            <a:r>
              <a:rPr lang="fr-FR" sz="1600" u="sng">
                <a:solidFill>
                  <a:srgbClr val="E5007D"/>
                </a:solidFill>
                <a:latin typeface="Arial" panose="020B0604020202020204" pitchFamily="34" charset="0"/>
                <a:cs typeface="Arial" panose="020B0604020202020204" pitchFamily="34" charset="0"/>
              </a:rPr>
              <a:t>survenant </a:t>
            </a:r>
            <a:r>
              <a:rPr lang="fr-FR" sz="1600" b="1" u="sng">
                <a:solidFill>
                  <a:srgbClr val="E5007D"/>
                </a:solidFill>
                <a:latin typeface="Arial" panose="020B0604020202020204" pitchFamily="34" charset="0"/>
                <a:cs typeface="Arial" panose="020B0604020202020204" pitchFamily="34" charset="0"/>
              </a:rPr>
              <a:t>au moins 3 nuits </a:t>
            </a:r>
            <a:br>
              <a:rPr lang="fr-FR" sz="1600" b="1" u="sng">
                <a:solidFill>
                  <a:srgbClr val="E5007D"/>
                </a:solidFill>
                <a:latin typeface="Arial" panose="020B0604020202020204" pitchFamily="34" charset="0"/>
                <a:cs typeface="Arial" panose="020B0604020202020204" pitchFamily="34" charset="0"/>
              </a:rPr>
            </a:br>
            <a:r>
              <a:rPr lang="fr-FR" sz="1600" u="sng">
                <a:solidFill>
                  <a:srgbClr val="E5007D"/>
                </a:solidFill>
                <a:latin typeface="Arial" panose="020B0604020202020204" pitchFamily="34" charset="0"/>
                <a:cs typeface="Arial" panose="020B0604020202020204" pitchFamily="34" charset="0"/>
              </a:rPr>
              <a:t>par semaine, depuis au moins </a:t>
            </a:r>
            <a:r>
              <a:rPr lang="fr-FR" sz="1600" b="1" u="sng">
                <a:solidFill>
                  <a:srgbClr val="E5007D"/>
                </a:solidFill>
                <a:latin typeface="Arial" panose="020B0604020202020204" pitchFamily="34" charset="0"/>
                <a:cs typeface="Arial" panose="020B0604020202020204" pitchFamily="34" charset="0"/>
              </a:rPr>
              <a:t>3 mois</a:t>
            </a:r>
            <a:r>
              <a:rPr lang="fr-FR" sz="1600" b="1">
                <a:solidFill>
                  <a:srgbClr val="E5007D"/>
                </a:solidFill>
                <a:latin typeface="Arial" panose="020B0604020202020204" pitchFamily="34" charset="0"/>
                <a:cs typeface="Arial" panose="020B0604020202020204" pitchFamily="34" charset="0"/>
              </a:rPr>
              <a:t> </a:t>
            </a:r>
            <a:r>
              <a:rPr lang="fr-FR" sz="1600">
                <a:solidFill>
                  <a:srgbClr val="E5007D"/>
                </a:solidFill>
                <a:latin typeface="Arial" panose="020B0604020202020204" pitchFamily="34" charset="0"/>
                <a:cs typeface="Arial" panose="020B0604020202020204" pitchFamily="34" charset="0"/>
              </a:rPr>
              <a:t>:  </a:t>
            </a:r>
            <a:endParaRPr lang="fr-FR" sz="1400">
              <a:solidFill>
                <a:srgbClr val="E5007D"/>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Difficultés à s’endormir (&gt; 30 min)</a:t>
            </a: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Difficultés à rester endormi</a:t>
            </a: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Réveil trop précoce</a:t>
            </a: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Refus d’aller au lit (ou difficulté à dormir sans les parents)</a:t>
            </a:r>
          </a:p>
          <a:p>
            <a:pPr marL="0" indent="0">
              <a:buNone/>
            </a:pPr>
            <a:r>
              <a:rPr lang="fr-FR" sz="1400">
                <a:latin typeface="Arial" panose="020B0604020202020204" pitchFamily="34" charset="0"/>
                <a:cs typeface="Arial" panose="020B0604020202020204" pitchFamily="34" charset="0"/>
              </a:rPr>
              <a:t>	</a:t>
            </a:r>
          </a:p>
          <a:p>
            <a:pPr marL="0" indent="0">
              <a:buNone/>
            </a:pPr>
            <a:r>
              <a:rPr lang="fr-FR" sz="1600">
                <a:solidFill>
                  <a:srgbClr val="E5007D"/>
                </a:solidFill>
                <a:latin typeface="Arial" panose="020B0604020202020204" pitchFamily="34" charset="0"/>
                <a:cs typeface="Arial" panose="020B0604020202020204" pitchFamily="34" charset="0"/>
              </a:rPr>
              <a:t>Avec des </a:t>
            </a:r>
            <a:r>
              <a:rPr lang="fr-FR" sz="1600" b="1">
                <a:solidFill>
                  <a:srgbClr val="E5007D"/>
                </a:solidFill>
                <a:latin typeface="Arial" panose="020B0604020202020204" pitchFamily="34" charset="0"/>
                <a:cs typeface="Arial" panose="020B0604020202020204" pitchFamily="34" charset="0"/>
              </a:rPr>
              <a:t>répercussions diurnes </a:t>
            </a:r>
            <a:r>
              <a:rPr lang="fr-FR" sz="1600">
                <a:solidFill>
                  <a:srgbClr val="E5007D"/>
                </a:solidFill>
                <a:latin typeface="Arial" panose="020B0604020202020204" pitchFamily="34" charset="0"/>
                <a:cs typeface="Arial" panose="020B0604020202020204" pitchFamily="34" charset="0"/>
              </a:rPr>
              <a:t>(au moins une) </a:t>
            </a:r>
            <a:r>
              <a:rPr lang="fr-FR" sz="1400">
                <a:solidFill>
                  <a:srgbClr val="E5007D"/>
                </a:solidFill>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Fatigue</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Trouble de l’attention, de la concentration, de la mémoire</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Trouble de l’humeur/irritabilité</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Somnolence</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Anergie</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Erreurs</a:t>
            </a:r>
          </a:p>
          <a:p>
            <a:pPr marL="285750" indent="-285750">
              <a:buFont typeface="Wingdings" panose="05000000000000000000" pitchFamily="2" charset="2"/>
              <a:buChar char="Ø"/>
            </a:pPr>
            <a:r>
              <a:rPr lang="fr-FR" sz="1400">
                <a:solidFill>
                  <a:srgbClr val="555555"/>
                </a:solidFill>
                <a:latin typeface="Arial" panose="020B0604020202020204" pitchFamily="34" charset="0"/>
                <a:cs typeface="Arial" panose="020B0604020202020204" pitchFamily="34" charset="0"/>
              </a:rPr>
              <a:t>Troubles du comportement</a:t>
            </a:r>
          </a:p>
          <a:p>
            <a:endParaRPr lang="fr-FR" sz="1400">
              <a:solidFill>
                <a:srgbClr val="555555"/>
              </a:solidFill>
              <a:latin typeface="Arial" panose="020B0604020202020204" pitchFamily="34" charset="0"/>
              <a:cs typeface="Arial" panose="020B0604020202020204" pitchFamily="34" charset="0"/>
            </a:endParaRPr>
          </a:p>
          <a:p>
            <a:r>
              <a:rPr lang="fr-FR" sz="1400">
                <a:solidFill>
                  <a:srgbClr val="555555"/>
                </a:solidFill>
                <a:latin typeface="Arial" panose="020B0604020202020204" pitchFamily="34" charset="0"/>
                <a:cs typeface="Arial" panose="020B0604020202020204" pitchFamily="34" charset="0"/>
              </a:rPr>
              <a:t>En dépit d’opportunités ou de circonstances adéquates pour dormir</a:t>
            </a:r>
            <a:endParaRPr lang="fr-FR" sz="1200">
              <a:solidFill>
                <a:srgbClr val="555555"/>
              </a:solidFill>
              <a:latin typeface="Arial" panose="020B0604020202020204" pitchFamily="34" charset="0"/>
              <a:cs typeface="Arial" panose="020B0604020202020204" pitchFamily="34" charset="0"/>
            </a:endParaRPr>
          </a:p>
          <a:p>
            <a:pPr marL="0" indent="0">
              <a:buNone/>
            </a:pPr>
            <a:endParaRPr lang="fr-FR" sz="1400">
              <a:solidFill>
                <a:srgbClr val="555555"/>
              </a:solidFill>
              <a:latin typeface="Arial" panose="020B0604020202020204" pitchFamily="34" charset="0"/>
              <a:cs typeface="Arial" panose="020B0604020202020204" pitchFamily="34" charset="0"/>
            </a:endParaRPr>
          </a:p>
          <a:p>
            <a:r>
              <a:rPr lang="fr-FR" sz="1600">
                <a:solidFill>
                  <a:srgbClr val="E5007D"/>
                </a:solidFill>
                <a:latin typeface="Arial" panose="020B0604020202020204" pitchFamily="34" charset="0"/>
                <a:cs typeface="Arial" panose="020B0604020202020204" pitchFamily="34" charset="0"/>
                <a:sym typeface="Wingdings" pitchFamily="2" charset="2"/>
              </a:rPr>
              <a:t> </a:t>
            </a:r>
            <a:r>
              <a:rPr lang="fr-FR" sz="1600">
                <a:solidFill>
                  <a:srgbClr val="E5007D"/>
                </a:solidFill>
                <a:latin typeface="Arial" panose="020B0604020202020204" pitchFamily="34" charset="0"/>
                <a:cs typeface="Arial" panose="020B0604020202020204" pitchFamily="34" charset="0"/>
              </a:rPr>
              <a:t>Les difficultés </a:t>
            </a:r>
            <a:r>
              <a:rPr lang="fr-FR" sz="1600" b="1">
                <a:solidFill>
                  <a:srgbClr val="E5007D"/>
                </a:solidFill>
                <a:latin typeface="Arial" panose="020B0604020202020204" pitchFamily="34" charset="0"/>
                <a:cs typeface="Arial" panose="020B0604020202020204" pitchFamily="34" charset="0"/>
              </a:rPr>
              <a:t>ne sont pas expliquées par un autre trouble </a:t>
            </a:r>
            <a:r>
              <a:rPr lang="fr-FR" sz="1600">
                <a:solidFill>
                  <a:srgbClr val="E5007D"/>
                </a:solidFill>
                <a:latin typeface="Arial" panose="020B0604020202020204" pitchFamily="34" charset="0"/>
                <a:cs typeface="Arial" panose="020B0604020202020204" pitchFamily="34" charset="0"/>
              </a:rPr>
              <a:t>du sommeil</a:t>
            </a:r>
            <a:endParaRPr lang="fr-FR" sz="1400">
              <a:solidFill>
                <a:srgbClr val="E500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6851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r>
              <a:rPr lang="fr-FR" sz="4000"/>
              <a:t>1. Physiologie du sommeil</a:t>
            </a:r>
          </a:p>
        </p:txBody>
      </p:sp>
    </p:spTree>
    <p:extLst>
      <p:ext uri="{BB962C8B-B14F-4D97-AF65-F5344CB8AC3E}">
        <p14:creationId xmlns:p14="http://schemas.microsoft.com/office/powerpoint/2010/main" val="32060180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DE9A1A-EA9E-755D-AA46-62DC1439E9CB}"/>
              </a:ext>
            </a:extLst>
          </p:cNvPr>
          <p:cNvSpPr>
            <a:spLocks noGrp="1"/>
          </p:cNvSpPr>
          <p:nvPr>
            <p:ph type="title"/>
          </p:nvPr>
        </p:nvSpPr>
        <p:spPr>
          <a:xfrm>
            <a:off x="1143000" y="602495"/>
            <a:ext cx="11353800" cy="725144"/>
          </a:xfrm>
        </p:spPr>
        <p:txBody>
          <a:bodyPr>
            <a:noAutofit/>
          </a:bodyPr>
          <a:lstStyle/>
          <a:p>
            <a:pPr>
              <a:defRPr/>
            </a:pPr>
            <a:r>
              <a:rPr lang="fr-FR" sz="3100" dirty="0"/>
              <a:t>Définition de l’insomnie chronique</a:t>
            </a:r>
            <a:r>
              <a:rPr lang="fr-FR" sz="3100" dirty="0">
                <a:solidFill>
                  <a:srgbClr val="FFFF00"/>
                </a:solidFill>
                <a:latin typeface="Calibri" panose="020F0502020204030204" pitchFamily="34" charset="0"/>
                <a:cs typeface="Calibri" panose="020F0502020204030204" pitchFamily="34" charset="0"/>
              </a:rPr>
              <a:t> </a:t>
            </a:r>
            <a:br>
              <a:rPr lang="fr-FR" sz="3100" dirty="0">
                <a:solidFill>
                  <a:srgbClr val="FFFF00"/>
                </a:solidFill>
                <a:latin typeface="Calibri" panose="020F0502020204030204" pitchFamily="34" charset="0"/>
                <a:cs typeface="Calibri" panose="020F0502020204030204" pitchFamily="34" charset="0"/>
              </a:rPr>
            </a:br>
            <a:r>
              <a:rPr lang="fr-FR" sz="3100" dirty="0"/>
              <a:t>selon le DSM-V (2022)</a:t>
            </a:r>
          </a:p>
        </p:txBody>
      </p:sp>
      <p:sp>
        <p:nvSpPr>
          <p:cNvPr id="3" name="Rectangle: Rounded Corners 14">
            <a:extLst>
              <a:ext uri="{FF2B5EF4-FFF2-40B4-BE49-F238E27FC236}">
                <a16:creationId xmlns:a16="http://schemas.microsoft.com/office/drawing/2014/main" id="{1587A6C3-C2A7-318F-A4C3-1BCE85D35405}"/>
              </a:ext>
            </a:extLst>
          </p:cNvPr>
          <p:cNvSpPr/>
          <p:nvPr/>
        </p:nvSpPr>
        <p:spPr>
          <a:xfrm>
            <a:off x="2930599" y="2241258"/>
            <a:ext cx="6491697" cy="3673170"/>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Rounded Corners 75">
            <a:extLst>
              <a:ext uri="{FF2B5EF4-FFF2-40B4-BE49-F238E27FC236}">
                <a16:creationId xmlns:a16="http://schemas.microsoft.com/office/drawing/2014/main" id="{03B80A3F-5F29-AEE8-3412-769BF38B1201}"/>
              </a:ext>
            </a:extLst>
          </p:cNvPr>
          <p:cNvSpPr/>
          <p:nvPr/>
        </p:nvSpPr>
        <p:spPr>
          <a:xfrm>
            <a:off x="3017011" y="2316936"/>
            <a:ext cx="6604067" cy="3762548"/>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ZoneTexte 7">
            <a:extLst>
              <a:ext uri="{FF2B5EF4-FFF2-40B4-BE49-F238E27FC236}">
                <a16:creationId xmlns:a16="http://schemas.microsoft.com/office/drawing/2014/main" id="{9616F27E-17D2-17D9-B954-A5295A5EEB55}"/>
              </a:ext>
            </a:extLst>
          </p:cNvPr>
          <p:cNvSpPr txBox="1"/>
          <p:nvPr/>
        </p:nvSpPr>
        <p:spPr>
          <a:xfrm>
            <a:off x="5045068" y="1696721"/>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a:t>
            </a:r>
          </a:p>
        </p:txBody>
      </p:sp>
      <p:sp>
        <p:nvSpPr>
          <p:cNvPr id="9" name="TextBox 79">
            <a:extLst>
              <a:ext uri="{FF2B5EF4-FFF2-40B4-BE49-F238E27FC236}">
                <a16:creationId xmlns:a16="http://schemas.microsoft.com/office/drawing/2014/main" id="{3FC186BB-5BF7-C2C7-83C2-1AB192106D17}"/>
              </a:ext>
            </a:extLst>
          </p:cNvPr>
          <p:cNvSpPr txBox="1"/>
          <p:nvPr/>
        </p:nvSpPr>
        <p:spPr>
          <a:xfrm>
            <a:off x="3292228" y="2590440"/>
            <a:ext cx="6130068" cy="3508653"/>
          </a:xfrm>
          <a:prstGeom prst="rect">
            <a:avLst/>
          </a:prstGeom>
          <a:noFill/>
        </p:spPr>
        <p:txBody>
          <a:bodyPr wrap="square" rtlCol="0">
            <a:spAutoFit/>
          </a:bodyPr>
          <a:lstStyle/>
          <a:p>
            <a:r>
              <a:rPr lang="fr-FR" sz="1600">
                <a:solidFill>
                  <a:srgbClr val="E5007D"/>
                </a:solidFill>
                <a:latin typeface="Arial" panose="020B0604020202020204" pitchFamily="34" charset="0"/>
                <a:cs typeface="Arial" panose="020B0604020202020204" pitchFamily="34" charset="0"/>
              </a:rPr>
              <a:t>Plainte de sommeil non satisfaisant en qualité ou quantité associée à </a:t>
            </a:r>
            <a:r>
              <a:rPr lang="fr-FR" sz="1600" u="sng">
                <a:solidFill>
                  <a:srgbClr val="E5007D"/>
                </a:solidFill>
                <a:latin typeface="Arial" panose="020B0604020202020204" pitchFamily="34" charset="0"/>
                <a:cs typeface="Arial" panose="020B0604020202020204" pitchFamily="34" charset="0"/>
              </a:rPr>
              <a:t>au moins un des signes suivants </a:t>
            </a:r>
            <a:r>
              <a:rPr lang="fr-FR" sz="1600">
                <a:solidFill>
                  <a:srgbClr val="E5007D"/>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Difficulté d’endormissement</a:t>
            </a: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Difficulté de maintien du sommeil</a:t>
            </a:r>
          </a:p>
          <a:p>
            <a:pPr marL="285750" indent="-285750">
              <a:buFont typeface="Wingdings" panose="05000000000000000000" pitchFamily="2" charset="2"/>
              <a:buChar char="Ø"/>
            </a:pPr>
            <a:r>
              <a:rPr lang="fr-FR" sz="1400">
                <a:solidFill>
                  <a:srgbClr val="575757"/>
                </a:solidFill>
                <a:latin typeface="Arial" panose="020B0604020202020204" pitchFamily="34" charset="0"/>
                <a:cs typeface="Arial" panose="020B0604020202020204" pitchFamily="34" charset="0"/>
              </a:rPr>
              <a:t>Réveil trop précoce</a:t>
            </a:r>
          </a:p>
          <a:p>
            <a:endParaRPr lang="fr-FR" sz="1400">
              <a:solidFill>
                <a:srgbClr val="555555"/>
              </a:solidFill>
              <a:latin typeface="Arial" panose="020B0604020202020204" pitchFamily="34" charset="0"/>
              <a:cs typeface="Arial" panose="020B0604020202020204" pitchFamily="34" charset="0"/>
            </a:endParaRPr>
          </a:p>
          <a:p>
            <a:r>
              <a:rPr lang="fr-FR" sz="1400">
                <a:solidFill>
                  <a:srgbClr val="555555"/>
                </a:solidFill>
                <a:latin typeface="Arial" panose="020B0604020202020204" pitchFamily="34" charset="0"/>
                <a:cs typeface="Arial" panose="020B0604020202020204" pitchFamily="34" charset="0"/>
              </a:rPr>
              <a:t>Avec des répercussions significatives ou une altération du fonctionnement social, professionnel ou comportemental </a:t>
            </a:r>
          </a:p>
          <a:p>
            <a:r>
              <a:rPr lang="fr-FR" sz="1400" b="1">
                <a:solidFill>
                  <a:srgbClr val="555555"/>
                </a:solidFill>
                <a:latin typeface="Arial" panose="020B0604020202020204" pitchFamily="34" charset="0"/>
                <a:cs typeface="Arial" panose="020B0604020202020204" pitchFamily="34" charset="0"/>
              </a:rPr>
              <a:t>≥ 3x / semaine pendant ≥ 3 mois</a:t>
            </a:r>
          </a:p>
          <a:p>
            <a:endParaRPr lang="fr-FR" sz="1400">
              <a:solidFill>
                <a:srgbClr val="555555"/>
              </a:solidFill>
              <a:latin typeface="Arial" panose="020B0604020202020204" pitchFamily="34" charset="0"/>
              <a:cs typeface="Arial" panose="020B0604020202020204" pitchFamily="34" charset="0"/>
            </a:endParaRPr>
          </a:p>
          <a:p>
            <a:r>
              <a:rPr lang="fr-FR" sz="1400">
                <a:solidFill>
                  <a:srgbClr val="555555"/>
                </a:solidFill>
                <a:latin typeface="Arial" panose="020B0604020202020204" pitchFamily="34" charset="0"/>
                <a:cs typeface="Arial" panose="020B0604020202020204" pitchFamily="34" charset="0"/>
              </a:rPr>
              <a:t>Dans un contexte adéquat de sommeil de nuit</a:t>
            </a:r>
          </a:p>
          <a:p>
            <a:pPr marL="0" indent="0">
              <a:buNone/>
            </a:pPr>
            <a:endParaRPr lang="fr-FR" sz="1600">
              <a:solidFill>
                <a:srgbClr val="555555"/>
              </a:solidFill>
              <a:latin typeface="Arial" panose="020B0604020202020204" pitchFamily="34" charset="0"/>
              <a:cs typeface="Arial" panose="020B0604020202020204" pitchFamily="34" charset="0"/>
            </a:endParaRPr>
          </a:p>
          <a:p>
            <a:r>
              <a:rPr lang="fr-FR" sz="1600">
                <a:solidFill>
                  <a:srgbClr val="E5007D"/>
                </a:solidFill>
                <a:latin typeface="Arial" panose="020B0604020202020204" pitchFamily="34" charset="0"/>
                <a:cs typeface="Arial" panose="020B0604020202020204" pitchFamily="34" charset="0"/>
                <a:sym typeface="Wingdings" pitchFamily="2" charset="2"/>
              </a:rPr>
              <a:t> Les </a:t>
            </a:r>
            <a:r>
              <a:rPr lang="fr-FR" sz="1600">
                <a:solidFill>
                  <a:srgbClr val="E5007D"/>
                </a:solidFill>
                <a:latin typeface="Arial" panose="020B0604020202020204" pitchFamily="34" charset="0"/>
                <a:cs typeface="Arial" panose="020B0604020202020204" pitchFamily="34" charset="0"/>
              </a:rPr>
              <a:t>difficultés </a:t>
            </a:r>
            <a:r>
              <a:rPr lang="fr-FR" sz="1600" b="1">
                <a:solidFill>
                  <a:srgbClr val="E5007D"/>
                </a:solidFill>
                <a:latin typeface="Arial" panose="020B0604020202020204" pitchFamily="34" charset="0"/>
                <a:cs typeface="Arial" panose="020B0604020202020204" pitchFamily="34" charset="0"/>
              </a:rPr>
              <a:t>ne sont pas attribuables à un autre trouble  </a:t>
            </a:r>
            <a:r>
              <a:rPr lang="fr-FR" sz="1600">
                <a:solidFill>
                  <a:srgbClr val="E5007D"/>
                </a:solidFill>
                <a:latin typeface="Arial" panose="020B0604020202020204" pitchFamily="34" charset="0"/>
                <a:cs typeface="Arial" panose="020B0604020202020204" pitchFamily="34" charset="0"/>
              </a:rPr>
              <a:t>du sommeil, à </a:t>
            </a:r>
            <a:r>
              <a:rPr lang="fr-FR" sz="1600" b="1">
                <a:solidFill>
                  <a:srgbClr val="E5007D"/>
                </a:solidFill>
                <a:latin typeface="Arial" panose="020B0604020202020204" pitchFamily="34" charset="0"/>
                <a:cs typeface="Arial" panose="020B0604020202020204" pitchFamily="34" charset="0"/>
              </a:rPr>
              <a:t>un toxique</a:t>
            </a:r>
            <a:r>
              <a:rPr lang="fr-FR" sz="1600">
                <a:solidFill>
                  <a:srgbClr val="E5007D"/>
                </a:solidFill>
                <a:latin typeface="Arial" panose="020B0604020202020204" pitchFamily="34" charset="0"/>
                <a:cs typeface="Arial" panose="020B0604020202020204" pitchFamily="34" charset="0"/>
              </a:rPr>
              <a:t>, à une </a:t>
            </a:r>
            <a:r>
              <a:rPr lang="fr-FR" sz="1600" b="1">
                <a:solidFill>
                  <a:srgbClr val="E5007D"/>
                </a:solidFill>
                <a:latin typeface="Arial" panose="020B0604020202020204" pitchFamily="34" charset="0"/>
                <a:cs typeface="Arial" panose="020B0604020202020204" pitchFamily="34" charset="0"/>
              </a:rPr>
              <a:t>maladie mentale ou somatique </a:t>
            </a:r>
            <a:r>
              <a:rPr lang="fr-FR" sz="1600">
                <a:solidFill>
                  <a:srgbClr val="E5007D"/>
                </a:solidFill>
                <a:latin typeface="Arial" panose="020B0604020202020204" pitchFamily="34" charset="0"/>
                <a:cs typeface="Arial" panose="020B0604020202020204" pitchFamily="34" charset="0"/>
              </a:rPr>
              <a:t>comorbide</a:t>
            </a:r>
          </a:p>
        </p:txBody>
      </p:sp>
    </p:spTree>
    <p:extLst>
      <p:ext uri="{BB962C8B-B14F-4D97-AF65-F5344CB8AC3E}">
        <p14:creationId xmlns:p14="http://schemas.microsoft.com/office/powerpoint/2010/main" val="30552095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a:effectLst/>
                <a:ea typeface="Calibri" panose="020F0502020204030204" pitchFamily="34" charset="0"/>
              </a:rPr>
              <a:t>3. Symptômes et signes d’alerte</a:t>
            </a:r>
            <a:endParaRPr lang="fr-FR" sz="4000"/>
          </a:p>
        </p:txBody>
      </p:sp>
    </p:spTree>
    <p:extLst>
      <p:ext uri="{BB962C8B-B14F-4D97-AF65-F5344CB8AC3E}">
        <p14:creationId xmlns:p14="http://schemas.microsoft.com/office/powerpoint/2010/main" val="24075705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7C8906EB-82C7-876C-CF14-1FA59725206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77078" y="1431887"/>
            <a:ext cx="5386277" cy="4998853"/>
          </a:xfrm>
          <a:prstGeom prst="rect">
            <a:avLst/>
          </a:prstGeom>
        </p:spPr>
      </p:pic>
      <p:sp>
        <p:nvSpPr>
          <p:cNvPr id="2" name="Titre 1"/>
          <p:cNvSpPr>
            <a:spLocks noGrp="1"/>
          </p:cNvSpPr>
          <p:nvPr>
            <p:ph type="title"/>
          </p:nvPr>
        </p:nvSpPr>
        <p:spPr/>
        <p:txBody>
          <a:bodyPr vert="horz" lIns="91440" tIns="45720" rIns="91440" bIns="45720" rtlCol="0" anchor="ctr">
            <a:noAutofit/>
          </a:bodyPr>
          <a:lstStyle/>
          <a:p>
            <a:r>
              <a:rPr lang="fr-FR"/>
              <a:t>Symptômes et signes d’alerte</a:t>
            </a:r>
          </a:p>
        </p:txBody>
      </p:sp>
      <p:sp>
        <p:nvSpPr>
          <p:cNvPr id="10" name="ZoneTexte 9">
            <a:extLst>
              <a:ext uri="{FF2B5EF4-FFF2-40B4-BE49-F238E27FC236}">
                <a16:creationId xmlns:a16="http://schemas.microsoft.com/office/drawing/2014/main" id="{2CD26250-B649-397D-30A7-530BC5C3A002}"/>
              </a:ext>
            </a:extLst>
          </p:cNvPr>
          <p:cNvSpPr txBox="1"/>
          <p:nvPr/>
        </p:nvSpPr>
        <p:spPr>
          <a:xfrm>
            <a:off x="1895600" y="2370085"/>
            <a:ext cx="2274982" cy="369332"/>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SIGNES D’ALERTE</a:t>
            </a:r>
          </a:p>
        </p:txBody>
      </p:sp>
      <p:sp>
        <p:nvSpPr>
          <p:cNvPr id="11" name="Espace réservé du contenu 2">
            <a:extLst>
              <a:ext uri="{FF2B5EF4-FFF2-40B4-BE49-F238E27FC236}">
                <a16:creationId xmlns:a16="http://schemas.microsoft.com/office/drawing/2014/main" id="{16D52446-3DC1-4E07-2B10-C94B7F7B469C}"/>
              </a:ext>
            </a:extLst>
          </p:cNvPr>
          <p:cNvSpPr txBox="1">
            <a:spLocks noChangeArrowheads="1"/>
          </p:cNvSpPr>
          <p:nvPr/>
        </p:nvSpPr>
        <p:spPr>
          <a:xfrm>
            <a:off x="695459" y="2671371"/>
            <a:ext cx="4546241" cy="2619692"/>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82587" indent="-285750">
              <a:lnSpc>
                <a:spcPct val="130000"/>
              </a:lnSpc>
              <a:buFont typeface="Arial" panose="020B0604020202020204" pitchFamily="34" charset="0"/>
              <a:buChar char="•"/>
            </a:pPr>
            <a:r>
              <a:rPr lang="fr-FR" sz="1600" b="0"/>
              <a:t>Difficulté d’endormissement : </a:t>
            </a:r>
            <a:r>
              <a:rPr lang="fr-FR" sz="1600" b="0">
                <a:solidFill>
                  <a:srgbClr val="555555"/>
                </a:solidFill>
              </a:rPr>
              <a:t>&gt; 20 min chez l’enfant, &gt; 30 min chez l’adulte </a:t>
            </a:r>
          </a:p>
          <a:p>
            <a:pPr marL="96837" indent="0" defTabSz="360363">
              <a:lnSpc>
                <a:spcPct val="130000"/>
              </a:lnSpc>
              <a:buNone/>
            </a:pPr>
            <a:r>
              <a:rPr lang="fr-FR" sz="1600" b="0">
                <a:solidFill>
                  <a:srgbClr val="555555"/>
                </a:solidFill>
              </a:rPr>
              <a:t>	</a:t>
            </a:r>
            <a:r>
              <a:rPr lang="fr-FR" sz="1600" b="0" u="sng">
                <a:solidFill>
                  <a:srgbClr val="555555"/>
                </a:solidFill>
              </a:rPr>
              <a:t>et/ou</a:t>
            </a:r>
          </a:p>
          <a:p>
            <a:pPr marL="382587" indent="-285750">
              <a:lnSpc>
                <a:spcPct val="130000"/>
              </a:lnSpc>
              <a:buFont typeface="Arial" panose="020B0604020202020204" pitchFamily="34" charset="0"/>
              <a:buChar char="•"/>
            </a:pPr>
            <a:r>
              <a:rPr lang="fr-FR" sz="1600" b="0"/>
              <a:t>Difficulté de maintien : </a:t>
            </a:r>
            <a:r>
              <a:rPr lang="fr-FR" sz="1600" b="0">
                <a:solidFill>
                  <a:srgbClr val="555555"/>
                </a:solidFill>
              </a:rPr>
              <a:t>réveil &gt; 30 min </a:t>
            </a:r>
          </a:p>
          <a:p>
            <a:pPr marL="96837" indent="0" defTabSz="360363">
              <a:lnSpc>
                <a:spcPct val="130000"/>
              </a:lnSpc>
              <a:buNone/>
            </a:pPr>
            <a:r>
              <a:rPr lang="fr-FR" sz="1600" b="0">
                <a:solidFill>
                  <a:srgbClr val="555555"/>
                </a:solidFill>
              </a:rPr>
              <a:t>	</a:t>
            </a:r>
            <a:r>
              <a:rPr lang="fr-FR" sz="1600" b="0" u="sng">
                <a:solidFill>
                  <a:srgbClr val="555555"/>
                </a:solidFill>
              </a:rPr>
              <a:t>et/ou</a:t>
            </a:r>
          </a:p>
          <a:p>
            <a:pPr marL="382587" indent="-285750">
              <a:lnSpc>
                <a:spcPct val="130000"/>
              </a:lnSpc>
              <a:buFont typeface="Arial" panose="020B0604020202020204" pitchFamily="34" charset="0"/>
              <a:buChar char="•"/>
            </a:pPr>
            <a:r>
              <a:rPr lang="fr-FR" sz="1600" b="0"/>
              <a:t>Réveil précoce : </a:t>
            </a:r>
            <a:r>
              <a:rPr lang="fr-FR" sz="1600" b="0">
                <a:solidFill>
                  <a:srgbClr val="555555"/>
                </a:solidFill>
              </a:rPr>
              <a:t>&gt; 30 min avant le réveil </a:t>
            </a:r>
          </a:p>
          <a:p>
            <a:pPr marL="96837" indent="0" defTabSz="360363">
              <a:lnSpc>
                <a:spcPct val="130000"/>
              </a:lnSpc>
              <a:buNone/>
            </a:pPr>
            <a:r>
              <a:rPr lang="fr-FR" sz="1600" b="0">
                <a:solidFill>
                  <a:srgbClr val="555555"/>
                </a:solidFill>
              </a:rPr>
              <a:t>	</a:t>
            </a:r>
            <a:r>
              <a:rPr lang="fr-FR" sz="1600" b="0" u="sng">
                <a:solidFill>
                  <a:srgbClr val="555555"/>
                </a:solidFill>
              </a:rPr>
              <a:t>et/ou</a:t>
            </a:r>
          </a:p>
          <a:p>
            <a:pPr marL="382587" indent="-285750">
              <a:lnSpc>
                <a:spcPct val="130000"/>
              </a:lnSpc>
              <a:buFont typeface="Arial" panose="020B0604020202020204" pitchFamily="34" charset="0"/>
              <a:buChar char="•"/>
            </a:pPr>
            <a:r>
              <a:rPr lang="fr-FR" sz="1600" b="0"/>
              <a:t>Sommeil non réparateur</a:t>
            </a:r>
          </a:p>
        </p:txBody>
      </p:sp>
      <p:pic>
        <p:nvPicPr>
          <p:cNvPr id="15" name="Image 14">
            <a:extLst>
              <a:ext uri="{FF2B5EF4-FFF2-40B4-BE49-F238E27FC236}">
                <a16:creationId xmlns:a16="http://schemas.microsoft.com/office/drawing/2014/main" id="{71C37802-485A-3945-7850-01D838DFE4C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441841" y="1431887"/>
            <a:ext cx="5386277" cy="4998853"/>
          </a:xfrm>
          <a:prstGeom prst="rect">
            <a:avLst/>
          </a:prstGeom>
        </p:spPr>
      </p:pic>
      <p:sp>
        <p:nvSpPr>
          <p:cNvPr id="16" name="ZoneTexte 15">
            <a:extLst>
              <a:ext uri="{FF2B5EF4-FFF2-40B4-BE49-F238E27FC236}">
                <a16:creationId xmlns:a16="http://schemas.microsoft.com/office/drawing/2014/main" id="{2FC4FB9F-D726-21A7-ACCD-5761AB16E4E7}"/>
              </a:ext>
            </a:extLst>
          </p:cNvPr>
          <p:cNvSpPr txBox="1"/>
          <p:nvPr/>
        </p:nvSpPr>
        <p:spPr>
          <a:xfrm>
            <a:off x="7860363" y="2370085"/>
            <a:ext cx="1655261" cy="369332"/>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SYMPTÔMES</a:t>
            </a:r>
          </a:p>
        </p:txBody>
      </p:sp>
      <p:sp>
        <p:nvSpPr>
          <p:cNvPr id="17" name="Espace réservé du contenu 2">
            <a:extLst>
              <a:ext uri="{FF2B5EF4-FFF2-40B4-BE49-F238E27FC236}">
                <a16:creationId xmlns:a16="http://schemas.microsoft.com/office/drawing/2014/main" id="{0D0962A9-AADF-F39A-4883-61C606AD7BEE}"/>
              </a:ext>
            </a:extLst>
          </p:cNvPr>
          <p:cNvSpPr txBox="1">
            <a:spLocks noChangeArrowheads="1"/>
          </p:cNvSpPr>
          <p:nvPr/>
        </p:nvSpPr>
        <p:spPr>
          <a:xfrm>
            <a:off x="6660222" y="2983930"/>
            <a:ext cx="4389851" cy="2133405"/>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82587" indent="-285750">
              <a:lnSpc>
                <a:spcPct val="120000"/>
              </a:lnSpc>
              <a:buFont typeface="Arial" panose="020B0604020202020204" pitchFamily="34" charset="0"/>
              <a:buChar char="•"/>
            </a:pPr>
            <a:r>
              <a:rPr lang="fr-FR" sz="1600" b="0"/>
              <a:t>Plaintes diurnes : </a:t>
            </a:r>
            <a:r>
              <a:rPr lang="fr-FR" sz="1600" b="0">
                <a:solidFill>
                  <a:srgbClr val="555555"/>
                </a:solidFill>
              </a:rPr>
              <a:t>fatigue, irritabilité, difficultés cognitives, répercussions sur le moral, le comportement, la vie sociale</a:t>
            </a:r>
          </a:p>
          <a:p>
            <a:pPr marL="382587" indent="-285750">
              <a:lnSpc>
                <a:spcPct val="120000"/>
              </a:lnSpc>
              <a:buFont typeface="Arial" panose="020B0604020202020204" pitchFamily="34" charset="0"/>
              <a:buChar char="•"/>
            </a:pPr>
            <a:endParaRPr lang="fr-FR" sz="1600" b="0">
              <a:solidFill>
                <a:srgbClr val="555555"/>
              </a:solidFill>
            </a:endParaRPr>
          </a:p>
          <a:p>
            <a:pPr marL="382587" indent="-285750">
              <a:lnSpc>
                <a:spcPct val="120000"/>
              </a:lnSpc>
              <a:buFont typeface="Arial" panose="020B0604020202020204" pitchFamily="34" charset="0"/>
              <a:buChar char="•"/>
            </a:pPr>
            <a:r>
              <a:rPr lang="fr-FR" sz="1600" b="0"/>
              <a:t>Dimension cognitive : </a:t>
            </a:r>
            <a:r>
              <a:rPr lang="fr-FR" sz="1600" b="0">
                <a:solidFill>
                  <a:srgbClr val="555555"/>
                </a:solidFill>
              </a:rPr>
              <a:t>focalisation et anticipation de l’insomnie, anxiété envers le sommeil</a:t>
            </a:r>
          </a:p>
        </p:txBody>
      </p:sp>
    </p:spTree>
    <p:extLst>
      <p:ext uri="{BB962C8B-B14F-4D97-AF65-F5344CB8AC3E}">
        <p14:creationId xmlns:p14="http://schemas.microsoft.com/office/powerpoint/2010/main" val="9592283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a:effectLst/>
                <a:ea typeface="Calibri" panose="020F0502020204030204" pitchFamily="34" charset="0"/>
              </a:rPr>
              <a:t>4. Phénotypes les plus fréquents</a:t>
            </a:r>
            <a:endParaRPr lang="fr-FR" sz="4000"/>
          </a:p>
        </p:txBody>
      </p:sp>
    </p:spTree>
    <p:extLst>
      <p:ext uri="{BB962C8B-B14F-4D97-AF65-F5344CB8AC3E}">
        <p14:creationId xmlns:p14="http://schemas.microsoft.com/office/powerpoint/2010/main" val="258310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Phénotypes</a:t>
            </a:r>
          </a:p>
        </p:txBody>
      </p:sp>
      <p:graphicFrame>
        <p:nvGraphicFramePr>
          <p:cNvPr id="3" name="Espace réservé du contenu 4">
            <a:extLst>
              <a:ext uri="{FF2B5EF4-FFF2-40B4-BE49-F238E27FC236}">
                <a16:creationId xmlns:a16="http://schemas.microsoft.com/office/drawing/2014/main" id="{600CBEAF-A3FB-59D0-4CDD-46D36DA72D46}"/>
              </a:ext>
            </a:extLst>
          </p:cNvPr>
          <p:cNvGraphicFramePr>
            <a:graphicFrameLocks/>
          </p:cNvGraphicFramePr>
          <p:nvPr/>
        </p:nvGraphicFramePr>
        <p:xfrm>
          <a:off x="437882" y="2021983"/>
          <a:ext cx="11345145" cy="3953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91871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Phénotypes par âge</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11201400" cy="4760706"/>
          </a:xfrm>
        </p:spPr>
        <p:txBody>
          <a:bodyPr>
            <a:normAutofit/>
          </a:bodyPr>
          <a:lstStyle/>
          <a:p>
            <a:pPr marL="457200" indent="-457200" algn="just">
              <a:lnSpc>
                <a:spcPct val="170000"/>
              </a:lnSpc>
              <a:buFont typeface="Arial" panose="020B0604020202020204" pitchFamily="34" charset="0"/>
              <a:buChar char="•"/>
            </a:pPr>
            <a:r>
              <a:rPr lang="fr-FR" sz="1800" dirty="0"/>
              <a:t>Enfant</a:t>
            </a:r>
            <a:r>
              <a:rPr lang="fr-FR" sz="1800" b="0" dirty="0"/>
              <a:t> :</a:t>
            </a:r>
            <a:r>
              <a:rPr lang="fr-FR" sz="1800" b="0" dirty="0">
                <a:solidFill>
                  <a:srgbClr val="575757"/>
                </a:solidFill>
              </a:rPr>
              <a:t> insomnie comportementale, anxiété au </a:t>
            </a:r>
            <a:r>
              <a:rPr lang="fr-FR" sz="1800" b="0" u="sng" dirty="0">
                <a:solidFill>
                  <a:srgbClr val="575757"/>
                </a:solidFill>
              </a:rPr>
              <a:t>coucher</a:t>
            </a:r>
            <a:endParaRPr lang="fr-FR" sz="1800" b="0" dirty="0">
              <a:solidFill>
                <a:srgbClr val="575757"/>
              </a:solidFill>
            </a:endParaRPr>
          </a:p>
          <a:p>
            <a:pPr marL="457200" indent="-457200" algn="just">
              <a:lnSpc>
                <a:spcPct val="170000"/>
              </a:lnSpc>
              <a:buFont typeface="Arial" panose="020B0604020202020204" pitchFamily="34" charset="0"/>
              <a:buChar char="•"/>
            </a:pPr>
            <a:endParaRPr lang="fr-FR" sz="1800" b="0" dirty="0">
              <a:solidFill>
                <a:srgbClr val="575757"/>
              </a:solidFill>
            </a:endParaRPr>
          </a:p>
          <a:p>
            <a:pPr marL="457200" indent="-457200" algn="just">
              <a:lnSpc>
                <a:spcPct val="170000"/>
              </a:lnSpc>
              <a:buFont typeface="Arial" panose="020B0604020202020204" pitchFamily="34" charset="0"/>
              <a:buChar char="•"/>
            </a:pPr>
            <a:r>
              <a:rPr lang="fr-FR" sz="1800" dirty="0"/>
              <a:t>Adolescent</a:t>
            </a:r>
            <a:r>
              <a:rPr lang="fr-FR" sz="1800" b="0" dirty="0">
                <a:solidFill>
                  <a:srgbClr val="575757"/>
                </a:solidFill>
              </a:rPr>
              <a:t> </a:t>
            </a:r>
            <a:r>
              <a:rPr lang="fr-FR" sz="1800" b="0" dirty="0"/>
              <a:t>:</a:t>
            </a:r>
            <a:r>
              <a:rPr lang="fr-FR" sz="1800" b="0" dirty="0">
                <a:solidFill>
                  <a:srgbClr val="575757"/>
                </a:solidFill>
              </a:rPr>
              <a:t> difficulté d’endormissement, mauvaise hygiène du rythme veille-sommeil, retard de phase physiologique</a:t>
            </a:r>
          </a:p>
          <a:p>
            <a:pPr marL="457200" indent="-457200" algn="just">
              <a:lnSpc>
                <a:spcPct val="170000"/>
              </a:lnSpc>
              <a:buFont typeface="Arial" panose="020B0604020202020204" pitchFamily="34" charset="0"/>
              <a:buChar char="•"/>
            </a:pPr>
            <a:endParaRPr lang="fr-FR" sz="1800" b="0" dirty="0">
              <a:solidFill>
                <a:srgbClr val="575757"/>
              </a:solidFill>
            </a:endParaRPr>
          </a:p>
          <a:p>
            <a:pPr marL="457200" indent="-457200" algn="just">
              <a:lnSpc>
                <a:spcPct val="170000"/>
              </a:lnSpc>
              <a:buFont typeface="Arial" panose="020B0604020202020204" pitchFamily="34" charset="0"/>
              <a:buChar char="•"/>
            </a:pPr>
            <a:r>
              <a:rPr lang="fr-FR" sz="1800" dirty="0"/>
              <a:t>Adulte</a:t>
            </a:r>
            <a:r>
              <a:rPr lang="fr-FR" sz="1800" dirty="0">
                <a:solidFill>
                  <a:srgbClr val="575757"/>
                </a:solidFill>
              </a:rPr>
              <a:t> </a:t>
            </a:r>
            <a:r>
              <a:rPr lang="fr-FR" sz="1800" b="0" dirty="0"/>
              <a:t>:</a:t>
            </a:r>
            <a:r>
              <a:rPr lang="fr-FR" sz="1800" b="0" dirty="0">
                <a:solidFill>
                  <a:srgbClr val="575757"/>
                </a:solidFill>
              </a:rPr>
              <a:t> difficulté d’endormissement / discontinuité / réveil matinal précoce</a:t>
            </a:r>
          </a:p>
          <a:p>
            <a:pPr marL="457200" indent="-457200" algn="just">
              <a:lnSpc>
                <a:spcPct val="170000"/>
              </a:lnSpc>
              <a:buFont typeface="Arial" panose="020B0604020202020204" pitchFamily="34" charset="0"/>
              <a:buChar char="•"/>
            </a:pPr>
            <a:endParaRPr lang="fr-FR" sz="1800" b="0" dirty="0">
              <a:solidFill>
                <a:srgbClr val="575757"/>
              </a:solidFill>
            </a:endParaRPr>
          </a:p>
          <a:p>
            <a:pPr marL="457200" indent="-457200" algn="just">
              <a:lnSpc>
                <a:spcPct val="170000"/>
              </a:lnSpc>
              <a:buFont typeface="Arial" panose="020B0604020202020204" pitchFamily="34" charset="0"/>
              <a:buChar char="•"/>
            </a:pPr>
            <a:r>
              <a:rPr lang="fr-FR" sz="1800" dirty="0"/>
              <a:t>Sujet âgé </a:t>
            </a:r>
            <a:r>
              <a:rPr lang="fr-FR" sz="1800" b="0" dirty="0"/>
              <a:t>:</a:t>
            </a:r>
            <a:r>
              <a:rPr lang="fr-FR" sz="1800" b="0" dirty="0">
                <a:solidFill>
                  <a:srgbClr val="575757"/>
                </a:solidFill>
              </a:rPr>
              <a:t> avance de phase, non avance de phase, discontinuité, </a:t>
            </a:r>
            <a:r>
              <a:rPr lang="fr-FR" sz="1800" b="0" u="sng" dirty="0">
                <a:solidFill>
                  <a:srgbClr val="575757"/>
                </a:solidFill>
              </a:rPr>
              <a:t>réveil précoce</a:t>
            </a:r>
            <a:r>
              <a:rPr lang="fr-FR" sz="1800" b="0" dirty="0">
                <a:solidFill>
                  <a:srgbClr val="575757"/>
                </a:solidFill>
              </a:rPr>
              <a:t>, somnolence</a:t>
            </a:r>
          </a:p>
          <a:p>
            <a:pPr>
              <a:lnSpc>
                <a:spcPct val="170000"/>
              </a:lnSpc>
            </a:pPr>
            <a:endParaRPr lang="fr-FR" sz="1800" b="0" dirty="0">
              <a:solidFill>
                <a:srgbClr val="575757"/>
              </a:solidFill>
            </a:endParaRPr>
          </a:p>
          <a:p>
            <a:pPr>
              <a:lnSpc>
                <a:spcPct val="170000"/>
              </a:lnSpc>
            </a:pPr>
            <a:endParaRPr lang="fr-FR" sz="1800" b="0" dirty="0">
              <a:solidFill>
                <a:srgbClr val="575757"/>
              </a:solidFill>
            </a:endParaRPr>
          </a:p>
          <a:p>
            <a:pPr>
              <a:lnSpc>
                <a:spcPct val="170000"/>
              </a:lnSpc>
            </a:pPr>
            <a:endParaRPr lang="fr-FR" sz="1800" b="0" dirty="0">
              <a:solidFill>
                <a:srgbClr val="575757"/>
              </a:solidFill>
            </a:endParaRPr>
          </a:p>
        </p:txBody>
      </p:sp>
    </p:spTree>
    <p:extLst>
      <p:ext uri="{BB962C8B-B14F-4D97-AF65-F5344CB8AC3E}">
        <p14:creationId xmlns:p14="http://schemas.microsoft.com/office/powerpoint/2010/main" val="24807842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AB5AB3-9D9B-C7E0-BBD4-02FF78C2B371}"/>
              </a:ext>
            </a:extLst>
          </p:cNvPr>
          <p:cNvSpPr>
            <a:spLocks noGrp="1"/>
          </p:cNvSpPr>
          <p:nvPr>
            <p:ph type="title"/>
          </p:nvPr>
        </p:nvSpPr>
        <p:spPr>
          <a:xfrm>
            <a:off x="838200" y="452580"/>
            <a:ext cx="10515600" cy="725144"/>
          </a:xfrm>
        </p:spPr>
        <p:txBody>
          <a:bodyPr>
            <a:normAutofit/>
          </a:bodyPr>
          <a:lstStyle/>
          <a:p>
            <a:r>
              <a:rPr lang="fr-FR" dirty="0"/>
              <a:t>Insomnies dans des conditions physiologiques</a:t>
            </a:r>
          </a:p>
        </p:txBody>
      </p:sp>
      <p:sp>
        <p:nvSpPr>
          <p:cNvPr id="4" name="Espace réservé du contenu 4">
            <a:extLst>
              <a:ext uri="{FF2B5EF4-FFF2-40B4-BE49-F238E27FC236}">
                <a16:creationId xmlns:a16="http://schemas.microsoft.com/office/drawing/2014/main" id="{7B70E5FD-F2CD-AE59-4905-CD8EA072D978}"/>
              </a:ext>
            </a:extLst>
          </p:cNvPr>
          <p:cNvSpPr txBox="1">
            <a:spLocks/>
          </p:cNvSpPr>
          <p:nvPr/>
        </p:nvSpPr>
        <p:spPr>
          <a:xfrm>
            <a:off x="838200" y="1825624"/>
            <a:ext cx="10515600" cy="457979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800"/>
              </a:spcBef>
              <a:buFont typeface="Arial" panose="020B0604020202020204" pitchFamily="34" charset="0"/>
              <a:buNone/>
              <a:defRPr sz="2800" b="1" kern="1200">
                <a:solidFill>
                  <a:srgbClr val="E5007D"/>
                </a:solidFill>
                <a:latin typeface="Arial" panose="020B0604020202020204" pitchFamily="34" charset="0"/>
                <a:ea typeface="+mn-ea"/>
                <a:cs typeface="Arial" panose="020B0604020202020204" pitchFamily="34" charset="0"/>
              </a:defRPr>
            </a:lvl1pPr>
            <a:lvl2pPr marL="360363" indent="0" algn="l" defTabSz="914400" rtl="0" eaLnBrk="1" latinLnBrk="0" hangingPunct="1">
              <a:lnSpc>
                <a:spcPct val="90000"/>
              </a:lnSpc>
              <a:spcBef>
                <a:spcPts val="1000"/>
              </a:spcBef>
              <a:buFont typeface="Arial" panose="020B0604020202020204" pitchFamily="34" charset="0"/>
              <a:buNone/>
              <a:defRPr sz="2400" b="1" kern="1200">
                <a:solidFill>
                  <a:srgbClr val="575757"/>
                </a:solidFill>
                <a:latin typeface="Arial" panose="020B0604020202020204" pitchFamily="34" charset="0"/>
                <a:ea typeface="+mn-ea"/>
                <a:cs typeface="Arial" panose="020B0604020202020204" pitchFamily="34" charset="0"/>
              </a:defRPr>
            </a:lvl2pPr>
            <a:lvl3pPr marL="360363" indent="0" algn="l" defTabSz="914400" rtl="0" eaLnBrk="1" latinLnBrk="0" hangingPunct="1">
              <a:lnSpc>
                <a:spcPct val="90000"/>
              </a:lnSpc>
              <a:spcBef>
                <a:spcPts val="800"/>
              </a:spcBef>
              <a:buFont typeface="Arial" panose="020B0604020202020204" pitchFamily="34" charset="0"/>
              <a:buNone/>
              <a:defRPr sz="2000" kern="1200">
                <a:solidFill>
                  <a:srgbClr val="69B0B0"/>
                </a:solidFill>
                <a:latin typeface="Arial" panose="020B0604020202020204" pitchFamily="34" charset="0"/>
                <a:ea typeface="+mn-ea"/>
                <a:cs typeface="Arial" panose="020B0604020202020204" pitchFamily="34" charset="0"/>
              </a:defRPr>
            </a:lvl3pPr>
            <a:lvl4pPr marL="720725" indent="-360363" algn="l" defTabSz="914400" rtl="0" eaLnBrk="1" latinLnBrk="0" hangingPunct="1">
              <a:lnSpc>
                <a:spcPct val="90000"/>
              </a:lnSpc>
              <a:spcBef>
                <a:spcPts val="800"/>
              </a:spcBef>
              <a:buClr>
                <a:srgbClr val="E5007D"/>
              </a:buClr>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lnSpc>
                <a:spcPct val="150000"/>
              </a:lnSpc>
              <a:spcAft>
                <a:spcPts val="600"/>
              </a:spcAft>
              <a:buFont typeface="Arial" panose="020B0604020202020204" pitchFamily="34" charset="0"/>
              <a:buChar char="•"/>
            </a:pPr>
            <a:r>
              <a:rPr lang="fr-FR" sz="1800"/>
              <a:t>Adolescence</a:t>
            </a:r>
            <a:r>
              <a:rPr lang="fr-FR" sz="1800" b="0"/>
              <a:t> : </a:t>
            </a:r>
            <a:r>
              <a:rPr lang="fr-FR" sz="1800" b="0">
                <a:solidFill>
                  <a:srgbClr val="575757"/>
                </a:solidFill>
              </a:rPr>
              <a:t>l’insomnie est souvent associée à une dépression et représente un facteur de risque indépendant pour conduite suicidaire et addictive.</a:t>
            </a:r>
          </a:p>
          <a:p>
            <a:pPr marL="457200" indent="-457200" algn="just">
              <a:lnSpc>
                <a:spcPct val="150000"/>
              </a:lnSpc>
              <a:spcAft>
                <a:spcPts val="600"/>
              </a:spcAft>
              <a:buFont typeface="Arial" panose="020B0604020202020204" pitchFamily="34" charset="0"/>
              <a:buChar char="•"/>
            </a:pPr>
            <a:r>
              <a:rPr lang="fr-FR" sz="1800"/>
              <a:t>Grossesse</a:t>
            </a:r>
            <a:r>
              <a:rPr lang="fr-FR" sz="1800" b="0"/>
              <a:t> : </a:t>
            </a:r>
            <a:r>
              <a:rPr lang="fr-FR" sz="1800" b="0">
                <a:solidFill>
                  <a:srgbClr val="575757"/>
                </a:solidFill>
              </a:rPr>
              <a:t>un mauvais sommeil augmente le risque de naissance </a:t>
            </a:r>
            <a:r>
              <a:rPr lang="fr-FR" sz="1800" b="0" err="1">
                <a:solidFill>
                  <a:srgbClr val="575757"/>
                </a:solidFill>
              </a:rPr>
              <a:t>préterme</a:t>
            </a:r>
            <a:r>
              <a:rPr lang="fr-FR" sz="1800" b="0">
                <a:solidFill>
                  <a:srgbClr val="575757"/>
                </a:solidFill>
              </a:rPr>
              <a:t>, césarienne, accouchement prolongé, HTA et diabète gestationnel.</a:t>
            </a:r>
          </a:p>
          <a:p>
            <a:pPr marL="457200" indent="-457200" algn="just">
              <a:lnSpc>
                <a:spcPct val="150000"/>
              </a:lnSpc>
              <a:spcAft>
                <a:spcPts val="600"/>
              </a:spcAft>
              <a:buFont typeface="Arial" panose="020B0604020202020204" pitchFamily="34" charset="0"/>
              <a:buChar char="•"/>
            </a:pPr>
            <a:r>
              <a:rPr lang="fr-FR" sz="1800"/>
              <a:t>Ménopause</a:t>
            </a:r>
            <a:r>
              <a:rPr lang="fr-FR" sz="1800" b="0"/>
              <a:t> : </a:t>
            </a:r>
            <a:r>
              <a:rPr lang="fr-FR" sz="1800" b="0">
                <a:solidFill>
                  <a:srgbClr val="575757"/>
                </a:solidFill>
              </a:rPr>
              <a:t>les troubles du sommeil favorisés par les fluctuations hormonales, certains symptômes tels que les bouffées de chaleur, une transpiration nocturne ou une baisse du moral.</a:t>
            </a:r>
          </a:p>
          <a:p>
            <a:pPr>
              <a:lnSpc>
                <a:spcPct val="150000"/>
              </a:lnSpc>
              <a:spcAft>
                <a:spcPts val="600"/>
              </a:spcAft>
            </a:pPr>
            <a:endParaRPr lang="fr-FR" sz="1800" b="0"/>
          </a:p>
          <a:p>
            <a:pPr>
              <a:lnSpc>
                <a:spcPct val="150000"/>
              </a:lnSpc>
              <a:spcAft>
                <a:spcPts val="600"/>
              </a:spcAft>
            </a:pPr>
            <a:endParaRPr lang="fr-FR" sz="1800" b="0"/>
          </a:p>
        </p:txBody>
      </p:sp>
      <p:sp>
        <p:nvSpPr>
          <p:cNvPr id="6" name="ZoneTexte 5">
            <a:extLst>
              <a:ext uri="{FF2B5EF4-FFF2-40B4-BE49-F238E27FC236}">
                <a16:creationId xmlns:a16="http://schemas.microsoft.com/office/drawing/2014/main" id="{A1372848-9C1F-7FBE-7D77-AD6660F13312}"/>
              </a:ext>
            </a:extLst>
          </p:cNvPr>
          <p:cNvSpPr txBox="1"/>
          <p:nvPr/>
        </p:nvSpPr>
        <p:spPr>
          <a:xfrm>
            <a:off x="72000" y="6480000"/>
            <a:ext cx="5716630" cy="215444"/>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800" b="0" i="0" u="none" strike="noStrike">
                <a:solidFill>
                  <a:srgbClr val="4D5156"/>
                </a:solidFill>
                <a:effectLst/>
                <a:latin typeface="arial" panose="020B0604020202020204" pitchFamily="34" charset="0"/>
              </a:rPr>
              <a:t>De </a:t>
            </a:r>
            <a:r>
              <a:rPr lang="fr-FR" sz="800" b="0" i="0" u="none" strike="noStrike" err="1">
                <a:solidFill>
                  <a:srgbClr val="4D5156"/>
                </a:solidFill>
                <a:effectLst/>
                <a:latin typeface="arial" panose="020B0604020202020204" pitchFamily="34" charset="0"/>
              </a:rPr>
              <a:t>Zambotti</a:t>
            </a:r>
            <a:r>
              <a:rPr lang="fr-FR" sz="800" b="0" i="0" u="none" strike="noStrike">
                <a:solidFill>
                  <a:srgbClr val="4D5156"/>
                </a:solidFill>
                <a:effectLst/>
                <a:latin typeface="arial" panose="020B0604020202020204" pitchFamily="34" charset="0"/>
              </a:rPr>
              <a:t> M </a:t>
            </a:r>
            <a:r>
              <a:rPr lang="fr-FR" sz="800" b="0" i="1" u="none" strike="noStrike">
                <a:solidFill>
                  <a:srgbClr val="4D5156"/>
                </a:solidFill>
                <a:effectLst/>
                <a:latin typeface="arial" panose="020B0604020202020204" pitchFamily="34" charset="0"/>
              </a:rPr>
              <a:t>et al. </a:t>
            </a:r>
            <a:r>
              <a:rPr lang="fr-FR" sz="800" b="0" i="1" u="none" strike="noStrike" err="1">
                <a:solidFill>
                  <a:srgbClr val="4D5156"/>
                </a:solidFill>
                <a:effectLst/>
                <a:latin typeface="arial" panose="020B0604020202020204" pitchFamily="34" charset="0"/>
              </a:rPr>
              <a:t>Sleep</a:t>
            </a:r>
            <a:r>
              <a:rPr lang="fr-FR" sz="800" b="0" i="1" u="none" strike="noStrike">
                <a:solidFill>
                  <a:srgbClr val="4D5156"/>
                </a:solidFill>
                <a:effectLst/>
                <a:latin typeface="arial" panose="020B0604020202020204" pitchFamily="34" charset="0"/>
              </a:rPr>
              <a:t> Med </a:t>
            </a:r>
            <a:r>
              <a:rPr lang="fr-FR" sz="800" b="0" i="1" u="none" strike="noStrike" err="1">
                <a:solidFill>
                  <a:srgbClr val="4D5156"/>
                </a:solidFill>
                <a:effectLst/>
                <a:latin typeface="arial" panose="020B0604020202020204" pitchFamily="34" charset="0"/>
              </a:rPr>
              <a:t>Rev</a:t>
            </a:r>
            <a:r>
              <a:rPr lang="fr-FR" sz="800" b="0" i="0" u="none" strike="noStrike">
                <a:solidFill>
                  <a:srgbClr val="4D5156"/>
                </a:solidFill>
                <a:effectLst/>
                <a:latin typeface="arial" panose="020B0604020202020204" pitchFamily="34" charset="0"/>
              </a:rPr>
              <a:t>. 2018 Jun:39:12-24</a:t>
            </a:r>
            <a:r>
              <a:rPr lang="fr-FR" sz="800">
                <a:solidFill>
                  <a:srgbClr val="4D5156"/>
                </a:solidFill>
                <a:latin typeface="arial" panose="020B0604020202020204" pitchFamily="34" charset="0"/>
              </a:rPr>
              <a:t> ; </a:t>
            </a:r>
            <a:r>
              <a:rPr lang="fr-FR" sz="800" err="1">
                <a:solidFill>
                  <a:srgbClr val="4D5156"/>
                </a:solidFill>
                <a:latin typeface="arial" panose="020B0604020202020204" pitchFamily="34" charset="0"/>
              </a:rPr>
              <a:t>Meers</a:t>
            </a:r>
            <a:r>
              <a:rPr lang="fr-FR" sz="800">
                <a:solidFill>
                  <a:srgbClr val="4D5156"/>
                </a:solidFill>
                <a:latin typeface="arial" panose="020B0604020202020204" pitchFamily="34" charset="0"/>
              </a:rPr>
              <a:t> JM </a:t>
            </a:r>
            <a:r>
              <a:rPr lang="fr-FR" sz="800" i="1">
                <a:solidFill>
                  <a:srgbClr val="4D5156"/>
                </a:solidFill>
                <a:latin typeface="arial" panose="020B0604020202020204" pitchFamily="34" charset="0"/>
              </a:rPr>
              <a:t>et al. </a:t>
            </a:r>
            <a:r>
              <a:rPr lang="fr-FR" sz="800" i="1" err="1">
                <a:solidFill>
                  <a:srgbClr val="4D5156"/>
                </a:solidFill>
                <a:latin typeface="arial" panose="020B0604020202020204" pitchFamily="34" charset="0"/>
              </a:rPr>
              <a:t>Curr</a:t>
            </a:r>
            <a:r>
              <a:rPr lang="fr-FR" sz="800" i="1">
                <a:solidFill>
                  <a:srgbClr val="4D5156"/>
                </a:solidFill>
                <a:latin typeface="arial" panose="020B0604020202020204" pitchFamily="34" charset="0"/>
              </a:rPr>
              <a:t> </a:t>
            </a:r>
            <a:r>
              <a:rPr lang="fr-FR" sz="800" i="1" err="1">
                <a:solidFill>
                  <a:srgbClr val="4D5156"/>
                </a:solidFill>
                <a:latin typeface="arial" panose="020B0604020202020204" pitchFamily="34" charset="0"/>
              </a:rPr>
              <a:t>Psychiatry</a:t>
            </a:r>
            <a:r>
              <a:rPr lang="fr-FR" sz="800" i="1">
                <a:solidFill>
                  <a:srgbClr val="4D5156"/>
                </a:solidFill>
                <a:latin typeface="arial" panose="020B0604020202020204" pitchFamily="34" charset="0"/>
              </a:rPr>
              <a:t> Rep. </a:t>
            </a:r>
            <a:r>
              <a:rPr lang="fr-FR" sz="800">
                <a:solidFill>
                  <a:srgbClr val="4D5156"/>
                </a:solidFill>
                <a:latin typeface="arial" panose="020B0604020202020204" pitchFamily="34" charset="0"/>
              </a:rPr>
              <a:t>2022 Aug;24(8):353-357.</a:t>
            </a:r>
          </a:p>
        </p:txBody>
      </p:sp>
    </p:spTree>
    <p:extLst>
      <p:ext uri="{BB962C8B-B14F-4D97-AF65-F5344CB8AC3E}">
        <p14:creationId xmlns:p14="http://schemas.microsoft.com/office/powerpoint/2010/main" val="10834496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Insomnies sans lien avec d’autres pathologies</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3"/>
            <a:ext cx="10515600" cy="4800463"/>
          </a:xfrm>
        </p:spPr>
        <p:txBody>
          <a:bodyPr>
            <a:normAutofit/>
          </a:bodyPr>
          <a:lstStyle/>
          <a:p>
            <a:pPr marL="457200" indent="-457200" algn="just">
              <a:lnSpc>
                <a:spcPct val="150000"/>
              </a:lnSpc>
              <a:spcBef>
                <a:spcPts val="0"/>
              </a:spcBef>
              <a:spcAft>
                <a:spcPts val="1200"/>
              </a:spcAft>
              <a:buFont typeface="Arial" panose="020B0604020202020204" pitchFamily="34" charset="0"/>
              <a:buChar char="•"/>
            </a:pPr>
            <a:r>
              <a:rPr lang="fr-FR" sz="1800" b="0" dirty="0"/>
              <a:t>« </a:t>
            </a:r>
            <a:r>
              <a:rPr lang="fr-FR" sz="1800" dirty="0"/>
              <a:t>Insomnie psychophysiologique </a:t>
            </a:r>
            <a:r>
              <a:rPr lang="fr-FR" sz="1800" b="0" dirty="0"/>
              <a:t>» : </a:t>
            </a:r>
            <a:r>
              <a:rPr lang="fr-FR" sz="1800" b="0" dirty="0" err="1">
                <a:solidFill>
                  <a:srgbClr val="575757"/>
                </a:solidFill>
              </a:rPr>
              <a:t>hyper-éveil</a:t>
            </a:r>
            <a:r>
              <a:rPr lang="fr-FR" sz="1800" b="0" dirty="0">
                <a:solidFill>
                  <a:srgbClr val="575757"/>
                </a:solidFill>
              </a:rPr>
              <a:t>, préoccupation &gt; sommeil, dysfonctionnement diurne, tension au lit</a:t>
            </a:r>
          </a:p>
          <a:p>
            <a:pPr marL="457200" indent="-457200" algn="just">
              <a:lnSpc>
                <a:spcPct val="150000"/>
              </a:lnSpc>
              <a:spcBef>
                <a:spcPts val="1200"/>
              </a:spcBef>
              <a:spcAft>
                <a:spcPts val="1200"/>
              </a:spcAft>
              <a:buFont typeface="Arial" panose="020B0604020202020204" pitchFamily="34" charset="0"/>
              <a:buChar char="•"/>
            </a:pPr>
            <a:r>
              <a:rPr lang="fr-FR" sz="1800" dirty="0"/>
              <a:t>Insomnie idiopathique </a:t>
            </a:r>
            <a:r>
              <a:rPr lang="fr-FR" sz="1800" b="0" dirty="0"/>
              <a:t>: </a:t>
            </a:r>
            <a:r>
              <a:rPr lang="fr-FR" sz="1800" b="0" dirty="0">
                <a:solidFill>
                  <a:srgbClr val="575757"/>
                </a:solidFill>
              </a:rPr>
              <a:t>depuis l’enfance (génétique / congénitale)</a:t>
            </a:r>
          </a:p>
          <a:p>
            <a:pPr marL="457200" indent="-457200" algn="just">
              <a:lnSpc>
                <a:spcPct val="150000"/>
              </a:lnSpc>
              <a:spcBef>
                <a:spcPts val="1200"/>
              </a:spcBef>
              <a:spcAft>
                <a:spcPts val="1200"/>
              </a:spcAft>
              <a:buFont typeface="Arial" panose="020B0604020202020204" pitchFamily="34" charset="0"/>
              <a:buChar char="•"/>
            </a:pPr>
            <a:r>
              <a:rPr lang="fr-FR" sz="1800" b="0" dirty="0"/>
              <a:t>« Mauvaise perception de sommeil ou </a:t>
            </a:r>
            <a:r>
              <a:rPr lang="fr-FR" sz="1800" dirty="0"/>
              <a:t>insomnie paradoxale </a:t>
            </a:r>
            <a:r>
              <a:rPr lang="fr-FR" sz="1800" b="0" dirty="0"/>
              <a:t>» : </a:t>
            </a:r>
            <a:r>
              <a:rPr lang="fr-FR" sz="1800" b="0" dirty="0">
                <a:solidFill>
                  <a:srgbClr val="575757"/>
                </a:solidFill>
              </a:rPr>
              <a:t>discordance entre la perception subjective et les données objectives</a:t>
            </a:r>
          </a:p>
          <a:p>
            <a:pPr marL="457200" indent="-457200" algn="just">
              <a:lnSpc>
                <a:spcPct val="150000"/>
              </a:lnSpc>
              <a:spcBef>
                <a:spcPts val="1200"/>
              </a:spcBef>
              <a:spcAft>
                <a:spcPts val="1200"/>
              </a:spcAft>
              <a:buFont typeface="Arial" panose="020B0604020202020204" pitchFamily="34" charset="0"/>
              <a:buChar char="•"/>
            </a:pPr>
            <a:r>
              <a:rPr lang="fr-FR" sz="1800" dirty="0"/>
              <a:t>Hygiène de sommeil </a:t>
            </a:r>
            <a:r>
              <a:rPr lang="fr-FR" sz="1800" b="0" dirty="0"/>
              <a:t>: </a:t>
            </a:r>
            <a:r>
              <a:rPr lang="fr-FR" sz="1800" b="0" dirty="0">
                <a:solidFill>
                  <a:srgbClr val="575757"/>
                </a:solidFill>
              </a:rPr>
              <a:t>mauvaises habitudes, travail posté</a:t>
            </a:r>
          </a:p>
          <a:p>
            <a:pPr marL="457200" indent="-457200" algn="just">
              <a:lnSpc>
                <a:spcPct val="150000"/>
              </a:lnSpc>
              <a:spcBef>
                <a:spcPts val="1200"/>
              </a:spcBef>
              <a:spcAft>
                <a:spcPts val="1200"/>
              </a:spcAft>
              <a:buFont typeface="Arial" panose="020B0604020202020204" pitchFamily="34" charset="0"/>
              <a:buChar char="•"/>
            </a:pPr>
            <a:r>
              <a:rPr lang="fr-FR" sz="1800" b="0" dirty="0"/>
              <a:t>Évènements de </a:t>
            </a:r>
            <a:r>
              <a:rPr lang="fr-FR" sz="1800" dirty="0"/>
              <a:t>vie difficiles </a:t>
            </a:r>
            <a:r>
              <a:rPr lang="fr-FR" sz="1800" b="0" dirty="0"/>
              <a:t>: </a:t>
            </a:r>
            <a:r>
              <a:rPr lang="fr-FR" sz="1800" b="0" dirty="0">
                <a:solidFill>
                  <a:srgbClr val="575757"/>
                </a:solidFill>
              </a:rPr>
              <a:t>précarité, problèmes familiaux, violences,…</a:t>
            </a:r>
          </a:p>
          <a:p>
            <a:pPr>
              <a:lnSpc>
                <a:spcPct val="150000"/>
              </a:lnSpc>
              <a:spcBef>
                <a:spcPts val="1200"/>
              </a:spcBef>
              <a:spcAft>
                <a:spcPts val="1200"/>
              </a:spcAft>
            </a:pPr>
            <a:endParaRPr lang="fr-FR" sz="1800" b="0" dirty="0"/>
          </a:p>
          <a:p>
            <a:pPr>
              <a:lnSpc>
                <a:spcPct val="150000"/>
              </a:lnSpc>
              <a:spcBef>
                <a:spcPts val="1200"/>
              </a:spcBef>
              <a:spcAft>
                <a:spcPts val="1200"/>
              </a:spcAft>
            </a:pPr>
            <a:endParaRPr lang="fr-FR" sz="1800" b="0" dirty="0"/>
          </a:p>
          <a:p>
            <a:pPr>
              <a:lnSpc>
                <a:spcPct val="150000"/>
              </a:lnSpc>
              <a:spcBef>
                <a:spcPts val="1200"/>
              </a:spcBef>
              <a:spcAft>
                <a:spcPts val="1200"/>
              </a:spcAft>
            </a:pPr>
            <a:endParaRPr lang="fr-FR" sz="1800" b="0" dirty="0"/>
          </a:p>
        </p:txBody>
      </p:sp>
    </p:spTree>
    <p:extLst>
      <p:ext uri="{BB962C8B-B14F-4D97-AF65-F5344CB8AC3E}">
        <p14:creationId xmlns:p14="http://schemas.microsoft.com/office/powerpoint/2010/main" val="17483285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Insomnie liée à une autre pathologie de sommeil</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10515600" cy="4283628"/>
          </a:xfrm>
        </p:spPr>
        <p:txBody>
          <a:bodyPr vert="horz" lIns="91440" tIns="45720" rIns="91440" bIns="45720" rtlCol="0" anchor="t">
            <a:normAutofit/>
          </a:bodyPr>
          <a:lstStyle/>
          <a:p>
            <a:pPr marL="457200" indent="-457200" algn="just">
              <a:lnSpc>
                <a:spcPct val="150000"/>
              </a:lnSpc>
              <a:buFont typeface="Arial" panose="020B0604020202020204" pitchFamily="34" charset="0"/>
              <a:buChar char="•"/>
            </a:pPr>
            <a:r>
              <a:rPr lang="fr-FR" sz="1800" dirty="0"/>
              <a:t>COMISA</a:t>
            </a:r>
            <a:r>
              <a:rPr lang="fr-FR" sz="1800" b="0" dirty="0"/>
              <a:t> : </a:t>
            </a:r>
            <a:r>
              <a:rPr lang="fr-FR" sz="1800" b="0" dirty="0">
                <a:solidFill>
                  <a:srgbClr val="575757"/>
                </a:solidFill>
              </a:rPr>
              <a:t>SAHOS + insomnie (symptômes possiblement associés : ronflements, somnolence, nycturie, céphalées matinales…)</a:t>
            </a:r>
          </a:p>
          <a:p>
            <a:pPr marL="457200" indent="-457200" algn="just">
              <a:lnSpc>
                <a:spcPct val="150000"/>
              </a:lnSpc>
              <a:buFont typeface="Arial" panose="020B0604020202020204" pitchFamily="34" charset="0"/>
              <a:buChar char="•"/>
            </a:pPr>
            <a:r>
              <a:rPr lang="fr-FR" sz="1800" dirty="0">
                <a:latin typeface="Arial"/>
                <a:cs typeface="Arial"/>
              </a:rPr>
              <a:t>Parasomnie/épilepsie</a:t>
            </a:r>
            <a:endParaRPr lang="fr-FR" sz="1800" dirty="0"/>
          </a:p>
          <a:p>
            <a:pPr marL="457200" indent="-457200" algn="just">
              <a:lnSpc>
                <a:spcPct val="150000"/>
              </a:lnSpc>
              <a:buFont typeface="Arial" panose="020B0604020202020204" pitchFamily="34" charset="0"/>
              <a:buChar char="•"/>
            </a:pPr>
            <a:r>
              <a:rPr lang="fr-FR" sz="1800" dirty="0"/>
              <a:t>Narcolepsie</a:t>
            </a:r>
            <a:r>
              <a:rPr lang="fr-FR" sz="1800" b="0" dirty="0"/>
              <a:t> : </a:t>
            </a:r>
            <a:r>
              <a:rPr lang="fr-FR" sz="1800" b="0" dirty="0">
                <a:solidFill>
                  <a:srgbClr val="575757"/>
                </a:solidFill>
              </a:rPr>
              <a:t>discontinuité de sommeil, accès narcoleptiques +/- accès cataplectiques,            +/- hallucinations hypnagogiques, +/- paralysie du sommeil</a:t>
            </a:r>
          </a:p>
          <a:p>
            <a:pPr algn="just">
              <a:lnSpc>
                <a:spcPct val="150000"/>
              </a:lnSpc>
            </a:pPr>
            <a:r>
              <a:rPr lang="fr-FR" sz="1800" b="0" dirty="0"/>
              <a:t>			</a:t>
            </a:r>
            <a:r>
              <a:rPr lang="fr-FR" sz="1800" dirty="0">
                <a:solidFill>
                  <a:srgbClr val="575757"/>
                </a:solidFill>
              </a:rPr>
              <a:t>Insomnie de milieu de nuit</a:t>
            </a:r>
          </a:p>
          <a:p>
            <a:pPr marL="457200" indent="-457200" algn="just">
              <a:lnSpc>
                <a:spcPct val="150000"/>
              </a:lnSpc>
              <a:buFont typeface="Arial" panose="020B0604020202020204" pitchFamily="34" charset="0"/>
              <a:buChar char="•"/>
            </a:pPr>
            <a:r>
              <a:rPr lang="fr-FR" sz="1800" dirty="0"/>
              <a:t>SJSR/SMP </a:t>
            </a:r>
            <a:r>
              <a:rPr lang="fr-FR" sz="1800" b="0" dirty="0"/>
              <a:t>: </a:t>
            </a:r>
            <a:r>
              <a:rPr lang="fr-FR" sz="1800" b="0" dirty="0">
                <a:solidFill>
                  <a:srgbClr val="575757"/>
                </a:solidFill>
              </a:rPr>
              <a:t>impatiences et/ou discontinuité de sommeil</a:t>
            </a:r>
          </a:p>
          <a:p>
            <a:pPr algn="just">
              <a:lnSpc>
                <a:spcPct val="150000"/>
              </a:lnSpc>
            </a:pPr>
            <a:r>
              <a:rPr lang="fr-FR" sz="1800" b="0" dirty="0"/>
              <a:t>			</a:t>
            </a:r>
            <a:r>
              <a:rPr lang="fr-FR" sz="1800" dirty="0">
                <a:solidFill>
                  <a:srgbClr val="575757"/>
                </a:solidFill>
              </a:rPr>
              <a:t>Insomnie d’endormissement</a:t>
            </a:r>
          </a:p>
          <a:p>
            <a:pPr marL="457200" indent="-457200" algn="just">
              <a:lnSpc>
                <a:spcPct val="150000"/>
              </a:lnSpc>
              <a:buFont typeface="Arial" panose="020B0604020202020204" pitchFamily="34" charset="0"/>
              <a:buChar char="•"/>
            </a:pPr>
            <a:endParaRPr lang="fr-FR" sz="1800" dirty="0"/>
          </a:p>
          <a:p>
            <a:pPr>
              <a:lnSpc>
                <a:spcPct val="150000"/>
              </a:lnSpc>
            </a:pPr>
            <a:endParaRPr lang="fr-FR" sz="2000" b="0" dirty="0"/>
          </a:p>
          <a:p>
            <a:pPr>
              <a:lnSpc>
                <a:spcPct val="150000"/>
              </a:lnSpc>
            </a:pPr>
            <a:endParaRPr lang="fr-FR" sz="2000" b="0" dirty="0"/>
          </a:p>
          <a:p>
            <a:pPr>
              <a:lnSpc>
                <a:spcPct val="150000"/>
              </a:lnSpc>
            </a:pPr>
            <a:endParaRPr lang="fr-FR" sz="2000" b="0" dirty="0"/>
          </a:p>
        </p:txBody>
      </p:sp>
      <p:sp>
        <p:nvSpPr>
          <p:cNvPr id="4" name="ZoneTexte 3">
            <a:extLst>
              <a:ext uri="{FF2B5EF4-FFF2-40B4-BE49-F238E27FC236}">
                <a16:creationId xmlns:a16="http://schemas.microsoft.com/office/drawing/2014/main" id="{A7232151-1F7C-F8CF-7B20-9E6188572E9C}"/>
              </a:ext>
            </a:extLst>
          </p:cNvPr>
          <p:cNvSpPr txBox="1"/>
          <p:nvPr/>
        </p:nvSpPr>
        <p:spPr>
          <a:xfrm>
            <a:off x="88152" y="6388347"/>
            <a:ext cx="6754313" cy="369332"/>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dirty="0">
                <a:solidFill>
                  <a:srgbClr val="4D5156"/>
                </a:solidFill>
                <a:latin typeface="arial" panose="020B0604020202020204" pitchFamily="34" charset="0"/>
              </a:rPr>
              <a:t>COMISA : </a:t>
            </a:r>
            <a:r>
              <a:rPr lang="fr-FR" sz="900" i="1" dirty="0" err="1">
                <a:solidFill>
                  <a:srgbClr val="4D5156"/>
                </a:solidFill>
                <a:latin typeface="arial" panose="020B0604020202020204" pitchFamily="34" charset="0"/>
              </a:rPr>
              <a:t>co-morbid</a:t>
            </a:r>
            <a:r>
              <a:rPr lang="fr-FR" sz="900" i="1" dirty="0">
                <a:solidFill>
                  <a:srgbClr val="4D5156"/>
                </a:solidFill>
                <a:latin typeface="arial" panose="020B0604020202020204" pitchFamily="34" charset="0"/>
              </a:rPr>
              <a:t> </a:t>
            </a:r>
            <a:r>
              <a:rPr lang="fr-FR" sz="900" i="1" dirty="0" err="1">
                <a:solidFill>
                  <a:srgbClr val="4D5156"/>
                </a:solidFill>
                <a:latin typeface="arial" panose="020B0604020202020204" pitchFamily="34" charset="0"/>
              </a:rPr>
              <a:t>insomnia</a:t>
            </a:r>
            <a:r>
              <a:rPr lang="fr-FR" sz="900" i="1" dirty="0">
                <a:solidFill>
                  <a:srgbClr val="4D5156"/>
                </a:solidFill>
                <a:latin typeface="arial" panose="020B0604020202020204" pitchFamily="34" charset="0"/>
              </a:rPr>
              <a:t> and </a:t>
            </a:r>
            <a:r>
              <a:rPr lang="fr-FR" sz="900" i="1" dirty="0" err="1">
                <a:solidFill>
                  <a:srgbClr val="4D5156"/>
                </a:solidFill>
                <a:latin typeface="arial" panose="020B0604020202020204" pitchFamily="34" charset="0"/>
              </a:rPr>
              <a:t>sleep</a:t>
            </a:r>
            <a:r>
              <a:rPr lang="fr-FR" sz="900" i="1" dirty="0">
                <a:solidFill>
                  <a:srgbClr val="4D5156"/>
                </a:solidFill>
                <a:latin typeface="arial" panose="020B0604020202020204" pitchFamily="34" charset="0"/>
              </a:rPr>
              <a:t> </a:t>
            </a:r>
            <a:r>
              <a:rPr lang="fr-FR" sz="900" i="1" dirty="0" err="1">
                <a:solidFill>
                  <a:srgbClr val="4D5156"/>
                </a:solidFill>
                <a:latin typeface="arial" panose="020B0604020202020204" pitchFamily="34" charset="0"/>
              </a:rPr>
              <a:t>apnea</a:t>
            </a:r>
            <a:r>
              <a:rPr lang="fr-FR" sz="900" i="1" dirty="0">
                <a:solidFill>
                  <a:srgbClr val="4D5156"/>
                </a:solidFill>
                <a:latin typeface="arial" panose="020B0604020202020204" pitchFamily="34" charset="0"/>
              </a:rPr>
              <a:t> </a:t>
            </a:r>
            <a:r>
              <a:rPr lang="fr-FR" sz="900" dirty="0">
                <a:solidFill>
                  <a:srgbClr val="4D5156"/>
                </a:solidFill>
                <a:latin typeface="arial" panose="020B0604020202020204" pitchFamily="34" charset="0"/>
              </a:rPr>
              <a:t>; SAHOS : </a:t>
            </a:r>
            <a:r>
              <a:rPr lang="fr-FR" sz="900" b="0" i="0" dirty="0">
                <a:solidFill>
                  <a:srgbClr val="4D5156"/>
                </a:solidFill>
                <a:effectLst/>
                <a:latin typeface="arial" panose="020B0604020202020204" pitchFamily="34" charset="0"/>
              </a:rPr>
              <a:t>syndrome d'apnées hypopnées obstructives du sommeil </a:t>
            </a:r>
            <a:r>
              <a:rPr lang="fr-FR" sz="900" dirty="0">
                <a:solidFill>
                  <a:srgbClr val="4D5156"/>
                </a:solidFill>
                <a:latin typeface="arial" panose="020B0604020202020204" pitchFamily="34" charset="0"/>
              </a:rPr>
              <a:t>; SJSR : Syndrome des jambes sans repos ; SMP: syndrome des mouvements périodiques lors du sommeil</a:t>
            </a:r>
          </a:p>
        </p:txBody>
      </p:sp>
      <p:sp>
        <p:nvSpPr>
          <p:cNvPr id="7" name="Flèche : angle droit 6">
            <a:extLst>
              <a:ext uri="{FF2B5EF4-FFF2-40B4-BE49-F238E27FC236}">
                <a16:creationId xmlns:a16="http://schemas.microsoft.com/office/drawing/2014/main" id="{64938909-B2E4-C190-DEEA-34D760396F23}"/>
              </a:ext>
            </a:extLst>
          </p:cNvPr>
          <p:cNvSpPr/>
          <p:nvPr/>
        </p:nvSpPr>
        <p:spPr>
          <a:xfrm rot="5400000">
            <a:off x="3145769" y="4143989"/>
            <a:ext cx="477562" cy="391160"/>
          </a:xfrm>
          <a:prstGeom prst="bentUpArrow">
            <a:avLst/>
          </a:prstGeom>
          <a:solidFill>
            <a:srgbClr val="575757"/>
          </a:solidFill>
          <a:ln>
            <a:solidFill>
              <a:srgbClr val="5757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 angle droit 2">
            <a:extLst>
              <a:ext uri="{FF2B5EF4-FFF2-40B4-BE49-F238E27FC236}">
                <a16:creationId xmlns:a16="http://schemas.microsoft.com/office/drawing/2014/main" id="{153403C5-18BD-E78F-C09C-84541D3B0B0A}"/>
              </a:ext>
            </a:extLst>
          </p:cNvPr>
          <p:cNvSpPr/>
          <p:nvPr/>
        </p:nvSpPr>
        <p:spPr>
          <a:xfrm rot="5400000">
            <a:off x="3145769" y="5220949"/>
            <a:ext cx="477562" cy="391160"/>
          </a:xfrm>
          <a:prstGeom prst="bentUpArrow">
            <a:avLst/>
          </a:prstGeom>
          <a:solidFill>
            <a:srgbClr val="575757"/>
          </a:solidFill>
          <a:ln>
            <a:solidFill>
              <a:srgbClr val="5757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985987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Insomnie liée à une maladie neurologique</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11061700" cy="4283628"/>
          </a:xfrm>
        </p:spPr>
        <p:txBody>
          <a:bodyPr>
            <a:normAutofit/>
          </a:bodyPr>
          <a:lstStyle/>
          <a:p>
            <a:pPr marL="457200" indent="-457200" algn="just">
              <a:lnSpc>
                <a:spcPct val="150000"/>
              </a:lnSpc>
              <a:spcBef>
                <a:spcPts val="1800"/>
              </a:spcBef>
              <a:spcAft>
                <a:spcPts val="1200"/>
              </a:spcAft>
              <a:buFont typeface="Arial" panose="020B0604020202020204" pitchFamily="34" charset="0"/>
              <a:buChar char="•"/>
            </a:pPr>
            <a:r>
              <a:rPr lang="fr-FR" sz="1800" dirty="0"/>
              <a:t>Parkinson et parkinsonismes </a:t>
            </a:r>
            <a:r>
              <a:rPr lang="fr-FR" sz="1800" b="0" dirty="0"/>
              <a:t>: </a:t>
            </a:r>
            <a:r>
              <a:rPr lang="fr-FR" sz="1800" b="0" dirty="0">
                <a:solidFill>
                  <a:srgbClr val="575757"/>
                </a:solidFill>
              </a:rPr>
              <a:t>insomnie du petit matin</a:t>
            </a:r>
          </a:p>
          <a:p>
            <a:pPr marL="457200" indent="-457200" algn="just">
              <a:lnSpc>
                <a:spcPct val="150000"/>
              </a:lnSpc>
              <a:spcBef>
                <a:spcPts val="1800"/>
              </a:spcBef>
              <a:spcAft>
                <a:spcPts val="1200"/>
              </a:spcAft>
              <a:buFont typeface="Arial" panose="020B0604020202020204" pitchFamily="34" charset="0"/>
              <a:buChar char="•"/>
            </a:pPr>
            <a:r>
              <a:rPr lang="fr-FR" sz="1800" dirty="0"/>
              <a:t>Alzheimer et autres démences </a:t>
            </a:r>
            <a:r>
              <a:rPr lang="fr-FR" sz="1800" b="0" dirty="0"/>
              <a:t>: </a:t>
            </a:r>
            <a:r>
              <a:rPr lang="fr-FR" sz="1800" b="0" dirty="0">
                <a:solidFill>
                  <a:srgbClr val="575757"/>
                </a:solidFill>
              </a:rPr>
              <a:t>inversion du rythme veille / sommeil, insomnie du soir en lien avec le syndrome </a:t>
            </a:r>
            <a:r>
              <a:rPr lang="fr-FR" sz="1800" b="0" dirty="0" err="1">
                <a:solidFill>
                  <a:srgbClr val="575757"/>
                </a:solidFill>
              </a:rPr>
              <a:t>sundowning</a:t>
            </a:r>
            <a:endParaRPr lang="fr-FR" sz="1800" b="0" dirty="0">
              <a:solidFill>
                <a:srgbClr val="575757"/>
              </a:solidFill>
            </a:endParaRPr>
          </a:p>
          <a:p>
            <a:pPr marL="457200" indent="-457200" algn="just">
              <a:lnSpc>
                <a:spcPct val="150000"/>
              </a:lnSpc>
              <a:spcBef>
                <a:spcPts val="1800"/>
              </a:spcBef>
              <a:spcAft>
                <a:spcPts val="1200"/>
              </a:spcAft>
              <a:buFont typeface="Arial" panose="020B0604020202020204" pitchFamily="34" charset="0"/>
              <a:buChar char="•"/>
            </a:pPr>
            <a:r>
              <a:rPr lang="fr-FR" sz="1800" dirty="0"/>
              <a:t>Épilepsie</a:t>
            </a:r>
            <a:r>
              <a:rPr lang="fr-FR" sz="1800" b="0" dirty="0"/>
              <a:t> : </a:t>
            </a:r>
            <a:r>
              <a:rPr lang="fr-FR" sz="1800" b="0" dirty="0">
                <a:solidFill>
                  <a:srgbClr val="575757"/>
                </a:solidFill>
              </a:rPr>
              <a:t>fragmentation du sommeil</a:t>
            </a:r>
          </a:p>
          <a:p>
            <a:pPr marL="457200" indent="-457200" algn="just">
              <a:lnSpc>
                <a:spcPct val="150000"/>
              </a:lnSpc>
              <a:spcBef>
                <a:spcPts val="1800"/>
              </a:spcBef>
              <a:spcAft>
                <a:spcPts val="1200"/>
              </a:spcAft>
              <a:buFont typeface="Arial" panose="020B0604020202020204" pitchFamily="34" charset="0"/>
              <a:buChar char="•"/>
            </a:pPr>
            <a:r>
              <a:rPr lang="fr-FR" sz="1800" dirty="0">
                <a:effectLst/>
                <a:ea typeface="Calibri" panose="020F0502020204030204" pitchFamily="34" charset="0"/>
              </a:rPr>
              <a:t>Traumatisme crânien </a:t>
            </a:r>
            <a:r>
              <a:rPr lang="fr-FR" sz="1800" b="0" dirty="0">
                <a:effectLst/>
                <a:ea typeface="Calibri" panose="020F0502020204030204" pitchFamily="34" charset="0"/>
              </a:rPr>
              <a:t>: </a:t>
            </a:r>
            <a:r>
              <a:rPr lang="fr-FR" sz="1800" b="0" dirty="0">
                <a:solidFill>
                  <a:srgbClr val="575757"/>
                </a:solidFill>
                <a:effectLst/>
                <a:ea typeface="Calibri" panose="020F0502020204030204" pitchFamily="34" charset="0"/>
              </a:rPr>
              <a:t>sommeil discontinu, superficiel, troubles du rythme veille/sommeil (V/S)</a:t>
            </a:r>
            <a:endParaRPr lang="fr-FR" sz="1800" b="0" dirty="0">
              <a:solidFill>
                <a:srgbClr val="575757"/>
              </a:solidFill>
            </a:endParaRPr>
          </a:p>
          <a:p>
            <a:pPr>
              <a:lnSpc>
                <a:spcPct val="150000"/>
              </a:lnSpc>
              <a:spcBef>
                <a:spcPts val="1800"/>
              </a:spcBef>
              <a:spcAft>
                <a:spcPts val="1200"/>
              </a:spcAft>
            </a:pPr>
            <a:endParaRPr lang="fr-FR" sz="1800" b="0" dirty="0">
              <a:solidFill>
                <a:srgbClr val="555555"/>
              </a:solidFill>
            </a:endParaRPr>
          </a:p>
          <a:p>
            <a:pPr>
              <a:lnSpc>
                <a:spcPct val="150000"/>
              </a:lnSpc>
              <a:spcBef>
                <a:spcPts val="1800"/>
              </a:spcBef>
              <a:spcAft>
                <a:spcPts val="1200"/>
              </a:spcAft>
            </a:pPr>
            <a:endParaRPr lang="fr-FR" sz="1800" b="0" dirty="0"/>
          </a:p>
          <a:p>
            <a:pPr>
              <a:lnSpc>
                <a:spcPct val="150000"/>
              </a:lnSpc>
              <a:spcBef>
                <a:spcPts val="1800"/>
              </a:spcBef>
              <a:spcAft>
                <a:spcPts val="1200"/>
              </a:spcAft>
            </a:pPr>
            <a:endParaRPr lang="fr-FR" sz="1800" b="0" dirty="0"/>
          </a:p>
          <a:p>
            <a:pPr>
              <a:lnSpc>
                <a:spcPct val="150000"/>
              </a:lnSpc>
              <a:spcBef>
                <a:spcPts val="1800"/>
              </a:spcBef>
              <a:spcAft>
                <a:spcPts val="1200"/>
              </a:spcAft>
            </a:pPr>
            <a:endParaRPr lang="fr-FR" sz="1800" b="0" dirty="0"/>
          </a:p>
        </p:txBody>
      </p:sp>
      <p:sp>
        <p:nvSpPr>
          <p:cNvPr id="3" name="ZoneTexte 2">
            <a:extLst>
              <a:ext uri="{FF2B5EF4-FFF2-40B4-BE49-F238E27FC236}">
                <a16:creationId xmlns:a16="http://schemas.microsoft.com/office/drawing/2014/main" id="{5C245484-A25C-7819-FB62-5D6CB2E34FD5}"/>
              </a:ext>
            </a:extLst>
          </p:cNvPr>
          <p:cNvSpPr txBox="1"/>
          <p:nvPr/>
        </p:nvSpPr>
        <p:spPr>
          <a:xfrm>
            <a:off x="72000" y="6480000"/>
            <a:ext cx="6128432"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a:t>Zhou Y. </a:t>
            </a:r>
            <a:r>
              <a:rPr lang="fr-FR" sz="800" i="1"/>
              <a:t>et al</a:t>
            </a:r>
            <a:r>
              <a:rPr lang="fr-FR" sz="800"/>
              <a:t>. Update on </a:t>
            </a:r>
            <a:r>
              <a:rPr lang="fr-FR" sz="800" err="1"/>
              <a:t>Insomnia</a:t>
            </a:r>
            <a:r>
              <a:rPr lang="fr-FR" sz="800"/>
              <a:t> </a:t>
            </a:r>
            <a:r>
              <a:rPr lang="fr-FR" sz="800" err="1"/>
              <a:t>after</a:t>
            </a:r>
            <a:r>
              <a:rPr lang="fr-FR" sz="800"/>
              <a:t> </a:t>
            </a:r>
            <a:r>
              <a:rPr lang="fr-FR" sz="800" err="1"/>
              <a:t>Mild</a:t>
            </a:r>
            <a:r>
              <a:rPr lang="fr-FR" sz="800"/>
              <a:t> </a:t>
            </a:r>
            <a:r>
              <a:rPr lang="fr-FR" sz="800" err="1"/>
              <a:t>Traumatic</a:t>
            </a:r>
            <a:r>
              <a:rPr lang="fr-FR" sz="800"/>
              <a:t> Brain </a:t>
            </a:r>
            <a:r>
              <a:rPr lang="fr-FR" sz="800" err="1"/>
              <a:t>Injury</a:t>
            </a:r>
            <a:r>
              <a:rPr lang="fr-FR" sz="800" i="1"/>
              <a:t>. Brain </a:t>
            </a:r>
            <a:r>
              <a:rPr lang="fr-FR" sz="800" i="1" err="1"/>
              <a:t>Sci</a:t>
            </a:r>
            <a:r>
              <a:rPr lang="fr-FR" sz="800"/>
              <a:t>. 2018;8:223.</a:t>
            </a:r>
          </a:p>
        </p:txBody>
      </p:sp>
    </p:spTree>
    <p:extLst>
      <p:ext uri="{BB962C8B-B14F-4D97-AF65-F5344CB8AC3E}">
        <p14:creationId xmlns:p14="http://schemas.microsoft.com/office/powerpoint/2010/main" val="114707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re 61">
            <a:extLst>
              <a:ext uri="{FF2B5EF4-FFF2-40B4-BE49-F238E27FC236}">
                <a16:creationId xmlns:a16="http://schemas.microsoft.com/office/drawing/2014/main" id="{BDE5C41B-DEE9-34C5-ACEC-A746546959A8}"/>
              </a:ext>
            </a:extLst>
          </p:cNvPr>
          <p:cNvSpPr>
            <a:spLocks noGrp="1"/>
          </p:cNvSpPr>
          <p:nvPr>
            <p:ph type="title"/>
          </p:nvPr>
        </p:nvSpPr>
        <p:spPr/>
        <p:txBody>
          <a:bodyPr>
            <a:normAutofit/>
          </a:bodyPr>
          <a:lstStyle/>
          <a:p>
            <a:r>
              <a:rPr lang="fr-FR"/>
              <a:t>Définitions - Rappel</a:t>
            </a:r>
          </a:p>
        </p:txBody>
      </p:sp>
      <p:sp>
        <p:nvSpPr>
          <p:cNvPr id="4" name="Freeform: Shape 62">
            <a:extLst>
              <a:ext uri="{FF2B5EF4-FFF2-40B4-BE49-F238E27FC236}">
                <a16:creationId xmlns:a16="http://schemas.microsoft.com/office/drawing/2014/main" id="{80CEDA68-A90E-F4E6-3A3E-8F772F83817F}"/>
              </a:ext>
            </a:extLst>
          </p:cNvPr>
          <p:cNvSpPr/>
          <p:nvPr/>
        </p:nvSpPr>
        <p:spPr>
          <a:xfrm>
            <a:off x="2615039" y="1618451"/>
            <a:ext cx="2135171" cy="4270342"/>
          </a:xfrm>
          <a:custGeom>
            <a:avLst/>
            <a:gdLst>
              <a:gd name="connsiteX0" fmla="*/ 0 w 2135171"/>
              <a:gd name="connsiteY0" fmla="*/ 0 h 4270342"/>
              <a:gd name="connsiteX1" fmla="*/ 2135171 w 2135171"/>
              <a:gd name="connsiteY1" fmla="*/ 2135171 h 4270342"/>
              <a:gd name="connsiteX2" fmla="*/ 0 w 2135171"/>
              <a:gd name="connsiteY2" fmla="*/ 4270342 h 4270342"/>
            </a:gdLst>
            <a:ahLst/>
            <a:cxnLst>
              <a:cxn ang="0">
                <a:pos x="connsiteX0" y="connsiteY0"/>
              </a:cxn>
              <a:cxn ang="0">
                <a:pos x="connsiteX1" y="connsiteY1"/>
              </a:cxn>
              <a:cxn ang="0">
                <a:pos x="connsiteX2" y="connsiteY2"/>
              </a:cxn>
            </a:cxnLst>
            <a:rect l="l" t="t" r="r" b="b"/>
            <a:pathLst>
              <a:path w="2135171" h="4270342">
                <a:moveTo>
                  <a:pt x="0" y="0"/>
                </a:moveTo>
                <a:cubicBezTo>
                  <a:pt x="1179222" y="0"/>
                  <a:pt x="2135171" y="955949"/>
                  <a:pt x="2135171" y="2135171"/>
                </a:cubicBezTo>
                <a:cubicBezTo>
                  <a:pt x="2135171" y="3314393"/>
                  <a:pt x="1179222" y="4270342"/>
                  <a:pt x="0" y="4270342"/>
                </a:cubicBezTo>
                <a:close/>
              </a:path>
            </a:pathLst>
          </a:custGeom>
          <a:pattFill prst="wdUpDiag">
            <a:fgClr>
              <a:schemeClr val="bg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nvGrpSpPr>
          <p:cNvPr id="5" name="Group 2">
            <a:extLst>
              <a:ext uri="{FF2B5EF4-FFF2-40B4-BE49-F238E27FC236}">
                <a16:creationId xmlns:a16="http://schemas.microsoft.com/office/drawing/2014/main" id="{905AE63C-E497-B863-EC52-F14487C9BF90}"/>
              </a:ext>
            </a:extLst>
          </p:cNvPr>
          <p:cNvGrpSpPr/>
          <p:nvPr/>
        </p:nvGrpSpPr>
        <p:grpSpPr>
          <a:xfrm>
            <a:off x="1085795" y="2302778"/>
            <a:ext cx="2930023" cy="2901689"/>
            <a:chOff x="1934207" y="1740007"/>
            <a:chExt cx="4515156" cy="4471493"/>
          </a:xfrm>
        </p:grpSpPr>
        <p:grpSp>
          <p:nvGrpSpPr>
            <p:cNvPr id="6" name="Graphic 16">
              <a:extLst>
                <a:ext uri="{FF2B5EF4-FFF2-40B4-BE49-F238E27FC236}">
                  <a16:creationId xmlns:a16="http://schemas.microsoft.com/office/drawing/2014/main" id="{E53BE348-D55A-1C2C-8EF0-E5786FC6C3A8}"/>
                </a:ext>
              </a:extLst>
            </p:cNvPr>
            <p:cNvGrpSpPr/>
            <p:nvPr/>
          </p:nvGrpSpPr>
          <p:grpSpPr>
            <a:xfrm>
              <a:off x="1934207" y="1740007"/>
              <a:ext cx="4515156" cy="4471493"/>
              <a:chOff x="3272897" y="580523"/>
              <a:chExt cx="5564872" cy="5511059"/>
            </a:xfrm>
          </p:grpSpPr>
          <p:sp>
            <p:nvSpPr>
              <p:cNvPr id="8" name="Freeform: Shape 35">
                <a:extLst>
                  <a:ext uri="{FF2B5EF4-FFF2-40B4-BE49-F238E27FC236}">
                    <a16:creationId xmlns:a16="http://schemas.microsoft.com/office/drawing/2014/main" id="{87C53DF0-9F28-C56E-3EB9-95AA14B327A1}"/>
                  </a:ext>
                </a:extLst>
              </p:cNvPr>
              <p:cNvSpPr/>
              <p:nvPr/>
            </p:nvSpPr>
            <p:spPr>
              <a:xfrm>
                <a:off x="6177327" y="580523"/>
                <a:ext cx="2225363" cy="2569633"/>
              </a:xfrm>
              <a:custGeom>
                <a:avLst/>
                <a:gdLst>
                  <a:gd name="connsiteX0" fmla="*/ -213 w 2225363"/>
                  <a:gd name="connsiteY0" fmla="*/ -76 h 2569633"/>
                  <a:gd name="connsiteX1" fmla="*/ 2225151 w 2225363"/>
                  <a:gd name="connsiteY1" fmla="*/ 1284740 h 2569633"/>
                  <a:gd name="connsiteX2" fmla="*/ -213 w 2225363"/>
                  <a:gd name="connsiteY2" fmla="*/ 2569558 h 2569633"/>
                </a:gdLst>
                <a:ahLst/>
                <a:cxnLst>
                  <a:cxn ang="0">
                    <a:pos x="connsiteX0" y="connsiteY0"/>
                  </a:cxn>
                  <a:cxn ang="0">
                    <a:pos x="connsiteX1" y="connsiteY1"/>
                  </a:cxn>
                  <a:cxn ang="0">
                    <a:pos x="connsiteX2" y="connsiteY2"/>
                  </a:cxn>
                </a:cxnLst>
                <a:rect l="l" t="t" r="r" b="b"/>
                <a:pathLst>
                  <a:path w="2225363" h="2569633">
                    <a:moveTo>
                      <a:pt x="-213" y="-76"/>
                    </a:moveTo>
                    <a:cubicBezTo>
                      <a:pt x="917826" y="-76"/>
                      <a:pt x="1766132" y="489688"/>
                      <a:pt x="2225151" y="1284740"/>
                    </a:cubicBezTo>
                    <a:lnTo>
                      <a:pt x="-213" y="2569558"/>
                    </a:lnTo>
                    <a:close/>
                  </a:path>
                </a:pathLst>
              </a:custGeom>
              <a:solidFill>
                <a:srgbClr val="5994AA"/>
              </a:solidFill>
              <a:ln w="9525" cap="flat">
                <a:noFill/>
                <a:prstDash val="solid"/>
                <a:miter/>
              </a:ln>
            </p:spPr>
            <p:txBody>
              <a:bodyPr rtlCol="0" anchor="ctr"/>
              <a:lstStyle/>
              <a:p>
                <a:endParaRPr lang="en-ID"/>
              </a:p>
            </p:txBody>
          </p:sp>
          <p:sp>
            <p:nvSpPr>
              <p:cNvPr id="9" name="Freeform: Shape 52">
                <a:extLst>
                  <a:ext uri="{FF2B5EF4-FFF2-40B4-BE49-F238E27FC236}">
                    <a16:creationId xmlns:a16="http://schemas.microsoft.com/office/drawing/2014/main" id="{5F6556DF-0E20-7033-F15C-B8AAE1A98905}"/>
                  </a:ext>
                </a:extLst>
              </p:cNvPr>
              <p:cNvSpPr/>
              <p:nvPr/>
            </p:nvSpPr>
            <p:spPr>
              <a:xfrm>
                <a:off x="6268134" y="2072977"/>
                <a:ext cx="2569635" cy="2569635"/>
              </a:xfrm>
              <a:custGeom>
                <a:avLst/>
                <a:gdLst>
                  <a:gd name="connsiteX0" fmla="*/ 2225151 w 2569635"/>
                  <a:gd name="connsiteY0" fmla="*/ -76 h 2569635"/>
                  <a:gd name="connsiteX1" fmla="*/ 2225151 w 2569635"/>
                  <a:gd name="connsiteY1" fmla="*/ 2569560 h 2569635"/>
                  <a:gd name="connsiteX2" fmla="*/ -213 w 2569635"/>
                  <a:gd name="connsiteY2" fmla="*/ 1284742 h 2569635"/>
                </a:gdLst>
                <a:ahLst/>
                <a:cxnLst>
                  <a:cxn ang="0">
                    <a:pos x="connsiteX0" y="connsiteY0"/>
                  </a:cxn>
                  <a:cxn ang="0">
                    <a:pos x="connsiteX1" y="connsiteY1"/>
                  </a:cxn>
                  <a:cxn ang="0">
                    <a:pos x="connsiteX2" y="connsiteY2"/>
                  </a:cxn>
                </a:cxnLst>
                <a:rect l="l" t="t" r="r" b="b"/>
                <a:pathLst>
                  <a:path w="2569635" h="2569635">
                    <a:moveTo>
                      <a:pt x="2225151" y="-76"/>
                    </a:moveTo>
                    <a:cubicBezTo>
                      <a:pt x="2684180" y="794976"/>
                      <a:pt x="2684180" y="1774508"/>
                      <a:pt x="2225151" y="2569560"/>
                    </a:cubicBezTo>
                    <a:lnTo>
                      <a:pt x="-213" y="1284742"/>
                    </a:lnTo>
                    <a:close/>
                  </a:path>
                </a:pathLst>
              </a:custGeom>
              <a:solidFill>
                <a:srgbClr val="2F5D8C"/>
              </a:solidFill>
              <a:ln w="9525" cap="flat">
                <a:noFill/>
                <a:prstDash val="solid"/>
                <a:miter/>
              </a:ln>
            </p:spPr>
            <p:txBody>
              <a:bodyPr rtlCol="0" anchor="ctr"/>
              <a:lstStyle/>
              <a:p>
                <a:endParaRPr lang="en-ID"/>
              </a:p>
            </p:txBody>
          </p:sp>
          <p:sp>
            <p:nvSpPr>
              <p:cNvPr id="10" name="Freeform: Shape 53">
                <a:extLst>
                  <a:ext uri="{FF2B5EF4-FFF2-40B4-BE49-F238E27FC236}">
                    <a16:creationId xmlns:a16="http://schemas.microsoft.com/office/drawing/2014/main" id="{75D35EC2-2ACC-521A-AC29-DDCFEB039495}"/>
                  </a:ext>
                </a:extLst>
              </p:cNvPr>
              <p:cNvSpPr/>
              <p:nvPr/>
            </p:nvSpPr>
            <p:spPr>
              <a:xfrm>
                <a:off x="6177328" y="3521947"/>
                <a:ext cx="2225363" cy="2569635"/>
              </a:xfrm>
              <a:custGeom>
                <a:avLst/>
                <a:gdLst>
                  <a:gd name="connsiteX0" fmla="*/ 2225151 w 2225363"/>
                  <a:gd name="connsiteY0" fmla="*/ 1284742 h 2569635"/>
                  <a:gd name="connsiteX1" fmla="*/ -213 w 2225363"/>
                  <a:gd name="connsiteY1" fmla="*/ 2569560 h 2569635"/>
                  <a:gd name="connsiteX2" fmla="*/ -213 w 2225363"/>
                  <a:gd name="connsiteY2" fmla="*/ -76 h 2569635"/>
                </a:gdLst>
                <a:ahLst/>
                <a:cxnLst>
                  <a:cxn ang="0">
                    <a:pos x="connsiteX0" y="connsiteY0"/>
                  </a:cxn>
                  <a:cxn ang="0">
                    <a:pos x="connsiteX1" y="connsiteY1"/>
                  </a:cxn>
                  <a:cxn ang="0">
                    <a:pos x="connsiteX2" y="connsiteY2"/>
                  </a:cxn>
                </a:cxnLst>
                <a:rect l="l" t="t" r="r" b="b"/>
                <a:pathLst>
                  <a:path w="2225363" h="2569635">
                    <a:moveTo>
                      <a:pt x="2225151" y="1284742"/>
                    </a:moveTo>
                    <a:cubicBezTo>
                      <a:pt x="1766132" y="2079784"/>
                      <a:pt x="917826" y="2569560"/>
                      <a:pt x="-213" y="2569560"/>
                    </a:cubicBezTo>
                    <a:lnTo>
                      <a:pt x="-213" y="-76"/>
                    </a:lnTo>
                    <a:close/>
                  </a:path>
                </a:pathLst>
              </a:custGeom>
              <a:solidFill>
                <a:srgbClr val="E5007D"/>
              </a:solidFill>
              <a:ln w="9525" cap="flat">
                <a:noFill/>
                <a:prstDash val="solid"/>
                <a:miter/>
              </a:ln>
            </p:spPr>
            <p:txBody>
              <a:bodyPr rtlCol="0" anchor="ctr"/>
              <a:lstStyle/>
              <a:p>
                <a:endParaRPr lang="en-ID"/>
              </a:p>
            </p:txBody>
          </p:sp>
          <p:sp>
            <p:nvSpPr>
              <p:cNvPr id="11" name="Freeform: Shape 58">
                <a:extLst>
                  <a:ext uri="{FF2B5EF4-FFF2-40B4-BE49-F238E27FC236}">
                    <a16:creationId xmlns:a16="http://schemas.microsoft.com/office/drawing/2014/main" id="{DAA06892-D734-A31A-3C0B-1F57A7C37582}"/>
                  </a:ext>
                </a:extLst>
              </p:cNvPr>
              <p:cNvSpPr/>
              <p:nvPr/>
            </p:nvSpPr>
            <p:spPr>
              <a:xfrm>
                <a:off x="3698499" y="3521947"/>
                <a:ext cx="2225363" cy="2569635"/>
              </a:xfrm>
              <a:custGeom>
                <a:avLst/>
                <a:gdLst>
                  <a:gd name="connsiteX0" fmla="*/ 2225151 w 2225363"/>
                  <a:gd name="connsiteY0" fmla="*/ 2569560 h 2569635"/>
                  <a:gd name="connsiteX1" fmla="*/ -213 w 2225363"/>
                  <a:gd name="connsiteY1" fmla="*/ 1284742 h 2569635"/>
                  <a:gd name="connsiteX2" fmla="*/ 2225151 w 2225363"/>
                  <a:gd name="connsiteY2" fmla="*/ -76 h 2569635"/>
                </a:gdLst>
                <a:ahLst/>
                <a:cxnLst>
                  <a:cxn ang="0">
                    <a:pos x="connsiteX0" y="connsiteY0"/>
                  </a:cxn>
                  <a:cxn ang="0">
                    <a:pos x="connsiteX1" y="connsiteY1"/>
                  </a:cxn>
                  <a:cxn ang="0">
                    <a:pos x="connsiteX2" y="connsiteY2"/>
                  </a:cxn>
                </a:cxnLst>
                <a:rect l="l" t="t" r="r" b="b"/>
                <a:pathLst>
                  <a:path w="2225363" h="2569635">
                    <a:moveTo>
                      <a:pt x="2225151" y="2569560"/>
                    </a:moveTo>
                    <a:cubicBezTo>
                      <a:pt x="1307112" y="2569560"/>
                      <a:pt x="458806" y="2079784"/>
                      <a:pt x="-213" y="1284742"/>
                    </a:cubicBezTo>
                    <a:lnTo>
                      <a:pt x="2225151" y="-76"/>
                    </a:lnTo>
                    <a:close/>
                  </a:path>
                </a:pathLst>
              </a:custGeom>
              <a:solidFill>
                <a:srgbClr val="D7D7D5"/>
              </a:solidFill>
              <a:ln w="9525" cap="flat">
                <a:noFill/>
                <a:prstDash val="solid"/>
                <a:miter/>
              </a:ln>
            </p:spPr>
            <p:txBody>
              <a:bodyPr rtlCol="0" anchor="ctr"/>
              <a:lstStyle/>
              <a:p>
                <a:endParaRPr lang="en-ID"/>
              </a:p>
            </p:txBody>
          </p:sp>
          <p:sp>
            <p:nvSpPr>
              <p:cNvPr id="12" name="Freeform: Shape 59">
                <a:extLst>
                  <a:ext uri="{FF2B5EF4-FFF2-40B4-BE49-F238E27FC236}">
                    <a16:creationId xmlns:a16="http://schemas.microsoft.com/office/drawing/2014/main" id="{88CC529C-57CC-409B-C8E1-1F80BC052D1C}"/>
                  </a:ext>
                </a:extLst>
              </p:cNvPr>
              <p:cNvSpPr/>
              <p:nvPr/>
            </p:nvSpPr>
            <p:spPr>
              <a:xfrm>
                <a:off x="3272897" y="2072977"/>
                <a:ext cx="2569635" cy="2569635"/>
              </a:xfrm>
              <a:custGeom>
                <a:avLst/>
                <a:gdLst>
                  <a:gd name="connsiteX0" fmla="*/ 344059 w 2569635"/>
                  <a:gd name="connsiteY0" fmla="*/ 2569560 h 2569635"/>
                  <a:gd name="connsiteX1" fmla="*/ 344059 w 2569635"/>
                  <a:gd name="connsiteY1" fmla="*/ -76 h 2569635"/>
                  <a:gd name="connsiteX2" fmla="*/ 2569423 w 2569635"/>
                  <a:gd name="connsiteY2" fmla="*/ 1284742 h 2569635"/>
                </a:gdLst>
                <a:ahLst/>
                <a:cxnLst>
                  <a:cxn ang="0">
                    <a:pos x="connsiteX0" y="connsiteY0"/>
                  </a:cxn>
                  <a:cxn ang="0">
                    <a:pos x="connsiteX1" y="connsiteY1"/>
                  </a:cxn>
                  <a:cxn ang="0">
                    <a:pos x="connsiteX2" y="connsiteY2"/>
                  </a:cxn>
                </a:cxnLst>
                <a:rect l="l" t="t" r="r" b="b"/>
                <a:pathLst>
                  <a:path w="2569635" h="2569635">
                    <a:moveTo>
                      <a:pt x="344059" y="2569560"/>
                    </a:moveTo>
                    <a:cubicBezTo>
                      <a:pt x="-114970" y="1774508"/>
                      <a:pt x="-114970" y="794976"/>
                      <a:pt x="344059" y="-76"/>
                    </a:cubicBezTo>
                    <a:lnTo>
                      <a:pt x="2569423" y="1284742"/>
                    </a:lnTo>
                    <a:close/>
                  </a:path>
                </a:pathLst>
              </a:custGeom>
              <a:solidFill>
                <a:srgbClr val="D7D7D5"/>
              </a:solidFill>
              <a:ln w="9525" cap="flat">
                <a:noFill/>
                <a:prstDash val="solid"/>
                <a:miter/>
              </a:ln>
            </p:spPr>
            <p:txBody>
              <a:bodyPr rtlCol="0" anchor="ctr"/>
              <a:lstStyle/>
              <a:p>
                <a:endParaRPr lang="en-ID"/>
              </a:p>
            </p:txBody>
          </p:sp>
          <p:sp>
            <p:nvSpPr>
              <p:cNvPr id="13" name="Freeform: Shape 60">
                <a:extLst>
                  <a:ext uri="{FF2B5EF4-FFF2-40B4-BE49-F238E27FC236}">
                    <a16:creationId xmlns:a16="http://schemas.microsoft.com/office/drawing/2014/main" id="{FD07DF64-DDD3-1E49-E61C-F369C837CD66}"/>
                  </a:ext>
                </a:extLst>
              </p:cNvPr>
              <p:cNvSpPr/>
              <p:nvPr/>
            </p:nvSpPr>
            <p:spPr>
              <a:xfrm>
                <a:off x="3698499" y="580523"/>
                <a:ext cx="2225363" cy="2569633"/>
              </a:xfrm>
              <a:custGeom>
                <a:avLst/>
                <a:gdLst>
                  <a:gd name="connsiteX0" fmla="*/ -213 w 2225363"/>
                  <a:gd name="connsiteY0" fmla="*/ 1284740 h 2569633"/>
                  <a:gd name="connsiteX1" fmla="*/ 2225151 w 2225363"/>
                  <a:gd name="connsiteY1" fmla="*/ -76 h 2569633"/>
                  <a:gd name="connsiteX2" fmla="*/ 2225151 w 2225363"/>
                  <a:gd name="connsiteY2" fmla="*/ 2569558 h 2569633"/>
                </a:gdLst>
                <a:ahLst/>
                <a:cxnLst>
                  <a:cxn ang="0">
                    <a:pos x="connsiteX0" y="connsiteY0"/>
                  </a:cxn>
                  <a:cxn ang="0">
                    <a:pos x="connsiteX1" y="connsiteY1"/>
                  </a:cxn>
                  <a:cxn ang="0">
                    <a:pos x="connsiteX2" y="connsiteY2"/>
                  </a:cxn>
                </a:cxnLst>
                <a:rect l="l" t="t" r="r" b="b"/>
                <a:pathLst>
                  <a:path w="2225363" h="2569633">
                    <a:moveTo>
                      <a:pt x="-213" y="1284740"/>
                    </a:moveTo>
                    <a:cubicBezTo>
                      <a:pt x="458806" y="489688"/>
                      <a:pt x="1307112" y="-76"/>
                      <a:pt x="2225151" y="-76"/>
                    </a:cubicBezTo>
                    <a:lnTo>
                      <a:pt x="2225151" y="2569558"/>
                    </a:lnTo>
                    <a:close/>
                  </a:path>
                </a:pathLst>
              </a:custGeom>
              <a:solidFill>
                <a:srgbClr val="D8D8D6"/>
              </a:solidFill>
              <a:ln w="9525" cap="flat">
                <a:noFill/>
                <a:prstDash val="solid"/>
                <a:miter/>
              </a:ln>
            </p:spPr>
            <p:txBody>
              <a:bodyPr rtlCol="0" anchor="ctr"/>
              <a:lstStyle/>
              <a:p>
                <a:endParaRPr lang="en-ID"/>
              </a:p>
            </p:txBody>
          </p:sp>
        </p:grpSp>
        <p:sp>
          <p:nvSpPr>
            <p:cNvPr id="7" name="Oval 61">
              <a:extLst>
                <a:ext uri="{FF2B5EF4-FFF2-40B4-BE49-F238E27FC236}">
                  <a16:creationId xmlns:a16="http://schemas.microsoft.com/office/drawing/2014/main" id="{25A658F5-E4E2-5171-EB1B-824C34D8B51B}"/>
                </a:ext>
              </a:extLst>
            </p:cNvPr>
            <p:cNvSpPr/>
            <p:nvPr/>
          </p:nvSpPr>
          <p:spPr>
            <a:xfrm>
              <a:off x="2216870" y="2000838"/>
              <a:ext cx="3949831" cy="39498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14" name="Oval 7">
            <a:extLst>
              <a:ext uri="{FF2B5EF4-FFF2-40B4-BE49-F238E27FC236}">
                <a16:creationId xmlns:a16="http://schemas.microsoft.com/office/drawing/2014/main" id="{F3342B8E-C521-E2CF-3680-2A5516B1F142}"/>
              </a:ext>
            </a:extLst>
          </p:cNvPr>
          <p:cNvSpPr/>
          <p:nvPr/>
        </p:nvSpPr>
        <p:spPr>
          <a:xfrm>
            <a:off x="1414999" y="2579037"/>
            <a:ext cx="2349170" cy="234917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5" name="Group 9">
            <a:extLst>
              <a:ext uri="{FF2B5EF4-FFF2-40B4-BE49-F238E27FC236}">
                <a16:creationId xmlns:a16="http://schemas.microsoft.com/office/drawing/2014/main" id="{7D8CC639-48C0-9A06-D3E7-46E53B083599}"/>
              </a:ext>
            </a:extLst>
          </p:cNvPr>
          <p:cNvGrpSpPr/>
          <p:nvPr/>
        </p:nvGrpSpPr>
        <p:grpSpPr>
          <a:xfrm>
            <a:off x="2524133" y="2653881"/>
            <a:ext cx="95980" cy="2199483"/>
            <a:chOff x="2502816" y="2569181"/>
            <a:chExt cx="95980" cy="2199483"/>
          </a:xfrm>
          <a:solidFill>
            <a:srgbClr val="2F5D8C"/>
          </a:solidFill>
        </p:grpSpPr>
        <p:sp>
          <p:nvSpPr>
            <p:cNvPr id="16" name="Rectangle: Rounded Corners 8">
              <a:extLst>
                <a:ext uri="{FF2B5EF4-FFF2-40B4-BE49-F238E27FC236}">
                  <a16:creationId xmlns:a16="http://schemas.microsoft.com/office/drawing/2014/main" id="{2DDAA646-0289-56A7-DEAE-FB4C24314DFE}"/>
                </a:ext>
              </a:extLst>
            </p:cNvPr>
            <p:cNvSpPr/>
            <p:nvPr/>
          </p:nvSpPr>
          <p:spPr>
            <a:xfrm rot="5400000">
              <a:off x="2385096" y="2686901"/>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ectangle: Rounded Corners 63">
              <a:extLst>
                <a:ext uri="{FF2B5EF4-FFF2-40B4-BE49-F238E27FC236}">
                  <a16:creationId xmlns:a16="http://schemas.microsoft.com/office/drawing/2014/main" id="{D966648E-91E9-88F0-4F4F-2D31513C41A1}"/>
                </a:ext>
              </a:extLst>
            </p:cNvPr>
            <p:cNvSpPr/>
            <p:nvPr/>
          </p:nvSpPr>
          <p:spPr>
            <a:xfrm rot="5400000">
              <a:off x="2385096" y="4554964"/>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18" name="Group 64">
            <a:extLst>
              <a:ext uri="{FF2B5EF4-FFF2-40B4-BE49-F238E27FC236}">
                <a16:creationId xmlns:a16="http://schemas.microsoft.com/office/drawing/2014/main" id="{400A71E5-5671-FFFF-CE98-D1BF198E7AD2}"/>
              </a:ext>
            </a:extLst>
          </p:cNvPr>
          <p:cNvGrpSpPr/>
          <p:nvPr/>
        </p:nvGrpSpPr>
        <p:grpSpPr>
          <a:xfrm rot="16200000">
            <a:off x="2541594" y="2653881"/>
            <a:ext cx="95980" cy="2199483"/>
            <a:chOff x="2502816" y="2569181"/>
            <a:chExt cx="95980" cy="2199483"/>
          </a:xfrm>
          <a:solidFill>
            <a:srgbClr val="2F5D8C"/>
          </a:solidFill>
        </p:grpSpPr>
        <p:sp>
          <p:nvSpPr>
            <p:cNvPr id="19" name="Rectangle: Rounded Corners 65">
              <a:extLst>
                <a:ext uri="{FF2B5EF4-FFF2-40B4-BE49-F238E27FC236}">
                  <a16:creationId xmlns:a16="http://schemas.microsoft.com/office/drawing/2014/main" id="{6294AEEC-F923-A05C-15B9-A271C61979C3}"/>
                </a:ext>
              </a:extLst>
            </p:cNvPr>
            <p:cNvSpPr/>
            <p:nvPr/>
          </p:nvSpPr>
          <p:spPr>
            <a:xfrm rot="5400000">
              <a:off x="2385096" y="2686901"/>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0" name="Rectangle: Rounded Corners 66">
              <a:extLst>
                <a:ext uri="{FF2B5EF4-FFF2-40B4-BE49-F238E27FC236}">
                  <a16:creationId xmlns:a16="http://schemas.microsoft.com/office/drawing/2014/main" id="{8FD639DA-D0BF-AE07-2FB5-96D02E879686}"/>
                </a:ext>
              </a:extLst>
            </p:cNvPr>
            <p:cNvSpPr/>
            <p:nvPr/>
          </p:nvSpPr>
          <p:spPr>
            <a:xfrm rot="5400000">
              <a:off x="2385096" y="4554964"/>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21" name="Group 67">
            <a:extLst>
              <a:ext uri="{FF2B5EF4-FFF2-40B4-BE49-F238E27FC236}">
                <a16:creationId xmlns:a16="http://schemas.microsoft.com/office/drawing/2014/main" id="{9A6829BC-4D30-0FAF-6020-AF7FE9E9954E}"/>
              </a:ext>
            </a:extLst>
          </p:cNvPr>
          <p:cNvGrpSpPr/>
          <p:nvPr/>
        </p:nvGrpSpPr>
        <p:grpSpPr>
          <a:xfrm rot="18900000">
            <a:off x="2541593" y="2653880"/>
            <a:ext cx="95981" cy="2199484"/>
            <a:chOff x="2502816" y="2569180"/>
            <a:chExt cx="95981" cy="2199484"/>
          </a:xfrm>
          <a:solidFill>
            <a:srgbClr val="A0B3C1"/>
          </a:solidFill>
        </p:grpSpPr>
        <p:sp>
          <p:nvSpPr>
            <p:cNvPr id="22" name="Rectangle: Rounded Corners 68">
              <a:extLst>
                <a:ext uri="{FF2B5EF4-FFF2-40B4-BE49-F238E27FC236}">
                  <a16:creationId xmlns:a16="http://schemas.microsoft.com/office/drawing/2014/main" id="{3E517A2E-E999-0665-F1C7-ED9955292819}"/>
                </a:ext>
              </a:extLst>
            </p:cNvPr>
            <p:cNvSpPr/>
            <p:nvPr/>
          </p:nvSpPr>
          <p:spPr>
            <a:xfrm rot="5400000">
              <a:off x="2385097" y="2686900"/>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3" name="Rectangle: Rounded Corners 69">
              <a:extLst>
                <a:ext uri="{FF2B5EF4-FFF2-40B4-BE49-F238E27FC236}">
                  <a16:creationId xmlns:a16="http://schemas.microsoft.com/office/drawing/2014/main" id="{404BEBA5-6818-B76F-61FF-BAD1A7BB45AD}"/>
                </a:ext>
              </a:extLst>
            </p:cNvPr>
            <p:cNvSpPr/>
            <p:nvPr/>
          </p:nvSpPr>
          <p:spPr>
            <a:xfrm rot="5400000">
              <a:off x="2385096" y="4554964"/>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24" name="Group 70">
            <a:extLst>
              <a:ext uri="{FF2B5EF4-FFF2-40B4-BE49-F238E27FC236}">
                <a16:creationId xmlns:a16="http://schemas.microsoft.com/office/drawing/2014/main" id="{7696A8BB-F412-EC15-A532-BFD1418D309F}"/>
              </a:ext>
            </a:extLst>
          </p:cNvPr>
          <p:cNvGrpSpPr/>
          <p:nvPr/>
        </p:nvGrpSpPr>
        <p:grpSpPr>
          <a:xfrm rot="13500000">
            <a:off x="2541593" y="2653881"/>
            <a:ext cx="95981" cy="2199484"/>
            <a:chOff x="2502815" y="2569180"/>
            <a:chExt cx="95981" cy="2199484"/>
          </a:xfrm>
          <a:solidFill>
            <a:srgbClr val="A0B3C1"/>
          </a:solidFill>
        </p:grpSpPr>
        <p:sp>
          <p:nvSpPr>
            <p:cNvPr id="25" name="Rectangle: Rounded Corners 71">
              <a:extLst>
                <a:ext uri="{FF2B5EF4-FFF2-40B4-BE49-F238E27FC236}">
                  <a16:creationId xmlns:a16="http://schemas.microsoft.com/office/drawing/2014/main" id="{457888AF-1880-0F71-0070-4D4D81A7C67D}"/>
                </a:ext>
              </a:extLst>
            </p:cNvPr>
            <p:cNvSpPr/>
            <p:nvPr/>
          </p:nvSpPr>
          <p:spPr>
            <a:xfrm rot="5400000">
              <a:off x="2385095" y="2686900"/>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6" name="Rectangle: Rounded Corners 72">
              <a:extLst>
                <a:ext uri="{FF2B5EF4-FFF2-40B4-BE49-F238E27FC236}">
                  <a16:creationId xmlns:a16="http://schemas.microsoft.com/office/drawing/2014/main" id="{CA4BDFA1-2124-B53F-5B1E-565D0E2E45FC}"/>
                </a:ext>
              </a:extLst>
            </p:cNvPr>
            <p:cNvSpPr/>
            <p:nvPr/>
          </p:nvSpPr>
          <p:spPr>
            <a:xfrm rot="5400000">
              <a:off x="2385096" y="4554964"/>
              <a:ext cx="331420" cy="959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27" name="Oval 10">
            <a:extLst>
              <a:ext uri="{FF2B5EF4-FFF2-40B4-BE49-F238E27FC236}">
                <a16:creationId xmlns:a16="http://schemas.microsoft.com/office/drawing/2014/main" id="{17F1244C-EA8D-2644-B79A-B490249382AA}"/>
              </a:ext>
            </a:extLst>
          </p:cNvPr>
          <p:cNvSpPr/>
          <p:nvPr/>
        </p:nvSpPr>
        <p:spPr>
          <a:xfrm>
            <a:off x="2537737" y="3701775"/>
            <a:ext cx="103694" cy="103694"/>
          </a:xfrm>
          <a:prstGeom prst="ellipse">
            <a:avLst/>
          </a:prstGeom>
          <a:solidFill>
            <a:srgbClr val="2F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8" name="Rectangle: Rounded Corners 14">
            <a:extLst>
              <a:ext uri="{FF2B5EF4-FFF2-40B4-BE49-F238E27FC236}">
                <a16:creationId xmlns:a16="http://schemas.microsoft.com/office/drawing/2014/main" id="{3AEE09F6-7134-EFA4-6803-FCDA04BF516B}"/>
              </a:ext>
            </a:extLst>
          </p:cNvPr>
          <p:cNvSpPr/>
          <p:nvPr/>
        </p:nvSpPr>
        <p:spPr>
          <a:xfrm>
            <a:off x="5910607" y="1527023"/>
            <a:ext cx="5963088" cy="1392642"/>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9" name="Rectangle: Rounded Corners 73">
            <a:extLst>
              <a:ext uri="{FF2B5EF4-FFF2-40B4-BE49-F238E27FC236}">
                <a16:creationId xmlns:a16="http://schemas.microsoft.com/office/drawing/2014/main" id="{CCD81E00-D7D5-25D9-C004-FDFDECA907B6}"/>
              </a:ext>
            </a:extLst>
          </p:cNvPr>
          <p:cNvSpPr/>
          <p:nvPr/>
        </p:nvSpPr>
        <p:spPr>
          <a:xfrm>
            <a:off x="5910606" y="3107339"/>
            <a:ext cx="6049500" cy="1237185"/>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0" name="Rectangle: Rounded Corners 74">
            <a:extLst>
              <a:ext uri="{FF2B5EF4-FFF2-40B4-BE49-F238E27FC236}">
                <a16:creationId xmlns:a16="http://schemas.microsoft.com/office/drawing/2014/main" id="{0B6B6F7A-D251-635D-C810-31B64380BC3E}"/>
              </a:ext>
            </a:extLst>
          </p:cNvPr>
          <p:cNvSpPr/>
          <p:nvPr/>
        </p:nvSpPr>
        <p:spPr>
          <a:xfrm>
            <a:off x="5910606" y="4687654"/>
            <a:ext cx="6049500" cy="1237185"/>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400">
              <a:solidFill>
                <a:schemeClr val="tx1"/>
              </a:solidFill>
              <a:latin typeface="Arial" panose="020B0604020202020204" pitchFamily="34" charset="0"/>
              <a:cs typeface="Arial" panose="020B0604020202020204" pitchFamily="34" charset="0"/>
            </a:endParaRPr>
          </a:p>
        </p:txBody>
      </p:sp>
      <p:sp>
        <p:nvSpPr>
          <p:cNvPr id="31" name="Rectangle: Rounded Corners 75">
            <a:extLst>
              <a:ext uri="{FF2B5EF4-FFF2-40B4-BE49-F238E27FC236}">
                <a16:creationId xmlns:a16="http://schemas.microsoft.com/office/drawing/2014/main" id="{9C1119BC-356E-DE3A-C7AC-6BE913229E1B}"/>
              </a:ext>
            </a:extLst>
          </p:cNvPr>
          <p:cNvSpPr/>
          <p:nvPr/>
        </p:nvSpPr>
        <p:spPr>
          <a:xfrm>
            <a:off x="5997018" y="1602703"/>
            <a:ext cx="5963088" cy="1364994"/>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2" name="Rectangle: Rounded Corners 76">
            <a:extLst>
              <a:ext uri="{FF2B5EF4-FFF2-40B4-BE49-F238E27FC236}">
                <a16:creationId xmlns:a16="http://schemas.microsoft.com/office/drawing/2014/main" id="{9C247ADB-66B8-796C-0806-FCA42C344625}"/>
              </a:ext>
            </a:extLst>
          </p:cNvPr>
          <p:cNvSpPr/>
          <p:nvPr/>
        </p:nvSpPr>
        <p:spPr>
          <a:xfrm>
            <a:off x="5997018" y="4749892"/>
            <a:ext cx="6049500" cy="1237185"/>
          </a:xfrm>
          <a:prstGeom prst="roundRect">
            <a:avLst/>
          </a:prstGeom>
          <a:noFill/>
          <a:ln>
            <a:solidFill>
              <a:srgbClr val="E50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3" name="Rectangle: Rounded Corners 77">
            <a:extLst>
              <a:ext uri="{FF2B5EF4-FFF2-40B4-BE49-F238E27FC236}">
                <a16:creationId xmlns:a16="http://schemas.microsoft.com/office/drawing/2014/main" id="{248D2A13-A655-3542-1E28-50B0DFABF09E}"/>
              </a:ext>
            </a:extLst>
          </p:cNvPr>
          <p:cNvSpPr/>
          <p:nvPr/>
        </p:nvSpPr>
        <p:spPr>
          <a:xfrm>
            <a:off x="5997018" y="3183019"/>
            <a:ext cx="6049500" cy="1237185"/>
          </a:xfrm>
          <a:prstGeom prst="roundRect">
            <a:avLst/>
          </a:prstGeom>
          <a:noFill/>
          <a:ln>
            <a:solidFill>
              <a:srgbClr val="2F5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5" name="TextBox 79">
            <a:extLst>
              <a:ext uri="{FF2B5EF4-FFF2-40B4-BE49-F238E27FC236}">
                <a16:creationId xmlns:a16="http://schemas.microsoft.com/office/drawing/2014/main" id="{D11D7777-457A-CB78-FC4D-D8113A69F51E}"/>
              </a:ext>
            </a:extLst>
          </p:cNvPr>
          <p:cNvSpPr txBox="1"/>
          <p:nvPr/>
        </p:nvSpPr>
        <p:spPr>
          <a:xfrm>
            <a:off x="6269835" y="1592219"/>
            <a:ext cx="5438243" cy="1600438"/>
          </a:xfrm>
          <a:prstGeom prst="rect">
            <a:avLst/>
          </a:prstGeom>
          <a:noFill/>
        </p:spPr>
        <p:txBody>
          <a:bodyPr wrap="square" lIns="91440" tIns="45720" rIns="91440" bIns="45720" rtlCol="0" anchor="t">
            <a:spAutoFit/>
          </a:bodyPr>
          <a:lstStyle/>
          <a:p>
            <a:r>
              <a:rPr lang="fr-FR" sz="1400">
                <a:solidFill>
                  <a:srgbClr val="E5007D"/>
                </a:solidFill>
                <a:latin typeface="Arial"/>
                <a:cs typeface="Arial"/>
              </a:rPr>
              <a:t>Le sommeil </a:t>
            </a:r>
            <a:r>
              <a:rPr lang="fr-FR" sz="1400">
                <a:latin typeface="Arial"/>
                <a:cs typeface="Arial"/>
              </a:rPr>
              <a:t>est un état physiologique </a:t>
            </a:r>
            <a:r>
              <a:rPr lang="fr-FR" sz="1400">
                <a:solidFill>
                  <a:srgbClr val="E5007D"/>
                </a:solidFill>
                <a:latin typeface="Arial"/>
                <a:cs typeface="Arial"/>
              </a:rPr>
              <a:t>indispensable à la vie</a:t>
            </a:r>
            <a:r>
              <a:rPr lang="fr-FR" sz="1400">
                <a:latin typeface="Arial"/>
                <a:cs typeface="Arial"/>
              </a:rPr>
              <a:t>.</a:t>
            </a:r>
          </a:p>
          <a:p>
            <a:r>
              <a:rPr lang="fr-FR" sz="1400">
                <a:latin typeface="Arial"/>
                <a:cs typeface="Arial"/>
              </a:rPr>
              <a:t>Comportement de </a:t>
            </a:r>
            <a:r>
              <a:rPr lang="fr-FR" sz="1400">
                <a:solidFill>
                  <a:srgbClr val="E5007D"/>
                </a:solidFill>
                <a:latin typeface="Arial"/>
                <a:cs typeface="Arial"/>
              </a:rPr>
              <a:t>repos, répétitif, </a:t>
            </a:r>
            <a:r>
              <a:rPr lang="fr-FR" sz="1400">
                <a:latin typeface="Arial"/>
                <a:cs typeface="Arial"/>
              </a:rPr>
              <a:t>soutenu par l’activation </a:t>
            </a:r>
            <a:endParaRPr lang="fr-FR" sz="1400">
              <a:latin typeface="Arial" panose="020B0604020202020204" pitchFamily="34" charset="0"/>
              <a:cs typeface="Arial" panose="020B0604020202020204" pitchFamily="34" charset="0"/>
            </a:endParaRPr>
          </a:p>
          <a:p>
            <a:r>
              <a:rPr lang="fr-FR" sz="1400">
                <a:latin typeface="Arial"/>
                <a:cs typeface="Arial"/>
              </a:rPr>
              <a:t>de mécanismes neurobiologiques spécifiques</a:t>
            </a:r>
            <a:r>
              <a:rPr lang="fr-FR" sz="1400">
                <a:solidFill>
                  <a:srgbClr val="E5007D"/>
                </a:solidFill>
                <a:latin typeface="Arial"/>
                <a:cs typeface="Arial"/>
              </a:rPr>
              <a:t> </a:t>
            </a:r>
            <a:r>
              <a:rPr lang="fr-FR" sz="1400">
                <a:latin typeface="Arial"/>
                <a:cs typeface="Arial"/>
              </a:rPr>
              <a:t>dont la fonction </a:t>
            </a:r>
          </a:p>
          <a:p>
            <a:r>
              <a:rPr lang="fr-FR" sz="1400">
                <a:latin typeface="Arial"/>
                <a:cs typeface="Arial"/>
              </a:rPr>
              <a:t>est une </a:t>
            </a:r>
            <a:r>
              <a:rPr lang="fr-FR" sz="1400">
                <a:solidFill>
                  <a:srgbClr val="E5007D"/>
                </a:solidFill>
                <a:latin typeface="Arial"/>
                <a:cs typeface="Arial"/>
              </a:rPr>
              <a:t>régénération des capacités physiques, psychologiques </a:t>
            </a:r>
            <a:endParaRPr lang="fr-FR" sz="1400">
              <a:solidFill>
                <a:srgbClr val="E5007D"/>
              </a:solidFill>
              <a:latin typeface="Arial" panose="020B0604020202020204" pitchFamily="34" charset="0"/>
              <a:cs typeface="Arial" panose="020B0604020202020204" pitchFamily="34" charset="0"/>
            </a:endParaRPr>
          </a:p>
          <a:p>
            <a:r>
              <a:rPr lang="fr-FR" sz="1400">
                <a:solidFill>
                  <a:srgbClr val="E5007D"/>
                </a:solidFill>
                <a:latin typeface="Arial"/>
                <a:cs typeface="Arial"/>
              </a:rPr>
              <a:t>et mentales </a:t>
            </a:r>
            <a:r>
              <a:rPr lang="fr-FR" sz="1400">
                <a:latin typeface="Arial"/>
                <a:cs typeface="Arial"/>
              </a:rPr>
              <a:t>permettant la réalisation des activités sociales et professionnelles et un équilibre psychique serein.</a:t>
            </a:r>
          </a:p>
          <a:p>
            <a:endParaRPr lang="fr-FR" sz="1400">
              <a:latin typeface="Arial" panose="020B0604020202020204" pitchFamily="34" charset="0"/>
              <a:cs typeface="Arial" panose="020B0604020202020204" pitchFamily="34" charset="0"/>
            </a:endParaRPr>
          </a:p>
        </p:txBody>
      </p:sp>
      <p:sp>
        <p:nvSpPr>
          <p:cNvPr id="36" name="Oval 15">
            <a:extLst>
              <a:ext uri="{FF2B5EF4-FFF2-40B4-BE49-F238E27FC236}">
                <a16:creationId xmlns:a16="http://schemas.microsoft.com/office/drawing/2014/main" id="{01C688BF-5C72-BD04-8D07-3C8CE969C99B}"/>
              </a:ext>
            </a:extLst>
          </p:cNvPr>
          <p:cNvSpPr/>
          <p:nvPr/>
        </p:nvSpPr>
        <p:spPr>
          <a:xfrm>
            <a:off x="5556328" y="1777185"/>
            <a:ext cx="736861" cy="736861"/>
          </a:xfrm>
          <a:prstGeom prst="ellipse">
            <a:avLst/>
          </a:prstGeom>
          <a:solidFill>
            <a:srgbClr val="5994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Oval 80">
            <a:extLst>
              <a:ext uri="{FF2B5EF4-FFF2-40B4-BE49-F238E27FC236}">
                <a16:creationId xmlns:a16="http://schemas.microsoft.com/office/drawing/2014/main" id="{1A42B86C-F194-84E9-B8F1-B32261123C93}"/>
              </a:ext>
            </a:extLst>
          </p:cNvPr>
          <p:cNvSpPr/>
          <p:nvPr/>
        </p:nvSpPr>
        <p:spPr>
          <a:xfrm>
            <a:off x="5556328" y="3357501"/>
            <a:ext cx="736861" cy="736861"/>
          </a:xfrm>
          <a:prstGeom prst="ellipse">
            <a:avLst/>
          </a:prstGeom>
          <a:solidFill>
            <a:srgbClr val="2F5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8" name="Oval 81">
            <a:extLst>
              <a:ext uri="{FF2B5EF4-FFF2-40B4-BE49-F238E27FC236}">
                <a16:creationId xmlns:a16="http://schemas.microsoft.com/office/drawing/2014/main" id="{52DFD6CF-960F-76D2-0D90-B7A266223675}"/>
              </a:ext>
            </a:extLst>
          </p:cNvPr>
          <p:cNvSpPr/>
          <p:nvPr/>
        </p:nvSpPr>
        <p:spPr>
          <a:xfrm>
            <a:off x="5556328" y="4937816"/>
            <a:ext cx="736861" cy="736861"/>
          </a:xfrm>
          <a:prstGeom prst="ellipse">
            <a:avLst/>
          </a:prstGeom>
          <a:solidFill>
            <a:srgbClr val="E50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9" name="Straight Connector 17">
            <a:extLst>
              <a:ext uri="{FF2B5EF4-FFF2-40B4-BE49-F238E27FC236}">
                <a16:creationId xmlns:a16="http://schemas.microsoft.com/office/drawing/2014/main" id="{CDC823B7-ADA2-3235-2DE1-B24DC6C09B32}"/>
              </a:ext>
            </a:extLst>
          </p:cNvPr>
          <p:cNvCxnSpPr>
            <a:cxnSpLocks/>
          </p:cNvCxnSpPr>
          <p:nvPr/>
        </p:nvCxnSpPr>
        <p:spPr>
          <a:xfrm>
            <a:off x="2581550" y="3107339"/>
            <a:ext cx="0" cy="594436"/>
          </a:xfrm>
          <a:prstGeom prst="line">
            <a:avLst/>
          </a:prstGeom>
          <a:ln w="28575">
            <a:solidFill>
              <a:srgbClr val="2F5D8C"/>
            </a:solidFill>
          </a:ln>
        </p:spPr>
        <p:style>
          <a:lnRef idx="1">
            <a:schemeClr val="accent1"/>
          </a:lnRef>
          <a:fillRef idx="0">
            <a:schemeClr val="accent1"/>
          </a:fillRef>
          <a:effectRef idx="0">
            <a:schemeClr val="accent1"/>
          </a:effectRef>
          <a:fontRef idx="minor">
            <a:schemeClr val="tx1"/>
          </a:fontRef>
        </p:style>
      </p:cxnSp>
      <p:cxnSp>
        <p:nvCxnSpPr>
          <p:cNvPr id="40" name="Connector: Elbow 19">
            <a:extLst>
              <a:ext uri="{FF2B5EF4-FFF2-40B4-BE49-F238E27FC236}">
                <a16:creationId xmlns:a16="http://schemas.microsoft.com/office/drawing/2014/main" id="{DB1B4FD0-A85C-3C26-8A5A-C123C56A6887}"/>
              </a:ext>
            </a:extLst>
          </p:cNvPr>
          <p:cNvCxnSpPr>
            <a:cxnSpLocks/>
            <a:endCxn id="36" idx="2"/>
          </p:cNvCxnSpPr>
          <p:nvPr/>
        </p:nvCxnSpPr>
        <p:spPr>
          <a:xfrm flipV="1">
            <a:off x="3261674" y="2145616"/>
            <a:ext cx="2294654" cy="326423"/>
          </a:xfrm>
          <a:prstGeom prst="bentConnector3">
            <a:avLst>
              <a:gd name="adj1" fmla="val 1019"/>
            </a:avLst>
          </a:prstGeom>
          <a:ln>
            <a:solidFill>
              <a:srgbClr val="5994AA"/>
            </a:solidFill>
          </a:ln>
        </p:spPr>
        <p:style>
          <a:lnRef idx="1">
            <a:schemeClr val="accent1"/>
          </a:lnRef>
          <a:fillRef idx="0">
            <a:schemeClr val="accent1"/>
          </a:fillRef>
          <a:effectRef idx="0">
            <a:schemeClr val="accent1"/>
          </a:effectRef>
          <a:fontRef idx="minor">
            <a:schemeClr val="tx1"/>
          </a:fontRef>
        </p:style>
      </p:cxnSp>
      <p:cxnSp>
        <p:nvCxnSpPr>
          <p:cNvPr id="41" name="Connector: Elbow 30">
            <a:extLst>
              <a:ext uri="{FF2B5EF4-FFF2-40B4-BE49-F238E27FC236}">
                <a16:creationId xmlns:a16="http://schemas.microsoft.com/office/drawing/2014/main" id="{CBB29733-D57A-12AF-E001-A523D43B55E3}"/>
              </a:ext>
            </a:extLst>
          </p:cNvPr>
          <p:cNvCxnSpPr>
            <a:endCxn id="38" idx="2"/>
          </p:cNvCxnSpPr>
          <p:nvPr/>
        </p:nvCxnSpPr>
        <p:spPr>
          <a:xfrm>
            <a:off x="3271101" y="5035206"/>
            <a:ext cx="2285227" cy="271041"/>
          </a:xfrm>
          <a:prstGeom prst="bentConnector3">
            <a:avLst>
              <a:gd name="adj1" fmla="val -17"/>
            </a:avLst>
          </a:prstGeom>
          <a:ln>
            <a:solidFill>
              <a:srgbClr val="E5007D"/>
            </a:solidFill>
          </a:ln>
        </p:spPr>
        <p:style>
          <a:lnRef idx="1">
            <a:schemeClr val="accent1"/>
          </a:lnRef>
          <a:fillRef idx="0">
            <a:schemeClr val="accent1"/>
          </a:fillRef>
          <a:effectRef idx="0">
            <a:schemeClr val="accent1"/>
          </a:effectRef>
          <a:fontRef idx="minor">
            <a:schemeClr val="tx1"/>
          </a:fontRef>
        </p:style>
      </p:cxnSp>
      <p:sp>
        <p:nvSpPr>
          <p:cNvPr id="43" name="TextBox 83">
            <a:extLst>
              <a:ext uri="{FF2B5EF4-FFF2-40B4-BE49-F238E27FC236}">
                <a16:creationId xmlns:a16="http://schemas.microsoft.com/office/drawing/2014/main" id="{D10AC011-66D9-6AB4-BE24-2C2DE992D6F2}"/>
              </a:ext>
            </a:extLst>
          </p:cNvPr>
          <p:cNvSpPr txBox="1"/>
          <p:nvPr/>
        </p:nvSpPr>
        <p:spPr>
          <a:xfrm>
            <a:off x="6294557" y="3395694"/>
            <a:ext cx="5665549" cy="738664"/>
          </a:xfrm>
          <a:prstGeom prst="rect">
            <a:avLst/>
          </a:prstGeom>
          <a:noFill/>
        </p:spPr>
        <p:txBody>
          <a:bodyPr wrap="square" lIns="91440" tIns="45720" rIns="91440" bIns="45720" rtlCol="0" anchor="t">
            <a:spAutoFit/>
          </a:bodyPr>
          <a:lstStyle/>
          <a:p>
            <a:r>
              <a:rPr lang="fr-FR" sz="1400">
                <a:latin typeface="Arial"/>
                <a:cs typeface="Arial"/>
              </a:rPr>
              <a:t>Comportement monophasique, essentiellement </a:t>
            </a:r>
            <a:r>
              <a:rPr lang="fr-FR" sz="1400">
                <a:solidFill>
                  <a:srgbClr val="E5007D"/>
                </a:solidFill>
                <a:latin typeface="Arial"/>
                <a:cs typeface="Arial"/>
              </a:rPr>
              <a:t>nocturne, allongé, </a:t>
            </a:r>
            <a:r>
              <a:rPr lang="fr-FR" sz="1400">
                <a:latin typeface="Arial"/>
                <a:cs typeface="Arial"/>
              </a:rPr>
              <a:t>dans une </a:t>
            </a:r>
            <a:r>
              <a:rPr lang="fr-FR" sz="1400">
                <a:solidFill>
                  <a:srgbClr val="E5007D"/>
                </a:solidFill>
                <a:latin typeface="Arial"/>
                <a:cs typeface="Arial"/>
              </a:rPr>
              <a:t>position confortable </a:t>
            </a:r>
            <a:r>
              <a:rPr lang="fr-FR" sz="1400">
                <a:latin typeface="Arial"/>
                <a:cs typeface="Arial"/>
              </a:rPr>
              <a:t>et dans un </a:t>
            </a:r>
            <a:r>
              <a:rPr lang="fr-FR" sz="1400">
                <a:solidFill>
                  <a:srgbClr val="E5007D"/>
                </a:solidFill>
                <a:latin typeface="Arial"/>
                <a:cs typeface="Arial"/>
              </a:rPr>
              <a:t>environnement permissif, adapté et sécurisé.</a:t>
            </a:r>
            <a:endParaRPr lang="fr-FR" sz="1400">
              <a:solidFill>
                <a:srgbClr val="E5007D"/>
              </a:solidFill>
              <a:latin typeface="Arial" panose="020B0604020202020204" pitchFamily="34" charset="0"/>
              <a:cs typeface="Arial" panose="020B0604020202020204" pitchFamily="34" charset="0"/>
            </a:endParaRPr>
          </a:p>
        </p:txBody>
      </p:sp>
      <p:cxnSp>
        <p:nvCxnSpPr>
          <p:cNvPr id="46" name="Straight Connector 91">
            <a:extLst>
              <a:ext uri="{FF2B5EF4-FFF2-40B4-BE49-F238E27FC236}">
                <a16:creationId xmlns:a16="http://schemas.microsoft.com/office/drawing/2014/main" id="{0A3060A5-1BF3-816B-59A2-635BFB536FE4}"/>
              </a:ext>
            </a:extLst>
          </p:cNvPr>
          <p:cNvCxnSpPr>
            <a:cxnSpLocks/>
          </p:cNvCxnSpPr>
          <p:nvPr/>
        </p:nvCxnSpPr>
        <p:spPr>
          <a:xfrm>
            <a:off x="3911224" y="3725931"/>
            <a:ext cx="1677971" cy="0"/>
          </a:xfrm>
          <a:prstGeom prst="line">
            <a:avLst/>
          </a:prstGeom>
          <a:ln>
            <a:solidFill>
              <a:srgbClr val="2F5D8C"/>
            </a:solidFil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C73E3B06-2B44-8A28-9222-8A8307A62347}"/>
              </a:ext>
            </a:extLst>
          </p:cNvPr>
          <p:cNvGrpSpPr/>
          <p:nvPr/>
        </p:nvGrpSpPr>
        <p:grpSpPr>
          <a:xfrm>
            <a:off x="5758864" y="5113280"/>
            <a:ext cx="312738" cy="346075"/>
            <a:chOff x="4856163" y="5060951"/>
            <a:chExt cx="312738" cy="346075"/>
          </a:xfrm>
        </p:grpSpPr>
        <p:sp>
          <p:nvSpPr>
            <p:cNvPr id="48" name="Freeform 339">
              <a:extLst>
                <a:ext uri="{FF2B5EF4-FFF2-40B4-BE49-F238E27FC236}">
                  <a16:creationId xmlns:a16="http://schemas.microsoft.com/office/drawing/2014/main" id="{6A16FAC2-4DE0-466C-C820-E297DA7649E3}"/>
                </a:ext>
              </a:extLst>
            </p:cNvPr>
            <p:cNvSpPr>
              <a:spLocks/>
            </p:cNvSpPr>
            <p:nvPr/>
          </p:nvSpPr>
          <p:spPr bwMode="auto">
            <a:xfrm>
              <a:off x="4856163" y="5060951"/>
              <a:ext cx="312738" cy="346075"/>
            </a:xfrm>
            <a:custGeom>
              <a:avLst/>
              <a:gdLst>
                <a:gd name="T0" fmla="*/ 74 w 83"/>
                <a:gd name="T1" fmla="*/ 32 h 92"/>
                <a:gd name="T2" fmla="*/ 38 w 83"/>
                <a:gd name="T3" fmla="*/ 0 h 92"/>
                <a:gd name="T4" fmla="*/ 0 w 83"/>
                <a:gd name="T5" fmla="*/ 38 h 92"/>
                <a:gd name="T6" fmla="*/ 16 w 83"/>
                <a:gd name="T7" fmla="*/ 69 h 92"/>
                <a:gd name="T8" fmla="*/ 16 w 83"/>
                <a:gd name="T9" fmla="*/ 92 h 92"/>
                <a:gd name="T10" fmla="*/ 56 w 83"/>
                <a:gd name="T11" fmla="*/ 92 h 92"/>
                <a:gd name="T12" fmla="*/ 56 w 83"/>
                <a:gd name="T13" fmla="*/ 78 h 92"/>
                <a:gd name="T14" fmla="*/ 71 w 83"/>
                <a:gd name="T15" fmla="*/ 75 h 92"/>
                <a:gd name="T16" fmla="*/ 74 w 83"/>
                <a:gd name="T17" fmla="*/ 56 h 92"/>
                <a:gd name="T18" fmla="*/ 80 w 83"/>
                <a:gd name="T19" fmla="*/ 56 h 92"/>
                <a:gd name="T20" fmla="*/ 82 w 83"/>
                <a:gd name="T21" fmla="*/ 55 h 92"/>
                <a:gd name="T22" fmla="*/ 83 w 83"/>
                <a:gd name="T23" fmla="*/ 52 h 92"/>
                <a:gd name="T24" fmla="*/ 74 w 83"/>
                <a:gd name="T25"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92">
                  <a:moveTo>
                    <a:pt x="74" y="32"/>
                  </a:moveTo>
                  <a:cubicBezTo>
                    <a:pt x="74" y="11"/>
                    <a:pt x="55" y="0"/>
                    <a:pt x="38" y="0"/>
                  </a:cubicBezTo>
                  <a:cubicBezTo>
                    <a:pt x="17" y="0"/>
                    <a:pt x="0" y="17"/>
                    <a:pt x="0" y="38"/>
                  </a:cubicBezTo>
                  <a:cubicBezTo>
                    <a:pt x="0" y="50"/>
                    <a:pt x="4" y="62"/>
                    <a:pt x="16" y="69"/>
                  </a:cubicBezTo>
                  <a:cubicBezTo>
                    <a:pt x="16" y="92"/>
                    <a:pt x="16" y="92"/>
                    <a:pt x="16" y="92"/>
                  </a:cubicBezTo>
                  <a:cubicBezTo>
                    <a:pt x="56" y="92"/>
                    <a:pt x="56" y="92"/>
                    <a:pt x="56" y="92"/>
                  </a:cubicBezTo>
                  <a:cubicBezTo>
                    <a:pt x="56" y="78"/>
                    <a:pt x="56" y="78"/>
                    <a:pt x="56" y="78"/>
                  </a:cubicBezTo>
                  <a:cubicBezTo>
                    <a:pt x="64" y="78"/>
                    <a:pt x="68" y="78"/>
                    <a:pt x="71" y="75"/>
                  </a:cubicBezTo>
                  <a:cubicBezTo>
                    <a:pt x="74" y="71"/>
                    <a:pt x="74" y="56"/>
                    <a:pt x="74" y="56"/>
                  </a:cubicBezTo>
                  <a:cubicBezTo>
                    <a:pt x="74" y="56"/>
                    <a:pt x="78" y="56"/>
                    <a:pt x="80" y="56"/>
                  </a:cubicBezTo>
                  <a:cubicBezTo>
                    <a:pt x="81" y="56"/>
                    <a:pt x="82" y="56"/>
                    <a:pt x="82" y="55"/>
                  </a:cubicBezTo>
                  <a:cubicBezTo>
                    <a:pt x="83" y="54"/>
                    <a:pt x="83" y="53"/>
                    <a:pt x="83" y="52"/>
                  </a:cubicBezTo>
                  <a:cubicBezTo>
                    <a:pt x="83" y="46"/>
                    <a:pt x="74" y="35"/>
                    <a:pt x="74" y="32"/>
                  </a:cubicBezTo>
                  <a:close/>
                </a:path>
              </a:pathLst>
            </a:custGeom>
            <a:noFill/>
            <a:ln w="12700"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49" name="Freeform 340">
              <a:extLst>
                <a:ext uri="{FF2B5EF4-FFF2-40B4-BE49-F238E27FC236}">
                  <a16:creationId xmlns:a16="http://schemas.microsoft.com/office/drawing/2014/main" id="{4C1E9BFC-AA84-72F6-65DB-58814CCF9318}"/>
                </a:ext>
              </a:extLst>
            </p:cNvPr>
            <p:cNvSpPr>
              <a:spLocks/>
            </p:cNvSpPr>
            <p:nvPr/>
          </p:nvSpPr>
          <p:spPr bwMode="auto">
            <a:xfrm>
              <a:off x="4924425" y="5118101"/>
              <a:ext cx="149225" cy="153988"/>
            </a:xfrm>
            <a:custGeom>
              <a:avLst/>
              <a:gdLst>
                <a:gd name="T0" fmla="*/ 20 w 40"/>
                <a:gd name="T1" fmla="*/ 41 h 41"/>
                <a:gd name="T2" fmla="*/ 40 w 40"/>
                <a:gd name="T3" fmla="*/ 16 h 41"/>
                <a:gd name="T4" fmla="*/ 20 w 40"/>
                <a:gd name="T5" fmla="*/ 15 h 41"/>
                <a:gd name="T6" fmla="*/ 0 w 40"/>
                <a:gd name="T7" fmla="*/ 16 h 41"/>
                <a:gd name="T8" fmla="*/ 20 w 40"/>
                <a:gd name="T9" fmla="*/ 41 h 41"/>
              </a:gdLst>
              <a:ahLst/>
              <a:cxnLst>
                <a:cxn ang="0">
                  <a:pos x="T0" y="T1"/>
                </a:cxn>
                <a:cxn ang="0">
                  <a:pos x="T2" y="T3"/>
                </a:cxn>
                <a:cxn ang="0">
                  <a:pos x="T4" y="T5"/>
                </a:cxn>
                <a:cxn ang="0">
                  <a:pos x="T6" y="T7"/>
                </a:cxn>
                <a:cxn ang="0">
                  <a:pos x="T8" y="T9"/>
                </a:cxn>
              </a:cxnLst>
              <a:rect l="0" t="0" r="r" b="b"/>
              <a:pathLst>
                <a:path w="40" h="41">
                  <a:moveTo>
                    <a:pt x="20" y="41"/>
                  </a:moveTo>
                  <a:cubicBezTo>
                    <a:pt x="20" y="41"/>
                    <a:pt x="40" y="27"/>
                    <a:pt x="40" y="16"/>
                  </a:cubicBezTo>
                  <a:cubicBezTo>
                    <a:pt x="40" y="4"/>
                    <a:pt x="24" y="0"/>
                    <a:pt x="20" y="15"/>
                  </a:cubicBezTo>
                  <a:cubicBezTo>
                    <a:pt x="16" y="0"/>
                    <a:pt x="0" y="4"/>
                    <a:pt x="0" y="16"/>
                  </a:cubicBezTo>
                  <a:cubicBezTo>
                    <a:pt x="0" y="27"/>
                    <a:pt x="20" y="41"/>
                    <a:pt x="20" y="41"/>
                  </a:cubicBezTo>
                  <a:close/>
                </a:path>
              </a:pathLst>
            </a:custGeom>
            <a:noFill/>
            <a:ln w="12700"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nvGrpSpPr>
          <p:cNvPr id="50" name="Group 49">
            <a:extLst>
              <a:ext uri="{FF2B5EF4-FFF2-40B4-BE49-F238E27FC236}">
                <a16:creationId xmlns:a16="http://schemas.microsoft.com/office/drawing/2014/main" id="{C90E84A5-667B-1E96-C266-4796538B0F8F}"/>
              </a:ext>
            </a:extLst>
          </p:cNvPr>
          <p:cNvGrpSpPr/>
          <p:nvPr/>
        </p:nvGrpSpPr>
        <p:grpSpPr>
          <a:xfrm>
            <a:off x="5744712" y="1985160"/>
            <a:ext cx="331788" cy="315913"/>
            <a:chOff x="4119563" y="1465263"/>
            <a:chExt cx="331788" cy="315913"/>
          </a:xfrm>
        </p:grpSpPr>
        <p:sp>
          <p:nvSpPr>
            <p:cNvPr id="51" name="Freeform 225">
              <a:extLst>
                <a:ext uri="{FF2B5EF4-FFF2-40B4-BE49-F238E27FC236}">
                  <a16:creationId xmlns:a16="http://schemas.microsoft.com/office/drawing/2014/main" id="{0F905E9F-8850-AE24-66A1-CD24C0CAA857}"/>
                </a:ext>
              </a:extLst>
            </p:cNvPr>
            <p:cNvSpPr>
              <a:spLocks/>
            </p:cNvSpPr>
            <p:nvPr/>
          </p:nvSpPr>
          <p:spPr bwMode="auto">
            <a:xfrm>
              <a:off x="4149725" y="1465263"/>
              <a:ext cx="271463" cy="285750"/>
            </a:xfrm>
            <a:custGeom>
              <a:avLst/>
              <a:gdLst>
                <a:gd name="T0" fmla="*/ 36 w 72"/>
                <a:gd name="T1" fmla="*/ 76 h 76"/>
                <a:gd name="T2" fmla="*/ 48 w 72"/>
                <a:gd name="T3" fmla="*/ 64 h 76"/>
                <a:gd name="T4" fmla="*/ 72 w 72"/>
                <a:gd name="T5" fmla="*/ 64 h 76"/>
                <a:gd name="T6" fmla="*/ 72 w 72"/>
                <a:gd name="T7" fmla="*/ 0 h 76"/>
                <a:gd name="T8" fmla="*/ 48 w 72"/>
                <a:gd name="T9" fmla="*/ 0 h 76"/>
                <a:gd name="T10" fmla="*/ 36 w 72"/>
                <a:gd name="T11" fmla="*/ 12 h 76"/>
                <a:gd name="T12" fmla="*/ 24 w 72"/>
                <a:gd name="T13" fmla="*/ 0 h 76"/>
                <a:gd name="T14" fmla="*/ 0 w 72"/>
                <a:gd name="T15" fmla="*/ 0 h 76"/>
                <a:gd name="T16" fmla="*/ 0 w 72"/>
                <a:gd name="T17" fmla="*/ 64 h 76"/>
                <a:gd name="T18" fmla="*/ 24 w 72"/>
                <a:gd name="T19" fmla="*/ 64 h 76"/>
                <a:gd name="T20" fmla="*/ 36 w 72"/>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76">
                  <a:moveTo>
                    <a:pt x="36" y="76"/>
                  </a:moveTo>
                  <a:cubicBezTo>
                    <a:pt x="36" y="68"/>
                    <a:pt x="40" y="64"/>
                    <a:pt x="48" y="64"/>
                  </a:cubicBezTo>
                  <a:cubicBezTo>
                    <a:pt x="54" y="64"/>
                    <a:pt x="72" y="64"/>
                    <a:pt x="72" y="64"/>
                  </a:cubicBezTo>
                  <a:cubicBezTo>
                    <a:pt x="72" y="0"/>
                    <a:pt x="72" y="0"/>
                    <a:pt x="72" y="0"/>
                  </a:cubicBezTo>
                  <a:cubicBezTo>
                    <a:pt x="72" y="0"/>
                    <a:pt x="50" y="0"/>
                    <a:pt x="48" y="0"/>
                  </a:cubicBezTo>
                  <a:cubicBezTo>
                    <a:pt x="40" y="0"/>
                    <a:pt x="36" y="4"/>
                    <a:pt x="36" y="12"/>
                  </a:cubicBezTo>
                  <a:cubicBezTo>
                    <a:pt x="36" y="4"/>
                    <a:pt x="32" y="0"/>
                    <a:pt x="24" y="0"/>
                  </a:cubicBezTo>
                  <a:cubicBezTo>
                    <a:pt x="22" y="0"/>
                    <a:pt x="0" y="0"/>
                    <a:pt x="0" y="0"/>
                  </a:cubicBezTo>
                  <a:cubicBezTo>
                    <a:pt x="0" y="64"/>
                    <a:pt x="0" y="64"/>
                    <a:pt x="0" y="64"/>
                  </a:cubicBezTo>
                  <a:cubicBezTo>
                    <a:pt x="0" y="64"/>
                    <a:pt x="18" y="64"/>
                    <a:pt x="24" y="64"/>
                  </a:cubicBezTo>
                  <a:cubicBezTo>
                    <a:pt x="32" y="64"/>
                    <a:pt x="36" y="68"/>
                    <a:pt x="36" y="76"/>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2" name="Freeform 226">
              <a:extLst>
                <a:ext uri="{FF2B5EF4-FFF2-40B4-BE49-F238E27FC236}">
                  <a16:creationId xmlns:a16="http://schemas.microsoft.com/office/drawing/2014/main" id="{365B2F97-8698-DB26-0F92-1D12F39EB20E}"/>
                </a:ext>
              </a:extLst>
            </p:cNvPr>
            <p:cNvSpPr>
              <a:spLocks/>
            </p:cNvSpPr>
            <p:nvPr/>
          </p:nvSpPr>
          <p:spPr bwMode="auto">
            <a:xfrm>
              <a:off x="4119563" y="1495426"/>
              <a:ext cx="331788" cy="285750"/>
            </a:xfrm>
            <a:custGeom>
              <a:avLst/>
              <a:gdLst>
                <a:gd name="T0" fmla="*/ 80 w 88"/>
                <a:gd name="T1" fmla="*/ 0 h 76"/>
                <a:gd name="T2" fmla="*/ 88 w 88"/>
                <a:gd name="T3" fmla="*/ 0 h 76"/>
                <a:gd name="T4" fmla="*/ 88 w 88"/>
                <a:gd name="T5" fmla="*/ 64 h 76"/>
                <a:gd name="T6" fmla="*/ 64 w 88"/>
                <a:gd name="T7" fmla="*/ 64 h 76"/>
                <a:gd name="T8" fmla="*/ 50 w 88"/>
                <a:gd name="T9" fmla="*/ 76 h 76"/>
                <a:gd name="T10" fmla="*/ 38 w 88"/>
                <a:gd name="T11" fmla="*/ 76 h 76"/>
                <a:gd name="T12" fmla="*/ 24 w 88"/>
                <a:gd name="T13" fmla="*/ 64 h 76"/>
                <a:gd name="T14" fmla="*/ 0 w 88"/>
                <a:gd name="T15" fmla="*/ 64 h 76"/>
                <a:gd name="T16" fmla="*/ 0 w 88"/>
                <a:gd name="T17" fmla="*/ 0 h 76"/>
                <a:gd name="T18" fmla="*/ 8 w 88"/>
                <a:gd name="T1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76">
                  <a:moveTo>
                    <a:pt x="80" y="0"/>
                  </a:moveTo>
                  <a:cubicBezTo>
                    <a:pt x="88" y="0"/>
                    <a:pt x="88" y="0"/>
                    <a:pt x="88" y="0"/>
                  </a:cubicBezTo>
                  <a:cubicBezTo>
                    <a:pt x="88" y="64"/>
                    <a:pt x="88" y="64"/>
                    <a:pt x="88" y="64"/>
                  </a:cubicBezTo>
                  <a:cubicBezTo>
                    <a:pt x="88" y="64"/>
                    <a:pt x="70" y="64"/>
                    <a:pt x="64" y="64"/>
                  </a:cubicBezTo>
                  <a:cubicBezTo>
                    <a:pt x="56" y="64"/>
                    <a:pt x="50" y="68"/>
                    <a:pt x="50" y="76"/>
                  </a:cubicBezTo>
                  <a:cubicBezTo>
                    <a:pt x="38" y="76"/>
                    <a:pt x="38" y="76"/>
                    <a:pt x="38" y="76"/>
                  </a:cubicBezTo>
                  <a:cubicBezTo>
                    <a:pt x="38" y="68"/>
                    <a:pt x="32" y="64"/>
                    <a:pt x="24" y="64"/>
                  </a:cubicBezTo>
                  <a:cubicBezTo>
                    <a:pt x="18" y="64"/>
                    <a:pt x="0" y="64"/>
                    <a:pt x="0" y="64"/>
                  </a:cubicBezTo>
                  <a:cubicBezTo>
                    <a:pt x="0" y="0"/>
                    <a:pt x="0" y="0"/>
                    <a:pt x="0" y="0"/>
                  </a:cubicBezTo>
                  <a:cubicBezTo>
                    <a:pt x="8" y="0"/>
                    <a:pt x="8" y="0"/>
                    <a:pt x="8"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3" name="Line 227">
              <a:extLst>
                <a:ext uri="{FF2B5EF4-FFF2-40B4-BE49-F238E27FC236}">
                  <a16:creationId xmlns:a16="http://schemas.microsoft.com/office/drawing/2014/main" id="{F678D63D-6283-4B0C-C6FB-55EA9CF8056B}"/>
                </a:ext>
              </a:extLst>
            </p:cNvPr>
            <p:cNvSpPr>
              <a:spLocks noChangeShapeType="1"/>
            </p:cNvSpPr>
            <p:nvPr/>
          </p:nvSpPr>
          <p:spPr bwMode="auto">
            <a:xfrm>
              <a:off x="4286250" y="1511301"/>
              <a:ext cx="0" cy="233363"/>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cxnSp>
        <p:nvCxnSpPr>
          <p:cNvPr id="59" name="Straight Connector 88">
            <a:extLst>
              <a:ext uri="{FF2B5EF4-FFF2-40B4-BE49-F238E27FC236}">
                <a16:creationId xmlns:a16="http://schemas.microsoft.com/office/drawing/2014/main" id="{E3E1066C-B8F2-2DC5-6B1A-BABD4D01AA14}"/>
              </a:ext>
            </a:extLst>
          </p:cNvPr>
          <p:cNvCxnSpPr>
            <a:cxnSpLocks/>
          </p:cNvCxnSpPr>
          <p:nvPr/>
        </p:nvCxnSpPr>
        <p:spPr>
          <a:xfrm>
            <a:off x="2581550" y="3725931"/>
            <a:ext cx="0" cy="422715"/>
          </a:xfrm>
          <a:prstGeom prst="line">
            <a:avLst/>
          </a:prstGeom>
          <a:ln w="28575">
            <a:solidFill>
              <a:srgbClr val="2F5D8C"/>
            </a:solidFill>
          </a:ln>
        </p:spPr>
        <p:style>
          <a:lnRef idx="1">
            <a:schemeClr val="accent1"/>
          </a:lnRef>
          <a:fillRef idx="0">
            <a:schemeClr val="accent1"/>
          </a:fillRef>
          <a:effectRef idx="0">
            <a:schemeClr val="accent1"/>
          </a:effectRef>
          <a:fontRef idx="minor">
            <a:schemeClr val="tx1"/>
          </a:fontRef>
        </p:style>
      </p:cxnSp>
      <p:sp>
        <p:nvSpPr>
          <p:cNvPr id="60" name="ZoneTexte 59">
            <a:extLst>
              <a:ext uri="{FF2B5EF4-FFF2-40B4-BE49-F238E27FC236}">
                <a16:creationId xmlns:a16="http://schemas.microsoft.com/office/drawing/2014/main" id="{38DDF2B1-C954-E3D8-9992-D752D8B99558}"/>
              </a:ext>
            </a:extLst>
          </p:cNvPr>
          <p:cNvSpPr txBox="1"/>
          <p:nvPr/>
        </p:nvSpPr>
        <p:spPr>
          <a:xfrm>
            <a:off x="72000" y="6480000"/>
            <a:ext cx="8310662"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Lopez R. </a:t>
            </a:r>
            <a:r>
              <a:rPr lang="fr-FR" sz="800" i="1">
                <a:solidFill>
                  <a:srgbClr val="575757"/>
                </a:solidFill>
                <a:latin typeface="Arial" panose="020B0604020202020204" pitchFamily="34" charset="0"/>
                <a:cs typeface="Arial" panose="020B0604020202020204" pitchFamily="34" charset="0"/>
              </a:rPr>
              <a:t>et al</a:t>
            </a:r>
            <a:r>
              <a:rPr lang="fr-FR" sz="80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a:solidFill>
                  <a:srgbClr val="575757"/>
                </a:solidFill>
                <a:latin typeface="Arial" panose="020B0604020202020204" pitchFamily="34" charset="0"/>
                <a:cs typeface="Arial" panose="020B0604020202020204" pitchFamily="34" charset="0"/>
              </a:rPr>
              <a:t>La revue du praticien </a:t>
            </a:r>
            <a:r>
              <a:rPr lang="fr-FR" sz="800">
                <a:solidFill>
                  <a:srgbClr val="575757"/>
                </a:solidFill>
                <a:latin typeface="Arial" panose="020B0604020202020204" pitchFamily="34" charset="0"/>
                <a:cs typeface="Arial" panose="020B0604020202020204" pitchFamily="34" charset="0"/>
              </a:rPr>
              <a:t>2019;69:537-44. </a:t>
            </a:r>
          </a:p>
        </p:txBody>
      </p:sp>
      <p:sp>
        <p:nvSpPr>
          <p:cNvPr id="61" name="Titre 1">
            <a:extLst>
              <a:ext uri="{FF2B5EF4-FFF2-40B4-BE49-F238E27FC236}">
                <a16:creationId xmlns:a16="http://schemas.microsoft.com/office/drawing/2014/main" id="{4A27E941-85CE-BEF4-F6EA-0B85D1CC4FBB}"/>
              </a:ext>
            </a:extLst>
          </p:cNvPr>
          <p:cNvSpPr txBox="1">
            <a:spLocks/>
          </p:cNvSpPr>
          <p:nvPr/>
        </p:nvSpPr>
        <p:spPr>
          <a:xfrm>
            <a:off x="838200" y="1002565"/>
            <a:ext cx="10515600" cy="725144"/>
          </a:xfrm>
          <a:prstGeom prst="rect">
            <a:avLst/>
          </a:prstGeom>
        </p:spPr>
        <p:txBody>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endParaRPr lang="fr-FR"/>
          </a:p>
        </p:txBody>
      </p:sp>
      <p:sp>
        <p:nvSpPr>
          <p:cNvPr id="65" name="TextBox 83">
            <a:extLst>
              <a:ext uri="{FF2B5EF4-FFF2-40B4-BE49-F238E27FC236}">
                <a16:creationId xmlns:a16="http://schemas.microsoft.com/office/drawing/2014/main" id="{A4AC05CC-AFE9-43DC-B090-DDE28361404E}"/>
              </a:ext>
            </a:extLst>
          </p:cNvPr>
          <p:cNvSpPr txBox="1"/>
          <p:nvPr/>
        </p:nvSpPr>
        <p:spPr>
          <a:xfrm>
            <a:off x="6279159" y="4995411"/>
            <a:ext cx="5665549" cy="738664"/>
          </a:xfrm>
          <a:prstGeom prst="rect">
            <a:avLst/>
          </a:prstGeom>
          <a:noFill/>
        </p:spPr>
        <p:txBody>
          <a:bodyPr wrap="square" rtlCol="0">
            <a:spAutoFit/>
          </a:bodyPr>
          <a:lstStyle/>
          <a:p>
            <a:pPr algn="just"/>
            <a:r>
              <a:rPr lang="fr-FR" sz="1400" err="1">
                <a:latin typeface="Arial" panose="020B0604020202020204" pitchFamily="34" charset="0"/>
                <a:cs typeface="Arial" panose="020B0604020202020204" pitchFamily="34" charset="0"/>
              </a:rPr>
              <a:t>Neurobiologiquement</a:t>
            </a:r>
            <a:r>
              <a:rPr lang="fr-FR" sz="1400">
                <a:latin typeface="Arial" panose="020B0604020202020204" pitchFamily="34" charset="0"/>
                <a:cs typeface="Arial" panose="020B0604020202020204" pitchFamily="34" charset="0"/>
              </a:rPr>
              <a:t>, le sommeil se caractérise par un </a:t>
            </a:r>
            <a:r>
              <a:rPr lang="fr-FR" sz="1400">
                <a:solidFill>
                  <a:srgbClr val="E5007D"/>
                </a:solidFill>
                <a:latin typeface="Arial" panose="020B0604020202020204" pitchFamily="34" charset="0"/>
                <a:cs typeface="Arial" panose="020B0604020202020204" pitchFamily="34" charset="0"/>
              </a:rPr>
              <a:t>changement de l’état de conscience, un relâchement musculaire</a:t>
            </a:r>
            <a:r>
              <a:rPr lang="fr-FR" sz="1400">
                <a:latin typeface="Arial" panose="020B0604020202020204" pitchFamily="34" charset="0"/>
                <a:cs typeface="Arial" panose="020B0604020202020204" pitchFamily="34" charset="0"/>
              </a:rPr>
              <a:t> et une </a:t>
            </a:r>
            <a:r>
              <a:rPr lang="fr-FR" sz="1400">
                <a:solidFill>
                  <a:srgbClr val="E5007D"/>
                </a:solidFill>
                <a:latin typeface="Arial" panose="020B0604020202020204" pitchFamily="34" charset="0"/>
                <a:cs typeface="Arial" panose="020B0604020202020204" pitchFamily="34" charset="0"/>
              </a:rPr>
              <a:t>diminution de l’activité métabolique </a:t>
            </a:r>
            <a:r>
              <a:rPr lang="fr-FR" sz="1400">
                <a:latin typeface="Arial" panose="020B0604020202020204" pitchFamily="34" charset="0"/>
                <a:cs typeface="Arial" panose="020B0604020202020204" pitchFamily="34" charset="0"/>
              </a:rPr>
              <a:t>du corps humain</a:t>
            </a:r>
            <a:r>
              <a:rPr lang="fr-FR" sz="1400">
                <a:solidFill>
                  <a:srgbClr val="555555"/>
                </a:solidFill>
              </a:rPr>
              <a:t>.</a:t>
            </a:r>
          </a:p>
        </p:txBody>
      </p:sp>
      <p:pic>
        <p:nvPicPr>
          <p:cNvPr id="69" name="Graphique 68" descr="Dormir contour">
            <a:extLst>
              <a:ext uri="{FF2B5EF4-FFF2-40B4-BE49-F238E27FC236}">
                <a16:creationId xmlns:a16="http://schemas.microsoft.com/office/drawing/2014/main" id="{3120A3AB-E734-E4EF-FADA-3A9DC154A8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12187" y="3395694"/>
            <a:ext cx="596836" cy="596836"/>
          </a:xfrm>
          <a:prstGeom prst="rect">
            <a:avLst/>
          </a:prstGeom>
        </p:spPr>
      </p:pic>
    </p:spTree>
    <p:extLst>
      <p:ext uri="{BB962C8B-B14F-4D97-AF65-F5344CB8AC3E}">
        <p14:creationId xmlns:p14="http://schemas.microsoft.com/office/powerpoint/2010/main" val="41300513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Insomnie liée à un trouble psychiatrique</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5"/>
            <a:ext cx="10999662" cy="4579795"/>
          </a:xfrm>
        </p:spPr>
        <p:txBody>
          <a:bodyPr>
            <a:normAutofit fontScale="92500" lnSpcReduction="10000"/>
          </a:bodyPr>
          <a:lstStyle/>
          <a:p>
            <a:pPr marL="457200" indent="-457200">
              <a:lnSpc>
                <a:spcPct val="150000"/>
              </a:lnSpc>
              <a:spcAft>
                <a:spcPts val="600"/>
              </a:spcAft>
              <a:buFont typeface="Arial" panose="020B0604020202020204" pitchFamily="34" charset="0"/>
              <a:buChar char="•"/>
            </a:pPr>
            <a:r>
              <a:rPr lang="fr-FR" sz="1800" dirty="0"/>
              <a:t>Anxiété</a:t>
            </a:r>
            <a:r>
              <a:rPr lang="fr-FR" sz="1800" b="0" dirty="0">
                <a:solidFill>
                  <a:srgbClr val="575757"/>
                </a:solidFill>
              </a:rPr>
              <a:t> </a:t>
            </a:r>
            <a:r>
              <a:rPr lang="fr-FR" sz="1800" b="0" dirty="0"/>
              <a:t>:</a:t>
            </a:r>
            <a:r>
              <a:rPr lang="fr-FR" sz="1800" b="0" dirty="0">
                <a:solidFill>
                  <a:srgbClr val="575757"/>
                </a:solidFill>
              </a:rPr>
              <a:t> induit une difficulté d’endormissement, une réduction et une discontinuité du TST</a:t>
            </a:r>
          </a:p>
          <a:p>
            <a:pPr marL="457200" indent="-457200">
              <a:lnSpc>
                <a:spcPct val="150000"/>
              </a:lnSpc>
              <a:spcAft>
                <a:spcPts val="600"/>
              </a:spcAft>
              <a:buFont typeface="Arial" panose="020B0604020202020204" pitchFamily="34" charset="0"/>
              <a:buChar char="•"/>
            </a:pPr>
            <a:r>
              <a:rPr lang="fr-FR" sz="1800" dirty="0"/>
              <a:t>Dépression</a:t>
            </a:r>
            <a:r>
              <a:rPr lang="fr-FR" sz="1800" b="0" dirty="0">
                <a:solidFill>
                  <a:srgbClr val="575757"/>
                </a:solidFill>
              </a:rPr>
              <a:t> </a:t>
            </a:r>
            <a:r>
              <a:rPr lang="fr-FR" sz="1800" b="0" dirty="0"/>
              <a:t>:</a:t>
            </a:r>
            <a:r>
              <a:rPr lang="fr-FR" sz="1800" b="0" dirty="0">
                <a:solidFill>
                  <a:srgbClr val="575757"/>
                </a:solidFill>
              </a:rPr>
              <a:t> implique un réveil définitif précoce, une latence du sommeil paradoxal courte, une augmentation du sommeil paradoxal et &gt; REMD</a:t>
            </a:r>
          </a:p>
          <a:p>
            <a:pPr marL="457200" indent="-457200">
              <a:lnSpc>
                <a:spcPct val="150000"/>
              </a:lnSpc>
              <a:spcAft>
                <a:spcPts val="600"/>
              </a:spcAft>
              <a:buFont typeface="Arial" panose="020B0604020202020204" pitchFamily="34" charset="0"/>
              <a:buChar char="•"/>
            </a:pPr>
            <a:r>
              <a:rPr lang="fr-FR" sz="1800" dirty="0"/>
              <a:t>Troubles bipolaires </a:t>
            </a:r>
            <a:r>
              <a:rPr lang="fr-FR" sz="1800" b="0" dirty="0"/>
              <a:t>: </a:t>
            </a:r>
            <a:r>
              <a:rPr lang="fr-FR" sz="1800" b="0" dirty="0">
                <a:solidFill>
                  <a:srgbClr val="575757"/>
                </a:solidFill>
              </a:rPr>
              <a:t>à l’origine d’une alternance insomnie/hypersomnie</a:t>
            </a:r>
          </a:p>
          <a:p>
            <a:pPr marL="457200" indent="-457200">
              <a:lnSpc>
                <a:spcPct val="150000"/>
              </a:lnSpc>
              <a:spcAft>
                <a:spcPts val="600"/>
              </a:spcAft>
              <a:buFont typeface="Arial" panose="020B0604020202020204" pitchFamily="34" charset="0"/>
              <a:buChar char="•"/>
            </a:pPr>
            <a:r>
              <a:rPr lang="fr-FR" sz="1800" dirty="0"/>
              <a:t>Schizophrénie</a:t>
            </a:r>
            <a:r>
              <a:rPr lang="fr-FR" sz="1800" b="0" dirty="0">
                <a:solidFill>
                  <a:srgbClr val="575757"/>
                </a:solidFill>
              </a:rPr>
              <a:t> </a:t>
            </a:r>
            <a:r>
              <a:rPr lang="fr-FR" sz="1800" b="0" dirty="0"/>
              <a:t>:</a:t>
            </a:r>
            <a:r>
              <a:rPr lang="fr-FR" sz="1800" b="0" dirty="0">
                <a:solidFill>
                  <a:srgbClr val="575757"/>
                </a:solidFill>
              </a:rPr>
              <a:t> ayant pour conséquence une fragmentation du sommeil</a:t>
            </a:r>
          </a:p>
          <a:p>
            <a:pPr marL="457200" indent="-457200">
              <a:lnSpc>
                <a:spcPct val="150000"/>
              </a:lnSpc>
              <a:spcAft>
                <a:spcPts val="600"/>
              </a:spcAft>
              <a:buFont typeface="Arial" panose="020B0604020202020204" pitchFamily="34" charset="0"/>
              <a:buChar char="•"/>
            </a:pPr>
            <a:r>
              <a:rPr lang="fr-FR" sz="1800" dirty="0"/>
              <a:t>Trouble Déficitaire de l’Attention +/- Hyperactivité </a:t>
            </a:r>
            <a:r>
              <a:rPr lang="fr-FR" sz="1800" b="0" dirty="0"/>
              <a:t>:</a:t>
            </a:r>
            <a:r>
              <a:rPr lang="fr-FR" sz="1800" b="0" dirty="0">
                <a:solidFill>
                  <a:srgbClr val="575757"/>
                </a:solidFill>
              </a:rPr>
              <a:t> induit un décalage de phase, une mauvaise hygiène</a:t>
            </a:r>
          </a:p>
          <a:p>
            <a:pPr marL="457200" indent="-457200">
              <a:lnSpc>
                <a:spcPct val="150000"/>
              </a:lnSpc>
              <a:spcAft>
                <a:spcPts val="600"/>
              </a:spcAft>
              <a:buFont typeface="Arial" panose="020B0604020202020204" pitchFamily="34" charset="0"/>
              <a:buChar char="•"/>
            </a:pPr>
            <a:r>
              <a:rPr lang="fr-FR" sz="1800" dirty="0"/>
              <a:t>Trouble du spectre autistique </a:t>
            </a:r>
            <a:r>
              <a:rPr lang="fr-FR" sz="1800" b="0" dirty="0"/>
              <a:t>:</a:t>
            </a:r>
            <a:r>
              <a:rPr lang="fr-FR" sz="1800" b="0" dirty="0">
                <a:solidFill>
                  <a:srgbClr val="575757"/>
                </a:solidFill>
              </a:rPr>
              <a:t> à l’origine de difficulté d’endormissement, d’une discontinuité, de réveil précoce</a:t>
            </a:r>
          </a:p>
          <a:p>
            <a:pPr marL="457200" indent="-457200">
              <a:lnSpc>
                <a:spcPct val="150000"/>
              </a:lnSpc>
              <a:spcAft>
                <a:spcPts val="600"/>
              </a:spcAft>
              <a:buFont typeface="Arial" panose="020B0604020202020204" pitchFamily="34" charset="0"/>
              <a:buChar char="•"/>
            </a:pPr>
            <a:r>
              <a:rPr lang="fr-FR" sz="1800" dirty="0"/>
              <a:t>État de stress-post traumatique </a:t>
            </a:r>
            <a:r>
              <a:rPr lang="fr-FR" sz="1800" b="0" dirty="0"/>
              <a:t>:</a:t>
            </a:r>
            <a:r>
              <a:rPr lang="fr-FR" sz="1800" b="0" dirty="0">
                <a:solidFill>
                  <a:srgbClr val="575757"/>
                </a:solidFill>
              </a:rPr>
              <a:t> implique la survenue de cauchemars</a:t>
            </a:r>
          </a:p>
          <a:p>
            <a:pPr>
              <a:spcAft>
                <a:spcPts val="600"/>
              </a:spcAft>
            </a:pPr>
            <a:endParaRPr lang="fr-FR" sz="2400" b="0" dirty="0">
              <a:solidFill>
                <a:srgbClr val="575757"/>
              </a:solidFill>
            </a:endParaRPr>
          </a:p>
          <a:p>
            <a:pPr>
              <a:spcAft>
                <a:spcPts val="600"/>
              </a:spcAft>
            </a:pPr>
            <a:endParaRPr lang="fr-FR" sz="2000" b="0" dirty="0">
              <a:solidFill>
                <a:srgbClr val="575757"/>
              </a:solidFill>
            </a:endParaRPr>
          </a:p>
          <a:p>
            <a:pPr>
              <a:spcAft>
                <a:spcPts val="600"/>
              </a:spcAft>
            </a:pPr>
            <a:endParaRPr lang="fr-FR" sz="2000" b="0" dirty="0">
              <a:solidFill>
                <a:srgbClr val="575757"/>
              </a:solidFill>
            </a:endParaRPr>
          </a:p>
          <a:p>
            <a:pPr>
              <a:spcAft>
                <a:spcPts val="600"/>
              </a:spcAft>
            </a:pPr>
            <a:endParaRPr lang="fr-FR" sz="2000" b="0" dirty="0">
              <a:solidFill>
                <a:srgbClr val="575757"/>
              </a:solidFill>
            </a:endParaRPr>
          </a:p>
        </p:txBody>
      </p:sp>
      <p:sp>
        <p:nvSpPr>
          <p:cNvPr id="3" name="ZoneTexte 2">
            <a:extLst>
              <a:ext uri="{FF2B5EF4-FFF2-40B4-BE49-F238E27FC236}">
                <a16:creationId xmlns:a16="http://schemas.microsoft.com/office/drawing/2014/main" id="{923C2B7C-034B-727F-D391-8174DCDE0AC2}"/>
              </a:ext>
            </a:extLst>
          </p:cNvPr>
          <p:cNvSpPr txBox="1"/>
          <p:nvPr/>
        </p:nvSpPr>
        <p:spPr>
          <a:xfrm>
            <a:off x="72000" y="6480000"/>
            <a:ext cx="11765862" cy="230832"/>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b="0" i="0" u="none" strike="noStrike" dirty="0">
                <a:solidFill>
                  <a:srgbClr val="4D5156"/>
                </a:solidFill>
                <a:effectLst/>
                <a:latin typeface="arial" panose="020B0604020202020204" pitchFamily="34" charset="0"/>
              </a:rPr>
              <a:t>TST : temps de s</a:t>
            </a:r>
            <a:r>
              <a:rPr lang="fr-FR" sz="900" dirty="0">
                <a:solidFill>
                  <a:srgbClr val="4D5156"/>
                </a:solidFill>
                <a:latin typeface="arial" panose="020B0604020202020204" pitchFamily="34" charset="0"/>
              </a:rPr>
              <a:t>ommeil total ; REMD : fréquence mouvements oculaires en sommeil paradoxal </a:t>
            </a:r>
          </a:p>
        </p:txBody>
      </p:sp>
    </p:spTree>
    <p:extLst>
      <p:ext uri="{BB962C8B-B14F-4D97-AF65-F5344CB8AC3E}">
        <p14:creationId xmlns:p14="http://schemas.microsoft.com/office/powerpoint/2010/main" val="1217657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Insomnie et dépression</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p:txBody>
          <a:bodyPr>
            <a:normAutofit/>
          </a:bodyPr>
          <a:lstStyle/>
          <a:p>
            <a:pPr marL="457200" indent="-457200" algn="just">
              <a:lnSpc>
                <a:spcPct val="150000"/>
              </a:lnSpc>
              <a:spcBef>
                <a:spcPts val="1800"/>
              </a:spcBef>
              <a:spcAft>
                <a:spcPts val="1800"/>
              </a:spcAft>
              <a:buFont typeface="Arial" panose="020B0604020202020204" pitchFamily="34" charset="0"/>
              <a:buChar char="•"/>
            </a:pPr>
            <a:r>
              <a:rPr lang="fr-FR" sz="1800" dirty="0"/>
              <a:t>Plainte principale de sommeil </a:t>
            </a:r>
            <a:r>
              <a:rPr lang="fr-FR" sz="1800" b="0" dirty="0"/>
              <a:t>du patient déprimé : </a:t>
            </a:r>
            <a:r>
              <a:rPr lang="fr-FR" sz="1800" b="0" dirty="0">
                <a:solidFill>
                  <a:srgbClr val="575757"/>
                </a:solidFill>
              </a:rPr>
              <a:t>jusqu’à 85 % des cas </a:t>
            </a:r>
            <a:r>
              <a:rPr lang="fr-FR" sz="1800" b="0" baseline="30000" dirty="0">
                <a:solidFill>
                  <a:srgbClr val="575757"/>
                </a:solidFill>
              </a:rPr>
              <a:t>1</a:t>
            </a:r>
          </a:p>
          <a:p>
            <a:pPr marL="457200" indent="-457200" algn="just">
              <a:lnSpc>
                <a:spcPct val="150000"/>
              </a:lnSpc>
              <a:spcBef>
                <a:spcPts val="1800"/>
              </a:spcBef>
              <a:spcAft>
                <a:spcPts val="1800"/>
              </a:spcAft>
              <a:buFont typeface="Arial" panose="020B0604020202020204" pitchFamily="34" charset="0"/>
              <a:buChar char="•"/>
            </a:pPr>
            <a:r>
              <a:rPr lang="fr-FR" sz="1800" b="0" dirty="0"/>
              <a:t>Tendance à se chroniciser et à devenir résiduel : </a:t>
            </a:r>
            <a:r>
              <a:rPr lang="fr-FR" sz="1800" b="0" dirty="0">
                <a:solidFill>
                  <a:srgbClr val="575757"/>
                </a:solidFill>
              </a:rPr>
              <a:t>même après la prise en charge de l’humeur </a:t>
            </a:r>
          </a:p>
          <a:p>
            <a:pPr marL="457200" indent="-457200" algn="just">
              <a:lnSpc>
                <a:spcPct val="150000"/>
              </a:lnSpc>
              <a:spcBef>
                <a:spcPts val="1800"/>
              </a:spcBef>
              <a:spcAft>
                <a:spcPts val="1800"/>
              </a:spcAft>
              <a:buFont typeface="Arial" panose="020B0604020202020204" pitchFamily="34" charset="0"/>
              <a:buChar char="•"/>
            </a:pPr>
            <a:r>
              <a:rPr lang="fr-FR" sz="1800" b="0" dirty="0"/>
              <a:t>Lien entre sévérité de l’insomnie et sévérité de la dépression : </a:t>
            </a:r>
            <a:r>
              <a:rPr lang="fr-FR" sz="1800" b="0" dirty="0">
                <a:solidFill>
                  <a:srgbClr val="575757"/>
                </a:solidFill>
                <a:effectLst/>
                <a:ea typeface="Calibri" panose="020F0502020204030204" pitchFamily="34" charset="0"/>
              </a:rPr>
              <a:t>parmi les patients avec un épisode dépressif majeur </a:t>
            </a:r>
            <a:r>
              <a:rPr lang="fr-FR" sz="1800" dirty="0">
                <a:solidFill>
                  <a:srgbClr val="575757"/>
                </a:solidFill>
                <a:effectLst/>
                <a:ea typeface="Calibri" panose="020F0502020204030204" pitchFamily="34" charset="0"/>
              </a:rPr>
              <a:t>24,7 % présentent une insomnie sévère </a:t>
            </a:r>
            <a:r>
              <a:rPr lang="fr-FR" sz="1800" b="0" baseline="30000" dirty="0">
                <a:solidFill>
                  <a:srgbClr val="575757"/>
                </a:solidFill>
                <a:effectLst/>
                <a:ea typeface="Calibri" panose="020F0502020204030204" pitchFamily="34" charset="0"/>
              </a:rPr>
              <a:t>2</a:t>
            </a:r>
          </a:p>
          <a:p>
            <a:pPr marL="457200" indent="-457200" algn="just">
              <a:lnSpc>
                <a:spcPct val="150000"/>
              </a:lnSpc>
              <a:spcBef>
                <a:spcPts val="1800"/>
              </a:spcBef>
              <a:spcAft>
                <a:spcPts val="1800"/>
              </a:spcAft>
              <a:buFont typeface="Arial" panose="020B0604020202020204" pitchFamily="34" charset="0"/>
              <a:buChar char="•"/>
            </a:pPr>
            <a:r>
              <a:rPr lang="fr-FR" sz="1800" b="0" dirty="0"/>
              <a:t>Troubles du sommeil : </a:t>
            </a:r>
            <a:r>
              <a:rPr lang="fr-FR" sz="1800" b="0" dirty="0">
                <a:solidFill>
                  <a:srgbClr val="575757"/>
                </a:solidFill>
              </a:rPr>
              <a:t>souvent précurseurs ou annonciateurs du 1</a:t>
            </a:r>
            <a:r>
              <a:rPr lang="fr-FR" sz="1800" b="0" baseline="30000" dirty="0">
                <a:solidFill>
                  <a:srgbClr val="575757"/>
                </a:solidFill>
              </a:rPr>
              <a:t>er</a:t>
            </a:r>
            <a:r>
              <a:rPr lang="fr-FR" sz="1800" b="0" dirty="0">
                <a:solidFill>
                  <a:srgbClr val="575757"/>
                </a:solidFill>
              </a:rPr>
              <a:t> épisode ou d’une récurrence</a:t>
            </a:r>
          </a:p>
        </p:txBody>
      </p:sp>
      <p:sp>
        <p:nvSpPr>
          <p:cNvPr id="3" name="ZoneTexte 2">
            <a:extLst>
              <a:ext uri="{FF2B5EF4-FFF2-40B4-BE49-F238E27FC236}">
                <a16:creationId xmlns:a16="http://schemas.microsoft.com/office/drawing/2014/main" id="{208791BC-F9AE-1B25-3CA9-3B12A7360BAE}"/>
              </a:ext>
            </a:extLst>
          </p:cNvPr>
          <p:cNvSpPr txBox="1"/>
          <p:nvPr/>
        </p:nvSpPr>
        <p:spPr>
          <a:xfrm>
            <a:off x="81053" y="6226834"/>
            <a:ext cx="7786408" cy="461665"/>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a:t>1. </a:t>
            </a:r>
            <a:r>
              <a:rPr lang="fr-FR" sz="800" dirty="0" err="1"/>
              <a:t>Ansseau</a:t>
            </a:r>
            <a:r>
              <a:rPr lang="fr-FR" sz="800" dirty="0"/>
              <a:t> M. Troubles du sommeil et affections psychiatriques. </a:t>
            </a:r>
            <a:r>
              <a:rPr lang="fr-FR" sz="800" i="1" dirty="0">
                <a:effectLst/>
                <a:latin typeface="Helvetica Neue" panose="02000503000000020004" pitchFamily="2" charset="0"/>
              </a:rPr>
              <a:t>Revue médicale de Liège </a:t>
            </a:r>
            <a:r>
              <a:rPr lang="fr-FR" sz="800" dirty="0"/>
              <a:t>1987; XLII : 20 ; 2. O’Brien EM. </a:t>
            </a:r>
            <a:r>
              <a:rPr lang="fr-FR" sz="800" i="1" dirty="0"/>
              <a:t>et a</a:t>
            </a:r>
            <a:r>
              <a:rPr lang="fr-FR" sz="800" dirty="0"/>
              <a:t>l. </a:t>
            </a:r>
            <a:r>
              <a:rPr lang="fr-FR" sz="800" dirty="0" err="1"/>
              <a:t>Severe</a:t>
            </a:r>
            <a:r>
              <a:rPr lang="fr-FR" sz="800" dirty="0"/>
              <a:t> </a:t>
            </a:r>
            <a:r>
              <a:rPr lang="fr-FR" sz="800" dirty="0" err="1"/>
              <a:t>insomnia</a:t>
            </a:r>
            <a:r>
              <a:rPr lang="fr-FR" sz="800" dirty="0"/>
              <a:t> </a:t>
            </a:r>
            <a:r>
              <a:rPr lang="fr-FR" sz="800" dirty="0" err="1"/>
              <a:t>is</a:t>
            </a:r>
            <a:r>
              <a:rPr lang="fr-FR" sz="800" dirty="0"/>
              <a:t> </a:t>
            </a:r>
            <a:r>
              <a:rPr lang="fr-FR" sz="800" dirty="0" err="1"/>
              <a:t>associated</a:t>
            </a:r>
            <a:r>
              <a:rPr lang="fr-FR" sz="800" dirty="0"/>
              <a:t> </a:t>
            </a:r>
            <a:r>
              <a:rPr lang="fr-FR" sz="800" dirty="0" err="1"/>
              <a:t>with</a:t>
            </a:r>
            <a:r>
              <a:rPr lang="fr-FR" sz="800" dirty="0"/>
              <a:t> more </a:t>
            </a:r>
            <a:r>
              <a:rPr lang="fr-FR" sz="800" dirty="0" err="1"/>
              <a:t>severe</a:t>
            </a:r>
            <a:r>
              <a:rPr lang="fr-FR" sz="800" dirty="0"/>
              <a:t> </a:t>
            </a:r>
            <a:r>
              <a:rPr lang="fr-FR" sz="800" dirty="0" err="1"/>
              <a:t>presentation</a:t>
            </a:r>
            <a:r>
              <a:rPr lang="fr-FR" sz="800" dirty="0"/>
              <a:t> and </a:t>
            </a:r>
            <a:r>
              <a:rPr lang="fr-FR" sz="800" dirty="0" err="1"/>
              <a:t>greater</a:t>
            </a:r>
            <a:r>
              <a:rPr lang="fr-FR" sz="800" dirty="0"/>
              <a:t> </a:t>
            </a:r>
            <a:r>
              <a:rPr lang="fr-FR" sz="800" dirty="0" err="1"/>
              <a:t>functional</a:t>
            </a:r>
            <a:r>
              <a:rPr lang="fr-FR" sz="800" dirty="0"/>
              <a:t> </a:t>
            </a:r>
            <a:r>
              <a:rPr lang="fr-FR" sz="800" dirty="0" err="1"/>
              <a:t>deficits</a:t>
            </a:r>
            <a:r>
              <a:rPr lang="fr-FR" sz="800" dirty="0"/>
              <a:t> in </a:t>
            </a:r>
            <a:r>
              <a:rPr lang="fr-FR" sz="800" dirty="0" err="1"/>
              <a:t>depression</a:t>
            </a:r>
            <a:r>
              <a:rPr lang="fr-FR" sz="800" dirty="0"/>
              <a:t>. </a:t>
            </a:r>
            <a:r>
              <a:rPr lang="fr-FR" sz="800" i="1" dirty="0"/>
              <a:t>Journal of </a:t>
            </a:r>
            <a:r>
              <a:rPr lang="fr-FR" sz="800" i="1" dirty="0" err="1"/>
              <a:t>Psychiatric</a:t>
            </a:r>
            <a:r>
              <a:rPr lang="fr-FR" sz="800" i="1" dirty="0"/>
              <a:t> </a:t>
            </a:r>
            <a:r>
              <a:rPr lang="fr-FR" sz="800" i="1" dirty="0" err="1"/>
              <a:t>Research</a:t>
            </a:r>
            <a:r>
              <a:rPr lang="fr-FR" sz="800" i="1" dirty="0"/>
              <a:t> </a:t>
            </a:r>
            <a:r>
              <a:rPr lang="fr-FR" sz="800" dirty="0"/>
              <a:t>2011;45:1101-05 ; Perlis ML. </a:t>
            </a:r>
            <a:r>
              <a:rPr lang="fr-FR" sz="800" i="1" dirty="0"/>
              <a:t>et al.</a:t>
            </a:r>
            <a:r>
              <a:rPr lang="fr-FR" sz="800" dirty="0"/>
              <a:t> </a:t>
            </a:r>
            <a:r>
              <a:rPr lang="fr-FR" sz="800" dirty="0" err="1"/>
              <a:t>Insomnia</a:t>
            </a:r>
            <a:r>
              <a:rPr lang="fr-FR" sz="800" dirty="0"/>
              <a:t> as a Risk Factor for </a:t>
            </a:r>
            <a:r>
              <a:rPr lang="fr-FR" sz="800" dirty="0" err="1"/>
              <a:t>Onset</a:t>
            </a:r>
            <a:r>
              <a:rPr lang="fr-FR" sz="800" dirty="0"/>
              <a:t> of </a:t>
            </a:r>
            <a:r>
              <a:rPr lang="fr-FR" sz="800" dirty="0" err="1"/>
              <a:t>Depression</a:t>
            </a:r>
            <a:r>
              <a:rPr lang="fr-FR" sz="800" dirty="0"/>
              <a:t> in the </a:t>
            </a:r>
            <a:r>
              <a:rPr lang="fr-FR" sz="800" dirty="0" err="1"/>
              <a:t>Elderly</a:t>
            </a:r>
            <a:r>
              <a:rPr lang="fr-FR" sz="800" dirty="0"/>
              <a:t> . </a:t>
            </a:r>
            <a:r>
              <a:rPr lang="fr-FR" sz="800" i="1" dirty="0" err="1"/>
              <a:t>Behavioral</a:t>
            </a:r>
            <a:r>
              <a:rPr lang="fr-FR" sz="800" i="1" dirty="0"/>
              <a:t> </a:t>
            </a:r>
            <a:r>
              <a:rPr lang="fr-FR" sz="800" i="1" dirty="0" err="1"/>
              <a:t>Sleep</a:t>
            </a:r>
            <a:r>
              <a:rPr lang="fr-FR" sz="800" i="1" dirty="0"/>
              <a:t> </a:t>
            </a:r>
            <a:r>
              <a:rPr lang="fr-FR" sz="800" i="1" dirty="0" err="1"/>
              <a:t>Medicine</a:t>
            </a:r>
            <a:r>
              <a:rPr lang="fr-FR" sz="800" i="1" dirty="0"/>
              <a:t> </a:t>
            </a:r>
            <a:r>
              <a:rPr lang="fr-FR" sz="800" dirty="0"/>
              <a:t>2006;4:104-13.</a:t>
            </a:r>
          </a:p>
        </p:txBody>
      </p:sp>
    </p:spTree>
    <p:extLst>
      <p:ext uri="{BB962C8B-B14F-4D97-AF65-F5344CB8AC3E}">
        <p14:creationId xmlns:p14="http://schemas.microsoft.com/office/powerpoint/2010/main" val="30463530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Insomnie et troubles de l’humeur</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10515600" cy="4436280"/>
          </a:xfrm>
        </p:spPr>
        <p:txBody>
          <a:bodyPr>
            <a:normAutofit/>
          </a:bodyPr>
          <a:lstStyle/>
          <a:p>
            <a:pPr marL="457200" indent="-457200" algn="just">
              <a:lnSpc>
                <a:spcPct val="150000"/>
              </a:lnSpc>
              <a:spcBef>
                <a:spcPts val="1800"/>
              </a:spcBef>
              <a:spcAft>
                <a:spcPts val="1200"/>
              </a:spcAft>
              <a:buFont typeface="Arial" panose="020B0604020202020204" pitchFamily="34" charset="0"/>
              <a:buChar char="•"/>
              <a:defRPr/>
            </a:pPr>
            <a:r>
              <a:rPr lang="fr-FR" sz="1800" b="0" kern="100" dirty="0">
                <a:effectLst/>
                <a:ea typeface="Calibri" panose="020F0502020204030204" pitchFamily="34" charset="0"/>
              </a:rPr>
              <a:t>Les patients atteints d’insomnie ont </a:t>
            </a:r>
            <a:r>
              <a:rPr lang="fr-FR" sz="1800" kern="100" dirty="0">
                <a:effectLst/>
                <a:ea typeface="Calibri" panose="020F0502020204030204" pitchFamily="34" charset="0"/>
              </a:rPr>
              <a:t>deux fois plus de risque de développer une dépression</a:t>
            </a:r>
            <a:r>
              <a:rPr lang="fr-FR" sz="1800" b="0" kern="100" dirty="0">
                <a:effectLst/>
                <a:ea typeface="Calibri" panose="020F0502020204030204" pitchFamily="34" charset="0"/>
              </a:rPr>
              <a:t>, par rapport aux sujets sans difficultés de sommeil</a:t>
            </a:r>
            <a:endParaRPr lang="fr-FR" sz="1800" b="0" dirty="0"/>
          </a:p>
          <a:p>
            <a:pPr marL="457200" indent="-457200" algn="just">
              <a:lnSpc>
                <a:spcPct val="150000"/>
              </a:lnSpc>
              <a:spcBef>
                <a:spcPts val="1800"/>
              </a:spcBef>
              <a:spcAft>
                <a:spcPts val="1200"/>
              </a:spcAft>
              <a:buFont typeface="Arial" panose="020B0604020202020204" pitchFamily="34" charset="0"/>
              <a:buChar char="•"/>
              <a:defRPr/>
            </a:pPr>
            <a:r>
              <a:rPr lang="fr-FR" sz="1800" dirty="0"/>
              <a:t>Sommeil altéré en polysomnographie </a:t>
            </a:r>
            <a:r>
              <a:rPr lang="fr-FR" sz="1800" b="0" dirty="0"/>
              <a:t>chez les patients dépressifs :</a:t>
            </a:r>
          </a:p>
          <a:p>
            <a:pPr marL="646113" lvl="1" indent="-285750">
              <a:lnSpc>
                <a:spcPct val="150000"/>
              </a:lnSpc>
              <a:spcBef>
                <a:spcPts val="1800"/>
              </a:spcBef>
              <a:spcAft>
                <a:spcPts val="1200"/>
              </a:spcAft>
              <a:buFont typeface="Wingdings" panose="05000000000000000000" pitchFamily="2" charset="2"/>
              <a:buChar char="Ø"/>
              <a:defRPr/>
            </a:pPr>
            <a:r>
              <a:rPr lang="fr-FR" sz="1600" b="0" dirty="0">
                <a:latin typeface="Arial" charset="0"/>
                <a:cs typeface="Arial" charset="0"/>
              </a:rPr>
              <a:t>Réduction de la latence et augmentation de la durée du sommeil paradoxal</a:t>
            </a:r>
          </a:p>
          <a:p>
            <a:pPr marL="646113" lvl="1" indent="-285750">
              <a:lnSpc>
                <a:spcPct val="150000"/>
              </a:lnSpc>
              <a:spcBef>
                <a:spcPts val="1800"/>
              </a:spcBef>
              <a:spcAft>
                <a:spcPts val="1200"/>
              </a:spcAft>
              <a:buFont typeface="Wingdings" panose="05000000000000000000" pitchFamily="2" charset="2"/>
              <a:buChar char="Ø"/>
              <a:defRPr/>
            </a:pPr>
            <a:r>
              <a:rPr lang="fr-FR" sz="1600" b="0" dirty="0">
                <a:latin typeface="Arial" charset="0"/>
                <a:cs typeface="Arial" charset="0"/>
              </a:rPr>
              <a:t>Augmentation de la fréquence des mouvements oculaires en sommeil paradoxal</a:t>
            </a:r>
            <a:endParaRPr lang="fr-FR" b="0" dirty="0"/>
          </a:p>
          <a:p>
            <a:pPr marL="457200" marR="0" lvl="0" indent="-457200" algn="just" fontAlgn="auto">
              <a:lnSpc>
                <a:spcPct val="150000"/>
              </a:lnSpc>
              <a:spcBef>
                <a:spcPts val="1800"/>
              </a:spcBef>
              <a:spcAft>
                <a:spcPts val="1200"/>
              </a:spcAft>
              <a:buClrTx/>
              <a:buSzTx/>
              <a:buFont typeface="Arial" panose="020B0604020202020204" pitchFamily="34" charset="0"/>
              <a:buChar char="•"/>
              <a:tabLst/>
              <a:defRPr/>
            </a:pPr>
            <a:r>
              <a:rPr lang="fr-FR" sz="1800" dirty="0"/>
              <a:t>Troubles bipolaires </a:t>
            </a:r>
            <a:r>
              <a:rPr lang="fr-FR" sz="1800" b="0" dirty="0"/>
              <a:t>: </a:t>
            </a:r>
            <a:r>
              <a:rPr lang="fr-FR" sz="1800" b="0" dirty="0">
                <a:solidFill>
                  <a:srgbClr val="575757"/>
                </a:solidFill>
              </a:rPr>
              <a:t>à l’origine d’une alternance hypersomnie/insomnie</a:t>
            </a:r>
            <a:endParaRPr lang="fr-FR" sz="2000" b="0" dirty="0">
              <a:solidFill>
                <a:srgbClr val="555555"/>
              </a:solidFill>
            </a:endParaRPr>
          </a:p>
          <a:p>
            <a:pPr>
              <a:lnSpc>
                <a:spcPct val="150000"/>
              </a:lnSpc>
              <a:spcBef>
                <a:spcPts val="1800"/>
              </a:spcBef>
              <a:spcAft>
                <a:spcPts val="1200"/>
              </a:spcAft>
            </a:pPr>
            <a:endParaRPr lang="fr-FR" sz="1800" b="0" dirty="0"/>
          </a:p>
          <a:p>
            <a:pPr>
              <a:lnSpc>
                <a:spcPct val="150000"/>
              </a:lnSpc>
              <a:spcBef>
                <a:spcPts val="1800"/>
              </a:spcBef>
              <a:spcAft>
                <a:spcPts val="1200"/>
              </a:spcAft>
            </a:pPr>
            <a:endParaRPr lang="fr-FR" sz="1800" b="0" dirty="0"/>
          </a:p>
          <a:p>
            <a:pPr>
              <a:lnSpc>
                <a:spcPct val="150000"/>
              </a:lnSpc>
              <a:spcBef>
                <a:spcPts val="1800"/>
              </a:spcBef>
              <a:spcAft>
                <a:spcPts val="1200"/>
              </a:spcAft>
            </a:pPr>
            <a:endParaRPr lang="fr-FR" sz="1800" b="0" dirty="0"/>
          </a:p>
        </p:txBody>
      </p:sp>
      <p:sp>
        <p:nvSpPr>
          <p:cNvPr id="3" name="ZoneTexte 2">
            <a:extLst>
              <a:ext uri="{FF2B5EF4-FFF2-40B4-BE49-F238E27FC236}">
                <a16:creationId xmlns:a16="http://schemas.microsoft.com/office/drawing/2014/main" id="{AD6B7D4B-2A4A-5505-5BE5-C3BCFDA46A24}"/>
              </a:ext>
            </a:extLst>
          </p:cNvPr>
          <p:cNvSpPr txBox="1"/>
          <p:nvPr/>
        </p:nvSpPr>
        <p:spPr>
          <a:xfrm>
            <a:off x="71999" y="6408000"/>
            <a:ext cx="7442377" cy="33855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err="1"/>
              <a:t>Baglioni</a:t>
            </a:r>
            <a:r>
              <a:rPr lang="fr-FR" sz="800" dirty="0"/>
              <a:t> C. </a:t>
            </a:r>
            <a:r>
              <a:rPr lang="fr-FR" sz="800" i="1" dirty="0"/>
              <a:t>et al</a:t>
            </a:r>
            <a:r>
              <a:rPr lang="fr-FR" sz="800" dirty="0"/>
              <a:t>. </a:t>
            </a:r>
            <a:r>
              <a:rPr lang="fr-FR" sz="800" dirty="0" err="1"/>
              <a:t>Insomnia</a:t>
            </a:r>
            <a:r>
              <a:rPr lang="fr-FR" sz="800" dirty="0"/>
              <a:t> as a </a:t>
            </a:r>
            <a:r>
              <a:rPr lang="fr-FR" sz="800" dirty="0" err="1"/>
              <a:t>predictor</a:t>
            </a:r>
            <a:r>
              <a:rPr lang="fr-FR" sz="800" dirty="0"/>
              <a:t> of </a:t>
            </a:r>
            <a:r>
              <a:rPr lang="fr-FR" sz="800" dirty="0" err="1"/>
              <a:t>depression</a:t>
            </a:r>
            <a:r>
              <a:rPr lang="fr-FR" sz="800" dirty="0"/>
              <a:t>: A </a:t>
            </a:r>
            <a:r>
              <a:rPr lang="fr-FR" sz="800" dirty="0" err="1"/>
              <a:t>meta-analytic</a:t>
            </a:r>
            <a:r>
              <a:rPr lang="fr-FR" sz="800" dirty="0"/>
              <a:t> </a:t>
            </a:r>
            <a:r>
              <a:rPr lang="fr-FR" sz="800" dirty="0" err="1"/>
              <a:t>evaluation</a:t>
            </a:r>
            <a:r>
              <a:rPr lang="fr-FR" sz="800" dirty="0"/>
              <a:t> of longitudinal </a:t>
            </a:r>
            <a:r>
              <a:rPr lang="fr-FR" sz="800" dirty="0" err="1"/>
              <a:t>epidemiological</a:t>
            </a:r>
            <a:r>
              <a:rPr lang="fr-FR" sz="800" dirty="0"/>
              <a:t> </a:t>
            </a:r>
            <a:r>
              <a:rPr lang="fr-FR" sz="800" dirty="0" err="1"/>
              <a:t>studies</a:t>
            </a:r>
            <a:r>
              <a:rPr lang="fr-FR" sz="800" dirty="0"/>
              <a:t>. </a:t>
            </a:r>
            <a:r>
              <a:rPr lang="fr-FR" sz="800" i="1" dirty="0"/>
              <a:t>Journal of Affective </a:t>
            </a:r>
            <a:r>
              <a:rPr lang="fr-FR" sz="800" i="1" dirty="0" err="1"/>
              <a:t>Disorders</a:t>
            </a:r>
            <a:r>
              <a:rPr lang="fr-FR" sz="800" i="1" dirty="0"/>
              <a:t> </a:t>
            </a:r>
            <a:r>
              <a:rPr lang="fr-FR" sz="800" dirty="0"/>
              <a:t>2011;135:10–19 ; </a:t>
            </a:r>
            <a:r>
              <a:rPr lang="fr-FR" sz="800" dirty="0" err="1"/>
              <a:t>Palagini</a:t>
            </a:r>
            <a:r>
              <a:rPr lang="fr-FR" sz="800" dirty="0"/>
              <a:t> L. </a:t>
            </a:r>
            <a:r>
              <a:rPr lang="fr-FR" sz="800" i="1" dirty="0"/>
              <a:t>et al</a:t>
            </a:r>
            <a:r>
              <a:rPr lang="fr-FR" sz="800" dirty="0"/>
              <a:t>. REM </a:t>
            </a:r>
            <a:r>
              <a:rPr lang="fr-FR" sz="800" dirty="0" err="1"/>
              <a:t>sleep</a:t>
            </a:r>
            <a:r>
              <a:rPr lang="fr-FR" sz="800" dirty="0"/>
              <a:t> </a:t>
            </a:r>
            <a:r>
              <a:rPr lang="fr-FR" sz="800" dirty="0" err="1"/>
              <a:t>dysregulation</a:t>
            </a:r>
            <a:r>
              <a:rPr lang="fr-FR" sz="800" dirty="0"/>
              <a:t> in </a:t>
            </a:r>
            <a:r>
              <a:rPr lang="fr-FR" sz="800" dirty="0" err="1"/>
              <a:t>depression</a:t>
            </a:r>
            <a:r>
              <a:rPr lang="fr-FR" sz="800" dirty="0"/>
              <a:t>: State of the art. </a:t>
            </a:r>
            <a:r>
              <a:rPr lang="fr-FR" sz="800" i="1" dirty="0" err="1"/>
              <a:t>Sleep</a:t>
            </a:r>
            <a:r>
              <a:rPr lang="fr-FR" sz="800" i="1" dirty="0"/>
              <a:t> Med </a:t>
            </a:r>
            <a:r>
              <a:rPr lang="fr-FR" sz="800" i="1" dirty="0" err="1"/>
              <a:t>Rev</a:t>
            </a:r>
            <a:r>
              <a:rPr lang="fr-FR" sz="800" i="1" dirty="0"/>
              <a:t> </a:t>
            </a:r>
            <a:r>
              <a:rPr lang="fr-FR" sz="800" dirty="0"/>
              <a:t>2013;17:377-90.</a:t>
            </a:r>
          </a:p>
        </p:txBody>
      </p:sp>
    </p:spTree>
    <p:extLst>
      <p:ext uri="{BB962C8B-B14F-4D97-AF65-F5344CB8AC3E}">
        <p14:creationId xmlns:p14="http://schemas.microsoft.com/office/powerpoint/2010/main" val="34675335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Insomnie liée à une maladie somatique</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10515600" cy="4283628"/>
          </a:xfrm>
        </p:spPr>
        <p:txBody>
          <a:bodyPr>
            <a:noAutofit/>
          </a:bodyPr>
          <a:lstStyle/>
          <a:p>
            <a:pPr marL="342900" indent="-342900" algn="just">
              <a:lnSpc>
                <a:spcPct val="150000"/>
              </a:lnSpc>
              <a:spcBef>
                <a:spcPts val="1800"/>
              </a:spcBef>
              <a:spcAft>
                <a:spcPts val="1200"/>
              </a:spcAft>
              <a:buFont typeface="Arial" panose="020B0604020202020204" pitchFamily="34" charset="0"/>
              <a:buChar char="•"/>
            </a:pPr>
            <a:r>
              <a:rPr lang="fr-FR" sz="1800"/>
              <a:t>Douleurs chroniques </a:t>
            </a:r>
            <a:r>
              <a:rPr lang="fr-FR" sz="1800" b="0"/>
              <a:t>:</a:t>
            </a:r>
            <a:r>
              <a:rPr lang="fr-FR" sz="1800">
                <a:solidFill>
                  <a:srgbClr val="575757"/>
                </a:solidFill>
              </a:rPr>
              <a:t> </a:t>
            </a:r>
            <a:r>
              <a:rPr lang="fr-FR" sz="1800" b="0">
                <a:solidFill>
                  <a:srgbClr val="575757"/>
                </a:solidFill>
              </a:rPr>
              <a:t>fibromyalgie, arthropathies, hernies discales</a:t>
            </a:r>
          </a:p>
          <a:p>
            <a:pPr marL="342900" indent="-342900" algn="just">
              <a:lnSpc>
                <a:spcPct val="150000"/>
              </a:lnSpc>
              <a:spcBef>
                <a:spcPts val="1800"/>
              </a:spcBef>
              <a:spcAft>
                <a:spcPts val="1200"/>
              </a:spcAft>
              <a:buFont typeface="Arial" panose="020B0604020202020204" pitchFamily="34" charset="0"/>
              <a:buChar char="•"/>
            </a:pPr>
            <a:r>
              <a:rPr lang="fr-FR" sz="1800"/>
              <a:t>Troubles hormonaux </a:t>
            </a:r>
            <a:r>
              <a:rPr lang="fr-FR" sz="1800" b="0"/>
              <a:t>:</a:t>
            </a:r>
            <a:r>
              <a:rPr lang="fr-FR" sz="1800">
                <a:solidFill>
                  <a:srgbClr val="575757"/>
                </a:solidFill>
              </a:rPr>
              <a:t> </a:t>
            </a:r>
            <a:r>
              <a:rPr lang="fr-FR" sz="1800" b="0">
                <a:solidFill>
                  <a:srgbClr val="575757"/>
                </a:solidFill>
              </a:rPr>
              <a:t>hyperthyroïdie, </a:t>
            </a:r>
            <a:r>
              <a:rPr lang="fr-FR" sz="1800" b="0" err="1">
                <a:solidFill>
                  <a:srgbClr val="575757"/>
                </a:solidFill>
              </a:rPr>
              <a:t>hypercortisolémie</a:t>
            </a:r>
            <a:endParaRPr lang="fr-FR" sz="1800" b="0">
              <a:solidFill>
                <a:srgbClr val="575757"/>
              </a:solidFill>
            </a:endParaRPr>
          </a:p>
          <a:p>
            <a:pPr marL="342900" indent="-342900" algn="just">
              <a:lnSpc>
                <a:spcPct val="150000"/>
              </a:lnSpc>
              <a:spcBef>
                <a:spcPts val="1800"/>
              </a:spcBef>
              <a:spcAft>
                <a:spcPts val="1200"/>
              </a:spcAft>
              <a:buFont typeface="Arial" panose="020B0604020202020204" pitchFamily="34" charset="0"/>
              <a:buChar char="•"/>
            </a:pPr>
            <a:r>
              <a:rPr lang="fr-FR" sz="1800"/>
              <a:t>Maladies cardiovasculaires </a:t>
            </a:r>
            <a:r>
              <a:rPr lang="fr-FR" sz="1800" b="0"/>
              <a:t>:</a:t>
            </a:r>
            <a:r>
              <a:rPr lang="fr-FR" sz="1800">
                <a:solidFill>
                  <a:srgbClr val="575757"/>
                </a:solidFill>
              </a:rPr>
              <a:t> </a:t>
            </a:r>
            <a:r>
              <a:rPr lang="fr-FR" sz="1800" b="0">
                <a:solidFill>
                  <a:srgbClr val="575757"/>
                </a:solidFill>
              </a:rPr>
              <a:t>arythmies nocturnes, HTA</a:t>
            </a:r>
          </a:p>
          <a:p>
            <a:pPr marL="342900" indent="-342900" algn="just">
              <a:lnSpc>
                <a:spcPct val="150000"/>
              </a:lnSpc>
              <a:spcBef>
                <a:spcPts val="1800"/>
              </a:spcBef>
              <a:spcAft>
                <a:spcPts val="1200"/>
              </a:spcAft>
              <a:buFont typeface="Arial" panose="020B0604020202020204" pitchFamily="34" charset="0"/>
              <a:buChar char="•"/>
            </a:pPr>
            <a:r>
              <a:rPr lang="fr-FR" sz="1800"/>
              <a:t>Maladies métaboliques </a:t>
            </a:r>
            <a:r>
              <a:rPr lang="fr-FR" sz="1800" b="0"/>
              <a:t>:</a:t>
            </a:r>
            <a:r>
              <a:rPr lang="fr-FR" sz="1800">
                <a:solidFill>
                  <a:srgbClr val="575757"/>
                </a:solidFill>
              </a:rPr>
              <a:t> </a:t>
            </a:r>
            <a:r>
              <a:rPr lang="fr-FR" sz="1800" b="0">
                <a:solidFill>
                  <a:srgbClr val="575757"/>
                </a:solidFill>
              </a:rPr>
              <a:t>diabète</a:t>
            </a:r>
          </a:p>
          <a:p>
            <a:pPr marL="342900" indent="-342900" algn="just">
              <a:lnSpc>
                <a:spcPct val="150000"/>
              </a:lnSpc>
              <a:spcBef>
                <a:spcPts val="1800"/>
              </a:spcBef>
              <a:spcAft>
                <a:spcPts val="1200"/>
              </a:spcAft>
              <a:buFont typeface="Arial" panose="020B0604020202020204" pitchFamily="34" charset="0"/>
              <a:buChar char="•"/>
            </a:pPr>
            <a:r>
              <a:rPr lang="fr-FR" sz="1800"/>
              <a:t>Problèmes urinaires </a:t>
            </a:r>
            <a:r>
              <a:rPr lang="fr-FR" sz="1800" b="0"/>
              <a:t>:</a:t>
            </a:r>
            <a:r>
              <a:rPr lang="fr-FR" sz="1800" b="0">
                <a:solidFill>
                  <a:srgbClr val="575757"/>
                </a:solidFill>
              </a:rPr>
              <a:t> hyperplasie bénigne de la prostate </a:t>
            </a:r>
            <a:endParaRPr lang="fr-FR" sz="1800">
              <a:solidFill>
                <a:srgbClr val="575757"/>
              </a:solidFill>
            </a:endParaRPr>
          </a:p>
          <a:p>
            <a:pPr>
              <a:lnSpc>
                <a:spcPct val="150000"/>
              </a:lnSpc>
              <a:spcBef>
                <a:spcPts val="1800"/>
              </a:spcBef>
              <a:spcAft>
                <a:spcPts val="1200"/>
              </a:spcAft>
            </a:pPr>
            <a:endParaRPr lang="fr-FR" sz="1800">
              <a:solidFill>
                <a:srgbClr val="575757"/>
              </a:solidFill>
            </a:endParaRPr>
          </a:p>
          <a:p>
            <a:pPr>
              <a:lnSpc>
                <a:spcPct val="150000"/>
              </a:lnSpc>
              <a:spcBef>
                <a:spcPts val="1800"/>
              </a:spcBef>
              <a:spcAft>
                <a:spcPts val="1200"/>
              </a:spcAft>
            </a:pPr>
            <a:endParaRPr lang="fr-FR" sz="1800">
              <a:solidFill>
                <a:srgbClr val="575757"/>
              </a:solidFill>
            </a:endParaRPr>
          </a:p>
        </p:txBody>
      </p:sp>
      <p:sp>
        <p:nvSpPr>
          <p:cNvPr id="3" name="ZoneTexte 2">
            <a:extLst>
              <a:ext uri="{FF2B5EF4-FFF2-40B4-BE49-F238E27FC236}">
                <a16:creationId xmlns:a16="http://schemas.microsoft.com/office/drawing/2014/main" id="{D1C3A528-B768-92E0-53D1-536F63B406D8}"/>
              </a:ext>
            </a:extLst>
          </p:cNvPr>
          <p:cNvSpPr txBox="1"/>
          <p:nvPr/>
        </p:nvSpPr>
        <p:spPr>
          <a:xfrm>
            <a:off x="72000" y="6480000"/>
            <a:ext cx="1729961"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a:solidFill>
                  <a:srgbClr val="4D5156"/>
                </a:solidFill>
                <a:latin typeface="arial" panose="020B0604020202020204" pitchFamily="34" charset="0"/>
              </a:rPr>
              <a:t>HTA : Hypertension artérielle</a:t>
            </a:r>
          </a:p>
        </p:txBody>
      </p:sp>
    </p:spTree>
    <p:extLst>
      <p:ext uri="{BB962C8B-B14F-4D97-AF65-F5344CB8AC3E}">
        <p14:creationId xmlns:p14="http://schemas.microsoft.com/office/powerpoint/2010/main" val="19219241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Insomnie iatrogène / toxique</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606378"/>
            <a:ext cx="10515600" cy="4799042"/>
          </a:xfrm>
        </p:spPr>
        <p:txBody>
          <a:bodyPr>
            <a:normAutofit/>
          </a:bodyPr>
          <a:lstStyle/>
          <a:p>
            <a:pPr marL="342900" indent="-342900" algn="just">
              <a:lnSpc>
                <a:spcPct val="130000"/>
              </a:lnSpc>
              <a:buFont typeface="Arial" panose="020B0604020202020204" pitchFamily="34" charset="0"/>
              <a:buChar char="•"/>
            </a:pPr>
            <a:r>
              <a:rPr lang="fr-FR" sz="1800" b="0" dirty="0"/>
              <a:t>Corticoïdes</a:t>
            </a:r>
            <a:r>
              <a:rPr lang="fr-FR" sz="1800" b="0" baseline="30000" dirty="0"/>
              <a:t>1-3</a:t>
            </a:r>
          </a:p>
          <a:p>
            <a:pPr marL="342900" indent="-342900" algn="just">
              <a:lnSpc>
                <a:spcPct val="130000"/>
              </a:lnSpc>
              <a:buFont typeface="Arial" panose="020B0604020202020204" pitchFamily="34" charset="0"/>
              <a:buChar char="•"/>
            </a:pPr>
            <a:r>
              <a:rPr lang="fr-FR" sz="1800" b="0" dirty="0"/>
              <a:t>Molécules éveillantes</a:t>
            </a:r>
            <a:r>
              <a:rPr lang="fr-FR" sz="1800" b="0" baseline="30000" dirty="0"/>
              <a:t>3,4</a:t>
            </a:r>
          </a:p>
          <a:p>
            <a:pPr marL="342900" indent="-342900" algn="just">
              <a:lnSpc>
                <a:spcPct val="130000"/>
              </a:lnSpc>
              <a:buFont typeface="Arial" panose="020B0604020202020204" pitchFamily="34" charset="0"/>
              <a:buChar char="•"/>
            </a:pPr>
            <a:r>
              <a:rPr lang="fr-FR" sz="1800" b="0" dirty="0"/>
              <a:t>Opioïdes</a:t>
            </a:r>
            <a:r>
              <a:rPr lang="fr-FR" sz="1800" b="0" baseline="30000" dirty="0"/>
              <a:t>3</a:t>
            </a:r>
            <a:endParaRPr lang="fr-FR" sz="1800" b="0" dirty="0"/>
          </a:p>
          <a:p>
            <a:pPr marL="342900" indent="-342900" algn="just">
              <a:lnSpc>
                <a:spcPct val="130000"/>
              </a:lnSpc>
              <a:buFont typeface="Arial" panose="020B0604020202020204" pitchFamily="34" charset="0"/>
              <a:buChar char="•"/>
            </a:pPr>
            <a:r>
              <a:rPr lang="fr-FR" sz="1800" b="0" dirty="0"/>
              <a:t>Bétabloquants</a:t>
            </a:r>
            <a:r>
              <a:rPr lang="fr-FR" sz="1800" b="0" baseline="30000" dirty="0"/>
              <a:t>2</a:t>
            </a:r>
          </a:p>
          <a:p>
            <a:pPr marL="342900" indent="-342900" algn="just">
              <a:lnSpc>
                <a:spcPct val="130000"/>
              </a:lnSpc>
              <a:buFont typeface="Arial" panose="020B0604020202020204" pitchFamily="34" charset="0"/>
              <a:buChar char="•"/>
            </a:pPr>
            <a:r>
              <a:rPr lang="fr-FR" sz="1800" b="0" dirty="0"/>
              <a:t>Antidépresseurs stimulants</a:t>
            </a:r>
            <a:r>
              <a:rPr lang="fr-FR" sz="1800" b="0" baseline="30000" dirty="0"/>
              <a:t>2,3</a:t>
            </a:r>
          </a:p>
          <a:p>
            <a:pPr marL="342900" indent="-342900" algn="just">
              <a:lnSpc>
                <a:spcPct val="130000"/>
              </a:lnSpc>
              <a:buFont typeface="Arial" panose="020B0604020202020204" pitchFamily="34" charset="0"/>
              <a:buChar char="•"/>
            </a:pPr>
            <a:r>
              <a:rPr lang="fr-FR" sz="1800" b="0" dirty="0"/>
              <a:t>Antiépileptiques</a:t>
            </a:r>
            <a:r>
              <a:rPr lang="fr-FR" sz="1800" b="0" baseline="30000" dirty="0"/>
              <a:t>4</a:t>
            </a:r>
          </a:p>
          <a:p>
            <a:pPr marL="342900" indent="-342900" algn="just">
              <a:lnSpc>
                <a:spcPct val="130000"/>
              </a:lnSpc>
              <a:buFont typeface="Arial" panose="020B0604020202020204" pitchFamily="34" charset="0"/>
              <a:buChar char="•"/>
            </a:pPr>
            <a:r>
              <a:rPr lang="fr-FR" sz="1800" b="0" dirty="0"/>
              <a:t>Antiparkinsoniens</a:t>
            </a:r>
            <a:r>
              <a:rPr lang="fr-FR" sz="1800" b="0" baseline="30000" dirty="0"/>
              <a:t>4</a:t>
            </a:r>
            <a:endParaRPr lang="fr-FR" sz="1800" b="0" dirty="0"/>
          </a:p>
          <a:p>
            <a:pPr marL="342900" indent="-342900" algn="just">
              <a:lnSpc>
                <a:spcPct val="130000"/>
              </a:lnSpc>
              <a:buFont typeface="Arial" panose="020B0604020202020204" pitchFamily="34" charset="0"/>
              <a:buChar char="•"/>
            </a:pPr>
            <a:r>
              <a:rPr lang="fr-FR" sz="1800" b="0" dirty="0"/>
              <a:t>Diurétiques</a:t>
            </a:r>
            <a:r>
              <a:rPr lang="fr-FR" sz="1800" b="0" baseline="30000" dirty="0"/>
              <a:t>5</a:t>
            </a:r>
          </a:p>
          <a:p>
            <a:pPr marL="342900" indent="-342900" algn="just">
              <a:lnSpc>
                <a:spcPct val="130000"/>
              </a:lnSpc>
              <a:buFont typeface="Arial" panose="020B0604020202020204" pitchFamily="34" charset="0"/>
              <a:buChar char="•"/>
            </a:pPr>
            <a:r>
              <a:rPr lang="fr-FR" sz="1800" b="0" dirty="0"/>
              <a:t>Hormones thyroïdiennes</a:t>
            </a:r>
            <a:r>
              <a:rPr lang="fr-FR" sz="1800" b="0" baseline="30000" dirty="0"/>
              <a:t>1,3</a:t>
            </a:r>
            <a:endParaRPr lang="fr-FR" sz="1800" b="0" dirty="0"/>
          </a:p>
          <a:p>
            <a:pPr marL="342900" indent="-342900" algn="just">
              <a:lnSpc>
                <a:spcPct val="130000"/>
              </a:lnSpc>
              <a:buFont typeface="Arial" panose="020B0604020202020204" pitchFamily="34" charset="0"/>
              <a:buChar char="•"/>
            </a:pPr>
            <a:r>
              <a:rPr lang="fr-FR" sz="1800" b="0" dirty="0"/>
              <a:t>Alcool, nicotine, caféine, cocaïne, amphétamine, cannabis</a:t>
            </a:r>
            <a:r>
              <a:rPr lang="fr-FR" sz="1800" b="0" baseline="30000" dirty="0"/>
              <a:t>1,3,4</a:t>
            </a:r>
            <a:endParaRPr lang="fr-FR" sz="1800" b="0" dirty="0"/>
          </a:p>
          <a:p>
            <a:endParaRPr lang="fr-FR" sz="1800" b="0" dirty="0"/>
          </a:p>
          <a:p>
            <a:endParaRPr lang="fr-FR" sz="1800" b="0" dirty="0"/>
          </a:p>
        </p:txBody>
      </p:sp>
      <p:sp>
        <p:nvSpPr>
          <p:cNvPr id="4" name="ZoneTexte 3">
            <a:extLst>
              <a:ext uri="{FF2B5EF4-FFF2-40B4-BE49-F238E27FC236}">
                <a16:creationId xmlns:a16="http://schemas.microsoft.com/office/drawing/2014/main" id="{B8F0B677-FB47-E69A-C0DB-37A8ADD05A5B}"/>
              </a:ext>
            </a:extLst>
          </p:cNvPr>
          <p:cNvSpPr txBox="1"/>
          <p:nvPr/>
        </p:nvSpPr>
        <p:spPr>
          <a:xfrm>
            <a:off x="0" y="6172338"/>
            <a:ext cx="7930836" cy="707886"/>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800" dirty="0">
                <a:solidFill>
                  <a:srgbClr val="4D5156"/>
                </a:solidFill>
                <a:latin typeface="arial" panose="020B0604020202020204" pitchFamily="34" charset="0"/>
              </a:rPr>
              <a:t>1. </a:t>
            </a:r>
            <a:r>
              <a:rPr lang="fr-FR" sz="800" dirty="0" err="1">
                <a:solidFill>
                  <a:srgbClr val="4D5156"/>
                </a:solidFill>
                <a:latin typeface="arial" panose="020B0604020202020204" pitchFamily="34" charset="0"/>
              </a:rPr>
              <a:t>Leistedt</a:t>
            </a:r>
            <a:r>
              <a:rPr lang="fr-FR" sz="800" dirty="0">
                <a:solidFill>
                  <a:srgbClr val="4D5156"/>
                </a:solidFill>
                <a:latin typeface="arial" panose="020B0604020202020204" pitchFamily="34" charset="0"/>
              </a:rPr>
              <a:t> S. </a:t>
            </a:r>
            <a:r>
              <a:rPr lang="fr-FR" sz="800" i="1" dirty="0">
                <a:solidFill>
                  <a:srgbClr val="4D5156"/>
                </a:solidFill>
                <a:latin typeface="arial" panose="020B0604020202020204" pitchFamily="34" charset="0"/>
              </a:rPr>
              <a:t>et al</a:t>
            </a:r>
            <a:r>
              <a:rPr lang="fr-FR" sz="800" dirty="0">
                <a:solidFill>
                  <a:srgbClr val="4D5156"/>
                </a:solidFill>
                <a:latin typeface="arial" panose="020B0604020202020204" pitchFamily="34" charset="0"/>
              </a:rPr>
              <a:t>. Aspects cliniques et neurophysiologiques de l’insomnie psychophysiologique. </a:t>
            </a:r>
            <a:r>
              <a:rPr lang="fr-FR" sz="800" dirty="0" err="1">
                <a:solidFill>
                  <a:srgbClr val="4D5156"/>
                </a:solidFill>
                <a:latin typeface="arial" panose="020B0604020202020204" pitchFamily="34" charset="0"/>
              </a:rPr>
              <a:t>Rev</a:t>
            </a:r>
            <a:r>
              <a:rPr lang="fr-FR" sz="800" dirty="0">
                <a:solidFill>
                  <a:srgbClr val="4D5156"/>
                </a:solidFill>
                <a:latin typeface="arial" panose="020B0604020202020204" pitchFamily="34" charset="0"/>
              </a:rPr>
              <a:t> Med </a:t>
            </a:r>
            <a:r>
              <a:rPr lang="fr-FR" sz="800" dirty="0" err="1">
                <a:solidFill>
                  <a:srgbClr val="4D5156"/>
                </a:solidFill>
                <a:latin typeface="arial" panose="020B0604020202020204" pitchFamily="34" charset="0"/>
              </a:rPr>
              <a:t>Brux</a:t>
            </a:r>
            <a:r>
              <a:rPr lang="fr-FR" sz="800" dirty="0">
                <a:solidFill>
                  <a:srgbClr val="4D5156"/>
                </a:solidFill>
                <a:latin typeface="arial" panose="020B0604020202020204" pitchFamily="34" charset="0"/>
              </a:rPr>
              <a:t> 2007 ; 28 : 11-20 ; 2. Bourcier E.. Traitement de l’insomnie. Chapitre 36. p641 ; 3. Item 108 : troubles du sommeil [En ligne]. </a:t>
            </a:r>
            <a:r>
              <a:rPr lang="fr-FR" sz="800" dirty="0">
                <a:solidFill>
                  <a:srgbClr val="575757"/>
                </a:solidFill>
                <a:latin typeface="Arial" panose="020B0604020202020204" pitchFamily="34" charset="0"/>
                <a:cs typeface="Arial" panose="020B0604020202020204" pitchFamily="34" charset="0"/>
              </a:rPr>
              <a:t>[</a:t>
            </a:r>
            <a:r>
              <a:rPr lang="fr-FR" sz="800" dirty="0">
                <a:solidFill>
                  <a:srgbClr val="4D5156"/>
                </a:solidFill>
                <a:latin typeface="arial" panose="020B0604020202020204" pitchFamily="34" charset="0"/>
              </a:rPr>
              <a:t>consulté le 26/06/2024], accessible à l’adresse : </a:t>
            </a:r>
            <a:r>
              <a:rPr lang="fr-FR" sz="800" dirty="0">
                <a:solidFill>
                  <a:srgbClr val="4D5156"/>
                </a:solidFill>
                <a:latin typeface="arial" panose="020B0604020202020204" pitchFamily="34" charset="0"/>
                <a:hlinkClick r:id="rId3">
                  <a:extLst>
                    <a:ext uri="{A12FA001-AC4F-418D-AE19-62706E023703}">
                      <ahyp:hlinkClr xmlns:ahyp="http://schemas.microsoft.com/office/drawing/2018/hyperlinkcolor" val="tx"/>
                    </a:ext>
                  </a:extLst>
                </a:hlinkClick>
              </a:rPr>
              <a:t>https://s-editions.fr/CODEX/ITEM%20108%C2%A0-%20TROUBLES%20DU%20SOMMEIL_V3.pdf</a:t>
            </a:r>
            <a:r>
              <a:rPr lang="fr-FR" sz="800" dirty="0">
                <a:solidFill>
                  <a:srgbClr val="4D5156"/>
                </a:solidFill>
                <a:latin typeface="arial" panose="020B0604020202020204" pitchFamily="34" charset="0"/>
              </a:rPr>
              <a:t> ; 4. </a:t>
            </a:r>
            <a:r>
              <a:rPr lang="fr-FR" sz="800" dirty="0" err="1">
                <a:solidFill>
                  <a:srgbClr val="4D5156"/>
                </a:solidFill>
                <a:latin typeface="arial" panose="020B0604020202020204" pitchFamily="34" charset="0"/>
              </a:rPr>
              <a:t>Poirot</a:t>
            </a:r>
            <a:r>
              <a:rPr lang="fr-FR" sz="800" dirty="0">
                <a:solidFill>
                  <a:srgbClr val="4D5156"/>
                </a:solidFill>
                <a:latin typeface="arial" panose="020B0604020202020204" pitchFamily="34" charset="0"/>
              </a:rPr>
              <a:t> I. La prise en charge de </a:t>
            </a:r>
            <a:r>
              <a:rPr lang="fr-FR" sz="800" dirty="0" err="1">
                <a:solidFill>
                  <a:srgbClr val="4D5156"/>
                </a:solidFill>
                <a:latin typeface="arial" panose="020B0604020202020204" pitchFamily="34" charset="0"/>
              </a:rPr>
              <a:t>lʼinsomnie</a:t>
            </a:r>
            <a:r>
              <a:rPr lang="fr-FR" sz="800" dirty="0">
                <a:solidFill>
                  <a:srgbClr val="4D5156"/>
                </a:solidFill>
                <a:latin typeface="arial" panose="020B0604020202020204" pitchFamily="34" charset="0"/>
              </a:rPr>
              <a:t> est déterminée par </a:t>
            </a:r>
            <a:r>
              <a:rPr lang="fr-FR" sz="800" dirty="0" err="1">
                <a:solidFill>
                  <a:srgbClr val="4D5156"/>
                </a:solidFill>
                <a:latin typeface="arial" panose="020B0604020202020204" pitchFamily="34" charset="0"/>
              </a:rPr>
              <a:t>lʼenquête</a:t>
            </a:r>
            <a:r>
              <a:rPr lang="fr-FR" sz="800" dirty="0">
                <a:solidFill>
                  <a:srgbClr val="4D5156"/>
                </a:solidFill>
                <a:latin typeface="arial" panose="020B0604020202020204" pitchFamily="34" charset="0"/>
              </a:rPr>
              <a:t> étiologique. Le concours médical; Tome 132, n°07, 12-16 avril 2010 ; 5. Nguyen-Michel VH. et al. Le sommeil et ses troubles chez le sujet âgé. L’information psychiatrique 2010;86:57-65.</a:t>
            </a:r>
          </a:p>
        </p:txBody>
      </p:sp>
    </p:spTree>
    <p:extLst>
      <p:ext uri="{BB962C8B-B14F-4D97-AF65-F5344CB8AC3E}">
        <p14:creationId xmlns:p14="http://schemas.microsoft.com/office/powerpoint/2010/main" val="24069793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5D27D-F946-C0F2-2F9F-B8E7876A87F3}"/>
              </a:ext>
            </a:extLst>
          </p:cNvPr>
          <p:cNvSpPr>
            <a:spLocks noGrp="1"/>
          </p:cNvSpPr>
          <p:nvPr>
            <p:ph type="title"/>
          </p:nvPr>
        </p:nvSpPr>
        <p:spPr/>
        <p:txBody>
          <a:bodyPr/>
          <a:lstStyle/>
          <a:p>
            <a:r>
              <a:rPr lang="fr-FR"/>
              <a:t>Insomnie avec TST court / TST normal</a:t>
            </a:r>
          </a:p>
        </p:txBody>
      </p:sp>
      <p:graphicFrame>
        <p:nvGraphicFramePr>
          <p:cNvPr id="5" name="Diagramme 4">
            <a:extLst>
              <a:ext uri="{FF2B5EF4-FFF2-40B4-BE49-F238E27FC236}">
                <a16:creationId xmlns:a16="http://schemas.microsoft.com/office/drawing/2014/main" id="{84625C2B-26DE-C3B1-B71E-A38A6306A96D}"/>
              </a:ext>
            </a:extLst>
          </p:cNvPr>
          <p:cNvGraphicFramePr/>
          <p:nvPr/>
        </p:nvGraphicFramePr>
        <p:xfrm>
          <a:off x="1473200" y="1226608"/>
          <a:ext cx="9144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5" name="Groupe 14">
            <a:extLst>
              <a:ext uri="{FF2B5EF4-FFF2-40B4-BE49-F238E27FC236}">
                <a16:creationId xmlns:a16="http://schemas.microsoft.com/office/drawing/2014/main" id="{4E7D7BD9-D222-F2C1-2971-560F40BD98C7}"/>
              </a:ext>
            </a:extLst>
          </p:cNvPr>
          <p:cNvGrpSpPr/>
          <p:nvPr/>
        </p:nvGrpSpPr>
        <p:grpSpPr>
          <a:xfrm>
            <a:off x="2442729" y="2081362"/>
            <a:ext cx="4990949" cy="3709157"/>
            <a:chOff x="347229" y="1948804"/>
            <a:chExt cx="4990949" cy="3709157"/>
          </a:xfrm>
        </p:grpSpPr>
        <p:sp>
          <p:nvSpPr>
            <p:cNvPr id="6" name="TextBox 79">
              <a:extLst>
                <a:ext uri="{FF2B5EF4-FFF2-40B4-BE49-F238E27FC236}">
                  <a16:creationId xmlns:a16="http://schemas.microsoft.com/office/drawing/2014/main" id="{AE53DCE7-5FC7-482C-5B29-6384876A7615}"/>
                </a:ext>
              </a:extLst>
            </p:cNvPr>
            <p:cNvSpPr txBox="1"/>
            <p:nvPr/>
          </p:nvSpPr>
          <p:spPr>
            <a:xfrm>
              <a:off x="347229" y="1948804"/>
              <a:ext cx="4990949" cy="3709157"/>
            </a:xfrm>
            <a:prstGeom prst="rect">
              <a:avLst/>
            </a:prstGeom>
            <a:noFill/>
          </p:spPr>
          <p:txBody>
            <a:bodyPr wrap="square" rtlCol="0">
              <a:spAutoFit/>
            </a:bodyPr>
            <a:lstStyle/>
            <a:p>
              <a:endParaRPr lang="fr-FR" b="1" dirty="0">
                <a:solidFill>
                  <a:srgbClr val="E5007D"/>
                </a:solidFill>
                <a:latin typeface="Arial" panose="020B0604020202020204" pitchFamily="34" charset="0"/>
                <a:cs typeface="Arial" panose="020B0604020202020204" pitchFamily="34" charset="0"/>
              </a:endParaRPr>
            </a:p>
            <a:p>
              <a:pPr algn="ctr"/>
              <a:endParaRPr lang="fr-FR" b="1" dirty="0">
                <a:solidFill>
                  <a:srgbClr val="E5007D"/>
                </a:solidFill>
                <a:latin typeface="Arial" panose="020B0604020202020204" pitchFamily="34" charset="0"/>
                <a:cs typeface="Arial" panose="020B0604020202020204" pitchFamily="34" charset="0"/>
              </a:endParaRPr>
            </a:p>
            <a:p>
              <a:pPr marL="96837">
                <a:lnSpc>
                  <a:spcPct val="140000"/>
                </a:lnSpc>
              </a:pPr>
              <a:r>
                <a:rPr lang="fr-FR" sz="1600" dirty="0">
                  <a:solidFill>
                    <a:srgbClr val="555555"/>
                  </a:solidFill>
                  <a:latin typeface="Arial" panose="020B0604020202020204" pitchFamily="34" charset="0"/>
                  <a:cs typeface="Arial" panose="020B0604020202020204" pitchFamily="34" charset="0"/>
                </a:rPr>
                <a:t> Vulnérabilité biologique</a:t>
              </a:r>
            </a:p>
            <a:p>
              <a:pPr marL="96837">
                <a:lnSpc>
                  <a:spcPct val="140000"/>
                </a:lnSpc>
              </a:pPr>
              <a:r>
                <a:rPr lang="fr-FR" sz="1600" dirty="0">
                  <a:solidFill>
                    <a:srgbClr val="555555"/>
                  </a:solidFill>
                  <a:latin typeface="Arial" panose="020B0604020202020204" pitchFamily="34" charset="0"/>
                  <a:cs typeface="Arial" panose="020B0604020202020204" pitchFamily="34" charset="0"/>
                </a:rPr>
                <a:t> </a:t>
              </a:r>
              <a:r>
                <a:rPr lang="fr-FR" sz="1600" dirty="0" err="1">
                  <a:solidFill>
                    <a:srgbClr val="555555"/>
                  </a:solidFill>
                  <a:latin typeface="Arial" panose="020B0604020202020204" pitchFamily="34" charset="0"/>
                  <a:cs typeface="Arial" panose="020B0604020202020204" pitchFamily="34" charset="0"/>
                </a:rPr>
                <a:t>Hyper-éveil</a:t>
              </a:r>
              <a:endParaRPr lang="fr-FR" sz="1600" dirty="0">
                <a:solidFill>
                  <a:srgbClr val="555555"/>
                </a:solidFill>
                <a:latin typeface="Arial" panose="020B0604020202020204" pitchFamily="34" charset="0"/>
                <a:cs typeface="Arial" panose="020B0604020202020204" pitchFamily="34" charset="0"/>
              </a:endParaRPr>
            </a:p>
            <a:p>
              <a:pPr marL="96837">
                <a:lnSpc>
                  <a:spcPct val="140000"/>
                </a:lnSpc>
              </a:pPr>
              <a:r>
                <a:rPr lang="fr-FR" sz="1600" dirty="0">
                  <a:solidFill>
                    <a:srgbClr val="555555"/>
                  </a:solidFill>
                  <a:latin typeface="Arial" panose="020B0604020202020204" pitchFamily="34" charset="0"/>
                  <a:cs typeface="Arial" panose="020B0604020202020204" pitchFamily="34" charset="0"/>
                </a:rPr>
                <a:t> Hypertonie sympathique</a:t>
              </a:r>
            </a:p>
            <a:p>
              <a:pPr marL="96837">
                <a:lnSpc>
                  <a:spcPct val="140000"/>
                </a:lnSpc>
              </a:pPr>
              <a:r>
                <a:rPr lang="fr-FR" sz="1600" dirty="0">
                  <a:solidFill>
                    <a:srgbClr val="555555"/>
                  </a:solidFill>
                  <a:latin typeface="Arial" panose="020B0604020202020204" pitchFamily="34" charset="0"/>
                  <a:cs typeface="Arial" panose="020B0604020202020204" pitchFamily="34" charset="0"/>
                </a:rPr>
                <a:t> Dysrégulation axe HHS</a:t>
              </a:r>
            </a:p>
            <a:p>
              <a:pPr marL="96837">
                <a:lnSpc>
                  <a:spcPct val="140000"/>
                </a:lnSpc>
              </a:pPr>
              <a:r>
                <a:rPr lang="fr-FR" sz="1600" dirty="0">
                  <a:solidFill>
                    <a:srgbClr val="555555"/>
                  </a:solidFill>
                  <a:latin typeface="Arial" panose="020B0604020202020204" pitchFamily="34" charset="0"/>
                  <a:cs typeface="Arial" panose="020B0604020202020204" pitchFamily="34" charset="0"/>
                </a:rPr>
                <a:t> Risque </a:t>
              </a:r>
              <a:r>
                <a:rPr lang="fr-FR" sz="1600" dirty="0" err="1">
                  <a:solidFill>
                    <a:srgbClr val="555555"/>
                  </a:solidFill>
                  <a:latin typeface="Arial" panose="020B0604020202020204" pitchFamily="34" charset="0"/>
                  <a:cs typeface="Arial" panose="020B0604020202020204" pitchFamily="34" charset="0"/>
                </a:rPr>
                <a:t>cardiométabolique</a:t>
              </a:r>
              <a:r>
                <a:rPr lang="fr-FR" sz="1600" dirty="0">
                  <a:solidFill>
                    <a:srgbClr val="555555"/>
                  </a:solidFill>
                  <a:latin typeface="Arial" panose="020B0604020202020204" pitchFamily="34" charset="0"/>
                  <a:cs typeface="Arial" panose="020B0604020202020204" pitchFamily="34" charset="0"/>
                </a:rPr>
                <a:t> ++</a:t>
              </a:r>
            </a:p>
            <a:p>
              <a:pPr marL="96837">
                <a:lnSpc>
                  <a:spcPct val="140000"/>
                </a:lnSpc>
              </a:pPr>
              <a:r>
                <a:rPr lang="fr-FR" sz="1600" dirty="0">
                  <a:solidFill>
                    <a:srgbClr val="555555"/>
                  </a:solidFill>
                  <a:latin typeface="Arial" panose="020B0604020202020204" pitchFamily="34" charset="0"/>
                  <a:cs typeface="Arial" panose="020B0604020202020204" pitchFamily="34" charset="0"/>
                </a:rPr>
                <a:t> Impact neurocognitif ++</a:t>
              </a:r>
            </a:p>
            <a:p>
              <a:pPr marL="96837">
                <a:lnSpc>
                  <a:spcPct val="140000"/>
                </a:lnSpc>
              </a:pPr>
              <a:r>
                <a:rPr lang="fr-FR" sz="1600" dirty="0">
                  <a:solidFill>
                    <a:srgbClr val="555555"/>
                  </a:solidFill>
                  <a:latin typeface="Arial" panose="020B0604020202020204" pitchFamily="34" charset="0"/>
                  <a:cs typeface="Arial" panose="020B0604020202020204" pitchFamily="34" charset="0"/>
                </a:rPr>
                <a:t> Profil dépressif</a:t>
              </a:r>
            </a:p>
            <a:p>
              <a:pPr marL="96837">
                <a:lnSpc>
                  <a:spcPct val="140000"/>
                </a:lnSpc>
              </a:pPr>
              <a:r>
                <a:rPr lang="fr-FR" sz="1600" dirty="0">
                  <a:solidFill>
                    <a:srgbClr val="555555"/>
                  </a:solidFill>
                  <a:latin typeface="Arial" panose="020B0604020202020204" pitchFamily="34" charset="0"/>
                  <a:cs typeface="Arial" panose="020B0604020202020204" pitchFamily="34" charset="0"/>
                </a:rPr>
                <a:t> Mauvaise perception du sommeil</a:t>
              </a:r>
            </a:p>
            <a:p>
              <a:pPr marL="96837">
                <a:lnSpc>
                  <a:spcPct val="140000"/>
                </a:lnSpc>
              </a:pPr>
              <a:endParaRPr lang="fr-FR" sz="1600" dirty="0">
                <a:solidFill>
                  <a:srgbClr val="555555"/>
                </a:solidFill>
                <a:latin typeface="Arial" panose="020B0604020202020204" pitchFamily="34" charset="0"/>
                <a:cs typeface="Arial" panose="020B0604020202020204" pitchFamily="34" charset="0"/>
              </a:endParaRPr>
            </a:p>
          </p:txBody>
        </p:sp>
        <p:sp>
          <p:nvSpPr>
            <p:cNvPr id="7" name="Flèche : haut 6">
              <a:extLst>
                <a:ext uri="{FF2B5EF4-FFF2-40B4-BE49-F238E27FC236}">
                  <a16:creationId xmlns:a16="http://schemas.microsoft.com/office/drawing/2014/main" id="{D5B3E12B-231D-C510-40FD-C470C0F47D0C}"/>
                </a:ext>
              </a:extLst>
            </p:cNvPr>
            <p:cNvSpPr/>
            <p:nvPr/>
          </p:nvSpPr>
          <p:spPr>
            <a:xfrm>
              <a:off x="416201" y="29116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haut 7">
              <a:extLst>
                <a:ext uri="{FF2B5EF4-FFF2-40B4-BE49-F238E27FC236}">
                  <a16:creationId xmlns:a16="http://schemas.microsoft.com/office/drawing/2014/main" id="{1812750D-8460-FEF0-3E6B-B02A6C7AB2DC}"/>
                </a:ext>
              </a:extLst>
            </p:cNvPr>
            <p:cNvSpPr/>
            <p:nvPr/>
          </p:nvSpPr>
          <p:spPr>
            <a:xfrm>
              <a:off x="3527701" y="41181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haut 8">
              <a:extLst>
                <a:ext uri="{FF2B5EF4-FFF2-40B4-BE49-F238E27FC236}">
                  <a16:creationId xmlns:a16="http://schemas.microsoft.com/office/drawing/2014/main" id="{84C9FFF6-F61D-3E73-C947-4ACCFCA1F6E1}"/>
                </a:ext>
              </a:extLst>
            </p:cNvPr>
            <p:cNvSpPr/>
            <p:nvPr/>
          </p:nvSpPr>
          <p:spPr>
            <a:xfrm>
              <a:off x="416201" y="32672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haut 9">
              <a:extLst>
                <a:ext uri="{FF2B5EF4-FFF2-40B4-BE49-F238E27FC236}">
                  <a16:creationId xmlns:a16="http://schemas.microsoft.com/office/drawing/2014/main" id="{22BD8E4F-DDA6-0959-BFC8-41F1B723D981}"/>
                </a:ext>
              </a:extLst>
            </p:cNvPr>
            <p:cNvSpPr/>
            <p:nvPr/>
          </p:nvSpPr>
          <p:spPr>
            <a:xfrm>
              <a:off x="416201" y="36101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haut 10">
              <a:extLst>
                <a:ext uri="{FF2B5EF4-FFF2-40B4-BE49-F238E27FC236}">
                  <a16:creationId xmlns:a16="http://schemas.microsoft.com/office/drawing/2014/main" id="{1BF83575-121D-FE6A-93DA-F1FA22D3E9EA}"/>
                </a:ext>
              </a:extLst>
            </p:cNvPr>
            <p:cNvSpPr/>
            <p:nvPr/>
          </p:nvSpPr>
          <p:spPr>
            <a:xfrm>
              <a:off x="416201" y="39657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haut 11">
              <a:extLst>
                <a:ext uri="{FF2B5EF4-FFF2-40B4-BE49-F238E27FC236}">
                  <a16:creationId xmlns:a16="http://schemas.microsoft.com/office/drawing/2014/main" id="{54E72B46-50E0-5340-9F4B-8DE64C49FC78}"/>
                </a:ext>
              </a:extLst>
            </p:cNvPr>
            <p:cNvSpPr/>
            <p:nvPr/>
          </p:nvSpPr>
          <p:spPr>
            <a:xfrm>
              <a:off x="403501" y="43213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haut 12">
              <a:extLst>
                <a:ext uri="{FF2B5EF4-FFF2-40B4-BE49-F238E27FC236}">
                  <a16:creationId xmlns:a16="http://schemas.microsoft.com/office/drawing/2014/main" id="{434340DB-E9D0-E90A-DB4D-4690BA16A1BB}"/>
                </a:ext>
              </a:extLst>
            </p:cNvPr>
            <p:cNvSpPr/>
            <p:nvPr/>
          </p:nvSpPr>
          <p:spPr>
            <a:xfrm>
              <a:off x="403501" y="46642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haut 13">
              <a:extLst>
                <a:ext uri="{FF2B5EF4-FFF2-40B4-BE49-F238E27FC236}">
                  <a16:creationId xmlns:a16="http://schemas.microsoft.com/office/drawing/2014/main" id="{BA29F1CB-D3E1-0FBA-0E7C-B4C44F19C969}"/>
                </a:ext>
              </a:extLst>
            </p:cNvPr>
            <p:cNvSpPr/>
            <p:nvPr/>
          </p:nvSpPr>
          <p:spPr>
            <a:xfrm flipH="1" flipV="1">
              <a:off x="408579" y="49474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ZoneTexte 15">
            <a:extLst>
              <a:ext uri="{FF2B5EF4-FFF2-40B4-BE49-F238E27FC236}">
                <a16:creationId xmlns:a16="http://schemas.microsoft.com/office/drawing/2014/main" id="{D065219A-5478-EA99-B26C-BD23E9C37197}"/>
              </a:ext>
            </a:extLst>
          </p:cNvPr>
          <p:cNvSpPr txBox="1"/>
          <p:nvPr/>
        </p:nvSpPr>
        <p:spPr>
          <a:xfrm>
            <a:off x="3410143" y="1956278"/>
            <a:ext cx="2099828" cy="400110"/>
          </a:xfrm>
          <a:prstGeom prst="rect">
            <a:avLst/>
          </a:prstGeom>
          <a:noFill/>
        </p:spPr>
        <p:txBody>
          <a:bodyPr wrap="square" rtlCol="0">
            <a:spAutoFit/>
          </a:bodyPr>
          <a:lstStyle/>
          <a:p>
            <a:r>
              <a:rPr lang="fr-FR" sz="2000" b="1">
                <a:solidFill>
                  <a:srgbClr val="575757"/>
                </a:solidFill>
                <a:latin typeface="Arial" panose="020B0604020202020204" pitchFamily="34" charset="0"/>
                <a:cs typeface="Arial" panose="020B0604020202020204" pitchFamily="34" charset="0"/>
              </a:rPr>
              <a:t>TST &lt; 6H</a:t>
            </a:r>
          </a:p>
        </p:txBody>
      </p:sp>
      <p:sp>
        <p:nvSpPr>
          <p:cNvPr id="17" name="ZoneTexte 16">
            <a:extLst>
              <a:ext uri="{FF2B5EF4-FFF2-40B4-BE49-F238E27FC236}">
                <a16:creationId xmlns:a16="http://schemas.microsoft.com/office/drawing/2014/main" id="{0F349762-B1AA-ED74-3285-F9EEE3510E87}"/>
              </a:ext>
            </a:extLst>
          </p:cNvPr>
          <p:cNvSpPr txBox="1"/>
          <p:nvPr/>
        </p:nvSpPr>
        <p:spPr>
          <a:xfrm>
            <a:off x="6855948" y="2056908"/>
            <a:ext cx="2933001" cy="400110"/>
          </a:xfrm>
          <a:prstGeom prst="rect">
            <a:avLst/>
          </a:prstGeom>
          <a:noFill/>
        </p:spPr>
        <p:txBody>
          <a:bodyPr wrap="square" rtlCol="0">
            <a:spAutoFit/>
          </a:bodyPr>
          <a:lstStyle/>
          <a:p>
            <a:r>
              <a:rPr lang="fr-FR" sz="2000" b="1">
                <a:solidFill>
                  <a:srgbClr val="575757"/>
                </a:solidFill>
                <a:latin typeface="Arial" panose="020B0604020202020204" pitchFamily="34" charset="0"/>
                <a:cs typeface="Arial" panose="020B0604020202020204" pitchFamily="34" charset="0"/>
              </a:rPr>
              <a:t>TST &gt; 6h (normal)</a:t>
            </a:r>
          </a:p>
        </p:txBody>
      </p:sp>
      <p:grpSp>
        <p:nvGrpSpPr>
          <p:cNvPr id="18" name="Groupe 17">
            <a:extLst>
              <a:ext uri="{FF2B5EF4-FFF2-40B4-BE49-F238E27FC236}">
                <a16:creationId xmlns:a16="http://schemas.microsoft.com/office/drawing/2014/main" id="{58B6AFF2-5F45-6206-8B55-9DB417710595}"/>
              </a:ext>
            </a:extLst>
          </p:cNvPr>
          <p:cNvGrpSpPr/>
          <p:nvPr/>
        </p:nvGrpSpPr>
        <p:grpSpPr>
          <a:xfrm>
            <a:off x="6879088" y="1993627"/>
            <a:ext cx="5151137" cy="3450625"/>
            <a:chOff x="5939518" y="1663282"/>
            <a:chExt cx="5151137" cy="3450625"/>
          </a:xfrm>
        </p:grpSpPr>
        <p:sp>
          <p:nvSpPr>
            <p:cNvPr id="19" name="TextBox 79">
              <a:extLst>
                <a:ext uri="{FF2B5EF4-FFF2-40B4-BE49-F238E27FC236}">
                  <a16:creationId xmlns:a16="http://schemas.microsoft.com/office/drawing/2014/main" id="{6602E51C-AED9-86CA-EDC4-10D42459DA66}"/>
                </a:ext>
              </a:extLst>
            </p:cNvPr>
            <p:cNvSpPr txBox="1"/>
            <p:nvPr/>
          </p:nvSpPr>
          <p:spPr>
            <a:xfrm>
              <a:off x="5939518" y="1663282"/>
              <a:ext cx="5151137" cy="3450625"/>
            </a:xfrm>
            <a:prstGeom prst="rect">
              <a:avLst/>
            </a:prstGeom>
            <a:noFill/>
          </p:spPr>
          <p:txBody>
            <a:bodyPr wrap="square" rtlCol="0">
              <a:spAutoFit/>
            </a:bodyPr>
            <a:lstStyle/>
            <a:p>
              <a:pPr algn="ctr">
                <a:lnSpc>
                  <a:spcPct val="130000"/>
                </a:lnSpc>
              </a:pPr>
              <a:endParaRPr lang="fr-FR" b="1">
                <a:solidFill>
                  <a:srgbClr val="E5007D"/>
                </a:solidFill>
                <a:latin typeface="Arial" panose="020B0604020202020204" pitchFamily="34" charset="0"/>
                <a:cs typeface="Arial" panose="020B0604020202020204" pitchFamily="34" charset="0"/>
              </a:endParaRPr>
            </a:p>
            <a:p>
              <a:pPr algn="ctr">
                <a:lnSpc>
                  <a:spcPct val="130000"/>
                </a:lnSpc>
              </a:pPr>
              <a:endParaRPr lang="fr-FR" sz="1400">
                <a:solidFill>
                  <a:srgbClr val="555555"/>
                </a:solidFill>
              </a:endParaRPr>
            </a:p>
            <a:p>
              <a:pPr marL="96837">
                <a:lnSpc>
                  <a:spcPct val="140000"/>
                </a:lnSpc>
              </a:pPr>
              <a:r>
                <a:rPr lang="fr-FR" sz="1600">
                  <a:solidFill>
                    <a:srgbClr val="555555"/>
                  </a:solidFill>
                  <a:latin typeface="Arial" panose="020B0604020202020204" pitchFamily="34" charset="0"/>
                  <a:cs typeface="Arial" panose="020B0604020202020204" pitchFamily="34" charset="0"/>
                </a:rPr>
                <a:t> Vulnérabilité biologique</a:t>
              </a:r>
            </a:p>
            <a:p>
              <a:pPr marL="96837">
                <a:lnSpc>
                  <a:spcPct val="140000"/>
                </a:lnSpc>
              </a:pPr>
              <a:r>
                <a:rPr lang="fr-FR" sz="1600">
                  <a:solidFill>
                    <a:srgbClr val="555555"/>
                  </a:solidFill>
                  <a:latin typeface="Arial" panose="020B0604020202020204" pitchFamily="34" charset="0"/>
                  <a:cs typeface="Arial" panose="020B0604020202020204" pitchFamily="34" charset="0"/>
                </a:rPr>
                <a:t>  </a:t>
              </a:r>
              <a:r>
                <a:rPr lang="fr-FR" sz="1600" err="1">
                  <a:solidFill>
                    <a:srgbClr val="555555"/>
                  </a:solidFill>
                  <a:latin typeface="Arial" panose="020B0604020202020204" pitchFamily="34" charset="0"/>
                  <a:cs typeface="Arial" panose="020B0604020202020204" pitchFamily="34" charset="0"/>
                </a:rPr>
                <a:t>Hyper-éveil</a:t>
              </a:r>
              <a:endParaRPr lang="fr-FR" sz="1600">
                <a:solidFill>
                  <a:srgbClr val="555555"/>
                </a:solidFill>
                <a:latin typeface="Arial" panose="020B0604020202020204" pitchFamily="34" charset="0"/>
                <a:cs typeface="Arial" panose="020B0604020202020204" pitchFamily="34" charset="0"/>
              </a:endParaRPr>
            </a:p>
            <a:p>
              <a:pPr marL="96837">
                <a:lnSpc>
                  <a:spcPct val="140000"/>
                </a:lnSpc>
              </a:pPr>
              <a:r>
                <a:rPr lang="fr-FR" sz="1600">
                  <a:solidFill>
                    <a:srgbClr val="555555"/>
                  </a:solidFill>
                  <a:latin typeface="Arial" panose="020B0604020202020204" pitchFamily="34" charset="0"/>
                  <a:cs typeface="Arial" panose="020B0604020202020204" pitchFamily="34" charset="0"/>
                </a:rPr>
                <a:t>  Hypertonie sympathique</a:t>
              </a:r>
            </a:p>
            <a:p>
              <a:pPr marL="96837">
                <a:lnSpc>
                  <a:spcPct val="140000"/>
                </a:lnSpc>
              </a:pPr>
              <a:r>
                <a:rPr lang="fr-FR" sz="1600">
                  <a:solidFill>
                    <a:srgbClr val="555555"/>
                  </a:solidFill>
                  <a:latin typeface="Arial" panose="020B0604020202020204" pitchFamily="34" charset="0"/>
                  <a:cs typeface="Arial" panose="020B0604020202020204" pitchFamily="34" charset="0"/>
                </a:rPr>
                <a:t>  Axe HHS </a:t>
              </a:r>
            </a:p>
            <a:p>
              <a:pPr marL="96837">
                <a:lnSpc>
                  <a:spcPct val="140000"/>
                </a:lnSpc>
              </a:pPr>
              <a:r>
                <a:rPr lang="fr-FR" sz="1600">
                  <a:solidFill>
                    <a:srgbClr val="555555"/>
                  </a:solidFill>
                  <a:latin typeface="Arial" panose="020B0604020202020204" pitchFamily="34" charset="0"/>
                  <a:cs typeface="Arial" panose="020B0604020202020204" pitchFamily="34" charset="0"/>
                </a:rPr>
                <a:t>  Risque </a:t>
              </a:r>
              <a:r>
                <a:rPr lang="fr-FR" sz="1600" err="1">
                  <a:solidFill>
                    <a:srgbClr val="555555"/>
                  </a:solidFill>
                  <a:latin typeface="Arial" panose="020B0604020202020204" pitchFamily="34" charset="0"/>
                  <a:cs typeface="Arial" panose="020B0604020202020204" pitchFamily="34" charset="0"/>
                </a:rPr>
                <a:t>cardiométabolique</a:t>
              </a:r>
              <a:endParaRPr lang="fr-FR" sz="1600">
                <a:solidFill>
                  <a:srgbClr val="555555"/>
                </a:solidFill>
                <a:latin typeface="Arial" panose="020B0604020202020204" pitchFamily="34" charset="0"/>
                <a:cs typeface="Arial" panose="020B0604020202020204" pitchFamily="34" charset="0"/>
              </a:endParaRPr>
            </a:p>
            <a:p>
              <a:pPr marL="96837">
                <a:lnSpc>
                  <a:spcPct val="140000"/>
                </a:lnSpc>
              </a:pPr>
              <a:r>
                <a:rPr lang="fr-FR" sz="1600">
                  <a:solidFill>
                    <a:srgbClr val="555555"/>
                  </a:solidFill>
                  <a:latin typeface="Arial" panose="020B0604020202020204" pitchFamily="34" charset="0"/>
                  <a:cs typeface="Arial" panose="020B0604020202020204" pitchFamily="34" charset="0"/>
                </a:rPr>
                <a:t>  Impact cognitif  </a:t>
              </a:r>
            </a:p>
            <a:p>
              <a:pPr marL="96837">
                <a:lnSpc>
                  <a:spcPct val="140000"/>
                </a:lnSpc>
              </a:pPr>
              <a:r>
                <a:rPr lang="fr-FR" sz="1600">
                  <a:solidFill>
                    <a:srgbClr val="555555"/>
                  </a:solidFill>
                  <a:latin typeface="Arial" panose="020B0604020202020204" pitchFamily="34" charset="0"/>
                  <a:cs typeface="Arial" panose="020B0604020202020204" pitchFamily="34" charset="0"/>
                </a:rPr>
                <a:t>  Profil anxieux</a:t>
              </a:r>
            </a:p>
            <a:p>
              <a:pPr marL="96837">
                <a:lnSpc>
                  <a:spcPct val="140000"/>
                </a:lnSpc>
              </a:pPr>
              <a:r>
                <a:rPr lang="fr-FR" sz="1600">
                  <a:solidFill>
                    <a:srgbClr val="555555"/>
                  </a:solidFill>
                  <a:latin typeface="Arial" panose="020B0604020202020204" pitchFamily="34" charset="0"/>
                  <a:cs typeface="Arial" panose="020B0604020202020204" pitchFamily="34" charset="0"/>
                </a:rPr>
                <a:t>  Mauvaise perception du sommeil</a:t>
              </a:r>
            </a:p>
          </p:txBody>
        </p:sp>
        <p:sp>
          <p:nvSpPr>
            <p:cNvPr id="20" name="Flèche : haut 19">
              <a:extLst>
                <a:ext uri="{FF2B5EF4-FFF2-40B4-BE49-F238E27FC236}">
                  <a16:creationId xmlns:a16="http://schemas.microsoft.com/office/drawing/2014/main" id="{BDC9FB53-47C9-C986-FC71-94B73B7474C7}"/>
                </a:ext>
              </a:extLst>
            </p:cNvPr>
            <p:cNvSpPr/>
            <p:nvPr/>
          </p:nvSpPr>
          <p:spPr>
            <a:xfrm flipH="1" flipV="1">
              <a:off x="6021979" y="24328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haut 20">
              <a:extLst>
                <a:ext uri="{FF2B5EF4-FFF2-40B4-BE49-F238E27FC236}">
                  <a16:creationId xmlns:a16="http://schemas.microsoft.com/office/drawing/2014/main" id="{2758E6A9-927D-4B64-92F9-708FE2B0EE08}"/>
                </a:ext>
              </a:extLst>
            </p:cNvPr>
            <p:cNvSpPr/>
            <p:nvPr/>
          </p:nvSpPr>
          <p:spPr>
            <a:xfrm flipH="1" flipV="1">
              <a:off x="6021979" y="27884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haut 21">
              <a:extLst>
                <a:ext uri="{FF2B5EF4-FFF2-40B4-BE49-F238E27FC236}">
                  <a16:creationId xmlns:a16="http://schemas.microsoft.com/office/drawing/2014/main" id="{5F710B61-1D03-AC51-3CE3-E2850A4423FE}"/>
                </a:ext>
              </a:extLst>
            </p:cNvPr>
            <p:cNvSpPr/>
            <p:nvPr/>
          </p:nvSpPr>
          <p:spPr>
            <a:xfrm flipH="1" flipV="1">
              <a:off x="6021979" y="31313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haut 22">
              <a:extLst>
                <a:ext uri="{FF2B5EF4-FFF2-40B4-BE49-F238E27FC236}">
                  <a16:creationId xmlns:a16="http://schemas.microsoft.com/office/drawing/2014/main" id="{A20113EA-A212-F530-41A9-B1C11F8FA076}"/>
                </a:ext>
              </a:extLst>
            </p:cNvPr>
            <p:cNvSpPr/>
            <p:nvPr/>
          </p:nvSpPr>
          <p:spPr>
            <a:xfrm flipH="1" flipV="1">
              <a:off x="6021979" y="34996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haut 23">
              <a:extLst>
                <a:ext uri="{FF2B5EF4-FFF2-40B4-BE49-F238E27FC236}">
                  <a16:creationId xmlns:a16="http://schemas.microsoft.com/office/drawing/2014/main" id="{6F3DC0C6-40FE-EF70-AAFA-D991E112C6FA}"/>
                </a:ext>
              </a:extLst>
            </p:cNvPr>
            <p:cNvSpPr/>
            <p:nvPr/>
          </p:nvSpPr>
          <p:spPr>
            <a:xfrm flipH="1" flipV="1">
              <a:off x="6034679" y="38171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 haut 24">
              <a:extLst>
                <a:ext uri="{FF2B5EF4-FFF2-40B4-BE49-F238E27FC236}">
                  <a16:creationId xmlns:a16="http://schemas.microsoft.com/office/drawing/2014/main" id="{BC02F907-3E8C-9ABE-9797-555387DCCDA1}"/>
                </a:ext>
              </a:extLst>
            </p:cNvPr>
            <p:cNvSpPr/>
            <p:nvPr/>
          </p:nvSpPr>
          <p:spPr>
            <a:xfrm flipH="1" flipV="1">
              <a:off x="6034679" y="4134627"/>
              <a:ext cx="45719" cy="221471"/>
            </a:xfrm>
            <a:prstGeom prst="upArrow">
              <a:avLst/>
            </a:prstGeom>
            <a:solidFill>
              <a:srgbClr val="0070C0"/>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 haut 25">
              <a:extLst>
                <a:ext uri="{FF2B5EF4-FFF2-40B4-BE49-F238E27FC236}">
                  <a16:creationId xmlns:a16="http://schemas.microsoft.com/office/drawing/2014/main" id="{E8B9D504-B8C6-C254-0AA0-1F8F39E11927}"/>
                </a:ext>
              </a:extLst>
            </p:cNvPr>
            <p:cNvSpPr/>
            <p:nvPr/>
          </p:nvSpPr>
          <p:spPr>
            <a:xfrm>
              <a:off x="6004201" y="44991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 haut 26">
              <a:extLst>
                <a:ext uri="{FF2B5EF4-FFF2-40B4-BE49-F238E27FC236}">
                  <a16:creationId xmlns:a16="http://schemas.microsoft.com/office/drawing/2014/main" id="{9FFD3777-7C07-4A70-1CED-68CC69443F23}"/>
                </a:ext>
              </a:extLst>
            </p:cNvPr>
            <p:cNvSpPr/>
            <p:nvPr/>
          </p:nvSpPr>
          <p:spPr>
            <a:xfrm>
              <a:off x="6004201" y="4829385"/>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Flèche : haut 28">
            <a:extLst>
              <a:ext uri="{FF2B5EF4-FFF2-40B4-BE49-F238E27FC236}">
                <a16:creationId xmlns:a16="http://schemas.microsoft.com/office/drawing/2014/main" id="{77ED5200-B39E-45E1-1F5D-8EB77DD68875}"/>
              </a:ext>
            </a:extLst>
          </p:cNvPr>
          <p:cNvSpPr/>
          <p:nvPr/>
        </p:nvSpPr>
        <p:spPr>
          <a:xfrm>
            <a:off x="5686701" y="3399843"/>
            <a:ext cx="55879" cy="193198"/>
          </a:xfrm>
          <a:prstGeom prst="upArrow">
            <a:avLst/>
          </a:prstGeom>
          <a:solidFill>
            <a:srgbClr val="FF0000"/>
          </a:solid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D8628CE-C53F-233C-2A2A-B816CAE3076C}"/>
              </a:ext>
            </a:extLst>
          </p:cNvPr>
          <p:cNvSpPr txBox="1"/>
          <p:nvPr/>
        </p:nvSpPr>
        <p:spPr>
          <a:xfrm>
            <a:off x="72000" y="6335788"/>
            <a:ext cx="6250429" cy="230832"/>
          </a:xfrm>
          <a:prstGeom prst="rect">
            <a:avLst/>
          </a:prstGeom>
          <a:noFill/>
        </p:spPr>
        <p:txBody>
          <a:bodyPr wrap="non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dirty="0">
                <a:solidFill>
                  <a:srgbClr val="4D5156"/>
                </a:solidFill>
                <a:latin typeface="arial" panose="020B0604020202020204" pitchFamily="34" charset="0"/>
              </a:rPr>
              <a:t>HHS : </a:t>
            </a:r>
            <a:r>
              <a:rPr lang="fr-FR" sz="900" dirty="0" err="1">
                <a:solidFill>
                  <a:srgbClr val="4D5156"/>
                </a:solidFill>
                <a:latin typeface="arial" panose="020B0604020202020204" pitchFamily="34" charset="0"/>
              </a:rPr>
              <a:t>hypothalamo</a:t>
            </a:r>
            <a:r>
              <a:rPr lang="fr-FR" sz="900" dirty="0">
                <a:solidFill>
                  <a:srgbClr val="4D5156"/>
                </a:solidFill>
                <a:latin typeface="arial" panose="020B0604020202020204" pitchFamily="34" charset="0"/>
              </a:rPr>
              <a:t>-</a:t>
            </a:r>
            <a:r>
              <a:rPr lang="fr-FR" sz="900" dirty="0" err="1">
                <a:solidFill>
                  <a:srgbClr val="4D5156"/>
                </a:solidFill>
                <a:latin typeface="arial" panose="020B0604020202020204" pitchFamily="34" charset="0"/>
              </a:rPr>
              <a:t>hypophyso</a:t>
            </a:r>
            <a:r>
              <a:rPr lang="fr-FR" sz="900" dirty="0">
                <a:solidFill>
                  <a:srgbClr val="4D5156"/>
                </a:solidFill>
                <a:latin typeface="arial" panose="020B0604020202020204" pitchFamily="34" charset="0"/>
              </a:rPr>
              <a:t>-surrénalien ; TCC : thérapie </a:t>
            </a:r>
            <a:r>
              <a:rPr lang="fr-FR" sz="900" dirty="0" err="1">
                <a:solidFill>
                  <a:srgbClr val="4D5156"/>
                </a:solidFill>
                <a:latin typeface="arial" panose="020B0604020202020204" pitchFamily="34" charset="0"/>
              </a:rPr>
              <a:t>cognitivo</a:t>
            </a:r>
            <a:r>
              <a:rPr lang="fr-FR" sz="900" dirty="0">
                <a:solidFill>
                  <a:srgbClr val="4D5156"/>
                </a:solidFill>
                <a:latin typeface="arial" panose="020B0604020202020204" pitchFamily="34" charset="0"/>
              </a:rPr>
              <a:t>-comportementale ; TST </a:t>
            </a:r>
            <a:r>
              <a:rPr lang="fr-FR" sz="900" b="0" i="0" u="none" strike="noStrike" dirty="0">
                <a:solidFill>
                  <a:srgbClr val="4D5156"/>
                </a:solidFill>
                <a:effectLst/>
                <a:latin typeface="arial" panose="020B0604020202020204" pitchFamily="34" charset="0"/>
              </a:rPr>
              <a:t>: temps de s</a:t>
            </a:r>
            <a:r>
              <a:rPr lang="fr-FR" sz="900" dirty="0">
                <a:solidFill>
                  <a:srgbClr val="4D5156"/>
                </a:solidFill>
                <a:latin typeface="arial" panose="020B0604020202020204" pitchFamily="34" charset="0"/>
              </a:rPr>
              <a:t>ommeil total</a:t>
            </a:r>
          </a:p>
        </p:txBody>
      </p:sp>
      <p:sp>
        <p:nvSpPr>
          <p:cNvPr id="31" name="ZoneTexte 30">
            <a:extLst>
              <a:ext uri="{FF2B5EF4-FFF2-40B4-BE49-F238E27FC236}">
                <a16:creationId xmlns:a16="http://schemas.microsoft.com/office/drawing/2014/main" id="{9C584104-1BA2-3B40-BED5-463BD22616A1}"/>
              </a:ext>
            </a:extLst>
          </p:cNvPr>
          <p:cNvSpPr txBox="1"/>
          <p:nvPr/>
        </p:nvSpPr>
        <p:spPr>
          <a:xfrm>
            <a:off x="72000" y="6515788"/>
            <a:ext cx="6328800" cy="33855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err="1"/>
              <a:t>Nyhuis</a:t>
            </a:r>
            <a:r>
              <a:rPr lang="fr-FR" sz="800" dirty="0"/>
              <a:t> CC. </a:t>
            </a:r>
            <a:r>
              <a:rPr lang="fr-FR" sz="800" i="1" dirty="0"/>
              <a:t>et al</a:t>
            </a:r>
            <a:r>
              <a:rPr lang="fr-FR" sz="800" dirty="0"/>
              <a:t>. </a:t>
            </a:r>
            <a:r>
              <a:rPr lang="fr-FR" sz="800" dirty="0" err="1"/>
              <a:t>Insomnia</a:t>
            </a:r>
            <a:r>
              <a:rPr lang="fr-FR" sz="800" dirty="0"/>
              <a:t> </a:t>
            </a:r>
            <a:r>
              <a:rPr lang="fr-FR" sz="800" dirty="0" err="1"/>
              <a:t>nosology</a:t>
            </a:r>
            <a:r>
              <a:rPr lang="fr-FR" sz="800" dirty="0"/>
              <a:t>: a </a:t>
            </a:r>
            <a:r>
              <a:rPr lang="fr-FR" sz="800" dirty="0" err="1"/>
              <a:t>systematic</a:t>
            </a:r>
            <a:r>
              <a:rPr lang="fr-FR" sz="800" dirty="0"/>
              <a:t> </a:t>
            </a:r>
            <a:r>
              <a:rPr lang="fr-FR" sz="800" dirty="0" err="1"/>
              <a:t>review</a:t>
            </a:r>
            <a:r>
              <a:rPr lang="fr-FR" sz="800" dirty="0"/>
              <a:t> and </a:t>
            </a:r>
            <a:r>
              <a:rPr lang="fr-FR" sz="800" dirty="0" err="1"/>
              <a:t>critical</a:t>
            </a:r>
            <a:r>
              <a:rPr lang="fr-FR" sz="800" dirty="0"/>
              <a:t> </a:t>
            </a:r>
            <a:r>
              <a:rPr lang="fr-FR" sz="800" dirty="0" err="1"/>
              <a:t>appraisal</a:t>
            </a:r>
            <a:r>
              <a:rPr lang="fr-FR" sz="800" dirty="0"/>
              <a:t> of </a:t>
            </a:r>
            <a:r>
              <a:rPr lang="fr-FR" sz="800" dirty="0" err="1"/>
              <a:t>historical</a:t>
            </a:r>
            <a:r>
              <a:rPr lang="fr-FR" sz="800" dirty="0"/>
              <a:t> diagnostic </a:t>
            </a:r>
            <a:r>
              <a:rPr lang="fr-FR" sz="800" dirty="0" err="1"/>
              <a:t>categories</a:t>
            </a:r>
            <a:r>
              <a:rPr lang="fr-FR" sz="800" dirty="0"/>
              <a:t> and </a:t>
            </a:r>
            <a:r>
              <a:rPr lang="fr-FR" sz="800" dirty="0" err="1"/>
              <a:t>current</a:t>
            </a:r>
            <a:r>
              <a:rPr lang="fr-FR" sz="800" dirty="0"/>
              <a:t> </a:t>
            </a:r>
            <a:r>
              <a:rPr lang="fr-FR" sz="800" dirty="0" err="1"/>
              <a:t>phenotypes</a:t>
            </a:r>
            <a:r>
              <a:rPr lang="fr-FR" sz="800" dirty="0"/>
              <a:t>. </a:t>
            </a:r>
            <a:r>
              <a:rPr lang="fr-FR" sz="800" i="1" dirty="0"/>
              <a:t>J </a:t>
            </a:r>
            <a:r>
              <a:rPr lang="fr-FR" sz="800" i="1" dirty="0" err="1"/>
              <a:t>Sleep</a:t>
            </a:r>
            <a:r>
              <a:rPr lang="fr-FR" sz="800" i="1" dirty="0"/>
              <a:t> </a:t>
            </a:r>
            <a:r>
              <a:rPr lang="fr-FR" sz="800" i="1" dirty="0" err="1"/>
              <a:t>Res</a:t>
            </a:r>
            <a:r>
              <a:rPr lang="fr-FR" sz="800" dirty="0"/>
              <a:t>. 2023;e13910.</a:t>
            </a:r>
          </a:p>
        </p:txBody>
      </p:sp>
      <p:sp>
        <p:nvSpPr>
          <p:cNvPr id="32" name="ZoneTexte 31">
            <a:extLst>
              <a:ext uri="{FF2B5EF4-FFF2-40B4-BE49-F238E27FC236}">
                <a16:creationId xmlns:a16="http://schemas.microsoft.com/office/drawing/2014/main" id="{EF20DF9B-E749-BB55-1583-E40CD8EAC37D}"/>
              </a:ext>
            </a:extLst>
          </p:cNvPr>
          <p:cNvSpPr txBox="1"/>
          <p:nvPr/>
        </p:nvSpPr>
        <p:spPr>
          <a:xfrm>
            <a:off x="2929978" y="5522440"/>
            <a:ext cx="3058265" cy="397545"/>
          </a:xfrm>
          <a:prstGeom prst="rect">
            <a:avLst/>
          </a:prstGeom>
          <a:noFill/>
        </p:spPr>
        <p:txBody>
          <a:bodyPr wrap="square">
            <a:spAutoFit/>
          </a:bodyPr>
          <a:lstStyle/>
          <a:p>
            <a:pPr marL="96837">
              <a:lnSpc>
                <a:spcPct val="140000"/>
              </a:lnSpc>
            </a:pPr>
            <a:r>
              <a:rPr lang="fr-FR" sz="1600" i="1">
                <a:solidFill>
                  <a:srgbClr val="575757"/>
                </a:solidFill>
                <a:latin typeface="Arial" panose="020B0604020202020204" pitchFamily="34" charset="0"/>
                <a:cs typeface="Arial" panose="020B0604020202020204" pitchFamily="34" charset="0"/>
              </a:rPr>
              <a:t>Évolution négative (TCC -)</a:t>
            </a:r>
          </a:p>
        </p:txBody>
      </p:sp>
      <p:sp>
        <p:nvSpPr>
          <p:cNvPr id="33" name="ZoneTexte 32">
            <a:extLst>
              <a:ext uri="{FF2B5EF4-FFF2-40B4-BE49-F238E27FC236}">
                <a16:creationId xmlns:a16="http://schemas.microsoft.com/office/drawing/2014/main" id="{8D1FA2A7-52E6-FBD0-23EB-40282C6F8233}"/>
              </a:ext>
            </a:extLst>
          </p:cNvPr>
          <p:cNvSpPr txBox="1"/>
          <p:nvPr/>
        </p:nvSpPr>
        <p:spPr>
          <a:xfrm>
            <a:off x="6529331" y="5560466"/>
            <a:ext cx="3786420" cy="338554"/>
          </a:xfrm>
          <a:prstGeom prst="rect">
            <a:avLst/>
          </a:prstGeom>
          <a:noFill/>
        </p:spPr>
        <p:txBody>
          <a:bodyPr wrap="square" rtlCol="0">
            <a:spAutoFit/>
          </a:bodyPr>
          <a:lstStyle/>
          <a:p>
            <a:r>
              <a:rPr lang="fr-FR" sz="1600" i="1">
                <a:solidFill>
                  <a:srgbClr val="575757"/>
                </a:solidFill>
                <a:latin typeface="Arial" panose="020B0604020202020204" pitchFamily="34" charset="0"/>
                <a:cs typeface="Arial" panose="020B0604020202020204" pitchFamily="34" charset="0"/>
              </a:rPr>
              <a:t>Évolution avec rémissions (TCC+)</a:t>
            </a:r>
          </a:p>
        </p:txBody>
      </p:sp>
      <p:sp>
        <p:nvSpPr>
          <p:cNvPr id="34" name="Flèche : haut 33">
            <a:extLst>
              <a:ext uri="{FF2B5EF4-FFF2-40B4-BE49-F238E27FC236}">
                <a16:creationId xmlns:a16="http://schemas.microsoft.com/office/drawing/2014/main" id="{AFD9C534-E890-075D-9F85-FAB0380C30C7}"/>
              </a:ext>
            </a:extLst>
          </p:cNvPr>
          <p:cNvSpPr/>
          <p:nvPr/>
        </p:nvSpPr>
        <p:spPr>
          <a:xfrm>
            <a:off x="2524401" y="2701343"/>
            <a:ext cx="55879" cy="193198"/>
          </a:xfrm>
          <a:prstGeom prst="upArrow">
            <a:avLst/>
          </a:prstGeom>
          <a:noFill/>
          <a:ln w="38100">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CE065F5B-F003-8956-6A88-FA71EF1E4D3F}"/>
              </a:ext>
            </a:extLst>
          </p:cNvPr>
          <p:cNvSpPr txBox="1"/>
          <p:nvPr/>
        </p:nvSpPr>
        <p:spPr>
          <a:xfrm>
            <a:off x="5553121" y="3358945"/>
            <a:ext cx="2781300" cy="1323439"/>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   </a:t>
            </a:r>
            <a:r>
              <a:rPr lang="fr-FR" sz="1200" dirty="0">
                <a:solidFill>
                  <a:srgbClr val="575757"/>
                </a:solidFill>
                <a:latin typeface="Arial" panose="020B0604020202020204" pitchFamily="34" charset="0"/>
                <a:cs typeface="Arial" panose="020B0604020202020204" pitchFamily="34" charset="0"/>
              </a:rPr>
              <a:t>Risque </a:t>
            </a:r>
          </a:p>
          <a:p>
            <a:r>
              <a:rPr lang="fr-FR" sz="1200" dirty="0">
                <a:solidFill>
                  <a:srgbClr val="575757"/>
                </a:solidFill>
                <a:latin typeface="Arial" panose="020B0604020202020204" pitchFamily="34" charset="0"/>
                <a:cs typeface="Arial" panose="020B0604020202020204" pitchFamily="34" charset="0"/>
              </a:rPr>
              <a:t>  Psychiatrique</a:t>
            </a:r>
          </a:p>
          <a:p>
            <a:endParaRPr lang="fr-FR" sz="1400" dirty="0">
              <a:latin typeface="Arial" panose="020B0604020202020204" pitchFamily="34" charset="0"/>
              <a:cs typeface="Arial" panose="020B0604020202020204" pitchFamily="34" charset="0"/>
            </a:endParaRPr>
          </a:p>
          <a:p>
            <a:endParaRPr lang="fr-FR" sz="1400" dirty="0">
              <a:latin typeface="Arial" panose="020B0604020202020204" pitchFamily="34" charset="0"/>
              <a:cs typeface="Arial" panose="020B0604020202020204" pitchFamily="34" charset="0"/>
            </a:endParaRPr>
          </a:p>
          <a:p>
            <a:r>
              <a:rPr lang="fr-FR" sz="1400" dirty="0">
                <a:latin typeface="Arial" panose="020B0604020202020204" pitchFamily="34" charset="0"/>
                <a:cs typeface="Arial" panose="020B0604020202020204" pitchFamily="34" charset="0"/>
              </a:rPr>
              <a:t>  </a:t>
            </a:r>
            <a:r>
              <a:rPr lang="fr-FR" sz="1200" dirty="0">
                <a:solidFill>
                  <a:srgbClr val="575757"/>
                </a:solidFill>
                <a:latin typeface="Arial" panose="020B0604020202020204" pitchFamily="34" charset="0"/>
                <a:cs typeface="Arial" panose="020B0604020202020204" pitchFamily="34" charset="0"/>
              </a:rPr>
              <a:t>Vulnérabilité </a:t>
            </a:r>
          </a:p>
          <a:p>
            <a:r>
              <a:rPr lang="fr-FR" sz="1200" dirty="0">
                <a:solidFill>
                  <a:srgbClr val="575757"/>
                </a:solidFill>
                <a:latin typeface="Arial" panose="020B0604020202020204" pitchFamily="34" charset="0"/>
                <a:cs typeface="Arial" panose="020B0604020202020204" pitchFamily="34" charset="0"/>
              </a:rPr>
              <a:t>  psychologique</a:t>
            </a:r>
          </a:p>
        </p:txBody>
      </p:sp>
    </p:spTree>
    <p:extLst>
      <p:ext uri="{BB962C8B-B14F-4D97-AF65-F5344CB8AC3E}">
        <p14:creationId xmlns:p14="http://schemas.microsoft.com/office/powerpoint/2010/main" val="34821163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575412"/>
            <a:ext cx="10515600" cy="725144"/>
          </a:xfrm>
        </p:spPr>
        <p:txBody>
          <a:bodyPr>
            <a:normAutofit fontScale="90000"/>
          </a:bodyPr>
          <a:lstStyle/>
          <a:p>
            <a:r>
              <a:rPr lang="fr-FR"/>
              <a:t>Paramètres liés au sommeil </a:t>
            </a:r>
            <a:br>
              <a:rPr lang="fr-FR"/>
            </a:br>
            <a:r>
              <a:rPr lang="fr-FR"/>
              <a:t>et mesurés en polysomnographie</a:t>
            </a:r>
          </a:p>
        </p:txBody>
      </p:sp>
      <p:graphicFrame>
        <p:nvGraphicFramePr>
          <p:cNvPr id="7" name="Espace réservé du contenu 4">
            <a:extLst>
              <a:ext uri="{FF2B5EF4-FFF2-40B4-BE49-F238E27FC236}">
                <a16:creationId xmlns:a16="http://schemas.microsoft.com/office/drawing/2014/main" id="{DAC1410C-D85A-4EEF-688D-2F28F541A395}"/>
              </a:ext>
            </a:extLst>
          </p:cNvPr>
          <p:cNvGraphicFramePr>
            <a:graphicFrameLocks noGrp="1"/>
          </p:cNvGraphicFramePr>
          <p:nvPr>
            <p:ph idx="1"/>
            <p:extLst>
              <p:ext uri="{D42A27DB-BD31-4B8C-83A1-F6EECF244321}">
                <p14:modId xmlns:p14="http://schemas.microsoft.com/office/powerpoint/2010/main" val="2629225912"/>
              </p:ext>
            </p:extLst>
          </p:nvPr>
        </p:nvGraphicFramePr>
        <p:xfrm>
          <a:off x="1318473" y="1687132"/>
          <a:ext cx="10762689" cy="4563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a:extLst>
              <a:ext uri="{FF2B5EF4-FFF2-40B4-BE49-F238E27FC236}">
                <a16:creationId xmlns:a16="http://schemas.microsoft.com/office/drawing/2014/main" id="{26B47D1C-941B-816B-7A00-E229685FEA57}"/>
              </a:ext>
            </a:extLst>
          </p:cNvPr>
          <p:cNvSpPr txBox="1"/>
          <p:nvPr/>
        </p:nvSpPr>
        <p:spPr>
          <a:xfrm>
            <a:off x="283365" y="1687132"/>
            <a:ext cx="3080937" cy="1200329"/>
          </a:xfrm>
          <a:prstGeom prst="rect">
            <a:avLst/>
          </a:prstGeom>
          <a:noFill/>
        </p:spPr>
        <p:txBody>
          <a:bodyPr wrap="square" rtlCol="0">
            <a:spAutoFit/>
          </a:bodyPr>
          <a:lstStyle/>
          <a:p>
            <a:pPr>
              <a:buClr>
                <a:srgbClr val="E5007D"/>
              </a:buClr>
            </a:pPr>
            <a:r>
              <a:rPr lang="fr-FR" b="0" i="0" dirty="0">
                <a:solidFill>
                  <a:srgbClr val="575757"/>
                </a:solidFill>
                <a:effectLst/>
                <a:latin typeface="Arial" panose="020B0604020202020204" pitchFamily="34" charset="0"/>
                <a:cs typeface="Arial" panose="020B0604020202020204" pitchFamily="34" charset="0"/>
              </a:rPr>
              <a:t>La polysomnographie nocturne  est </a:t>
            </a:r>
            <a:r>
              <a:rPr lang="fr-FR" b="1" i="0" dirty="0">
                <a:solidFill>
                  <a:srgbClr val="575757"/>
                </a:solidFill>
                <a:effectLst/>
                <a:latin typeface="Arial" panose="020B0604020202020204" pitchFamily="34" charset="0"/>
                <a:cs typeface="Arial" panose="020B0604020202020204" pitchFamily="34" charset="0"/>
              </a:rPr>
              <a:t>l’examen le plus complet pour </a:t>
            </a:r>
            <a:r>
              <a:rPr lang="fr-FR" b="0" i="0" dirty="0">
                <a:solidFill>
                  <a:srgbClr val="575757"/>
                </a:solidFill>
                <a:effectLst/>
                <a:latin typeface="Arial" panose="020B0604020202020204" pitchFamily="34" charset="0"/>
                <a:cs typeface="Arial" panose="020B0604020202020204" pitchFamily="34" charset="0"/>
              </a:rPr>
              <a:t>évaluer les troubles du sommeil</a:t>
            </a:r>
            <a:endParaRPr lang="fr-FR" dirty="0">
              <a:solidFill>
                <a:srgbClr val="57575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56824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pPr lvl="0">
              <a:lnSpc>
                <a:spcPct val="107000"/>
              </a:lnSpc>
              <a:spcBef>
                <a:spcPts val="0"/>
              </a:spcBef>
              <a:spcAft>
                <a:spcPts val="600"/>
              </a:spcAft>
            </a:pPr>
            <a:r>
              <a:rPr lang="fr-FR" sz="4000" kern="100">
                <a:effectLst/>
                <a:ea typeface="Calibri" panose="020F0502020204030204" pitchFamily="34" charset="0"/>
              </a:rPr>
              <a:t>5. Diagnostics différentiels</a:t>
            </a:r>
            <a:endParaRPr lang="fr-FR" sz="4000"/>
          </a:p>
        </p:txBody>
      </p:sp>
    </p:spTree>
    <p:extLst>
      <p:ext uri="{BB962C8B-B14F-4D97-AF65-F5344CB8AC3E}">
        <p14:creationId xmlns:p14="http://schemas.microsoft.com/office/powerpoint/2010/main" val="13192607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t>Diagnostics différentiels</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38200" y="1825624"/>
            <a:ext cx="10515600" cy="4702498"/>
          </a:xfrm>
        </p:spPr>
        <p:txBody>
          <a:bodyPr>
            <a:normAutofit/>
          </a:bodyPr>
          <a:lstStyle/>
          <a:p>
            <a:pPr marL="285750" indent="-285750" algn="just">
              <a:lnSpc>
                <a:spcPct val="150000"/>
              </a:lnSpc>
              <a:spcAft>
                <a:spcPts val="600"/>
              </a:spcAft>
              <a:buFont typeface="Arial" panose="020B0604020202020204" pitchFamily="34" charset="0"/>
              <a:buChar char="•"/>
            </a:pPr>
            <a:r>
              <a:rPr lang="fr-FR" sz="1800"/>
              <a:t>SAHOS</a:t>
            </a:r>
            <a:r>
              <a:rPr lang="fr-FR" sz="1800" b="0"/>
              <a:t> : </a:t>
            </a:r>
            <a:r>
              <a:rPr lang="fr-FR" sz="1800" b="0">
                <a:solidFill>
                  <a:srgbClr val="575757"/>
                </a:solidFill>
              </a:rPr>
              <a:t>fragmentation liée aux évènements respiratoires ; amélioration sous PPC</a:t>
            </a:r>
          </a:p>
          <a:p>
            <a:pPr marL="285750" indent="-285750" algn="just">
              <a:lnSpc>
                <a:spcPct val="150000"/>
              </a:lnSpc>
              <a:spcAft>
                <a:spcPts val="600"/>
              </a:spcAft>
              <a:buFont typeface="Arial" panose="020B0604020202020204" pitchFamily="34" charset="0"/>
              <a:buChar char="•"/>
            </a:pPr>
            <a:r>
              <a:rPr lang="fr-FR" sz="1800"/>
              <a:t>Syndrome des mouvements périodiques </a:t>
            </a:r>
            <a:r>
              <a:rPr lang="fr-FR" sz="1800" b="0"/>
              <a:t>: </a:t>
            </a:r>
            <a:r>
              <a:rPr lang="fr-FR" sz="1800" b="0">
                <a:solidFill>
                  <a:srgbClr val="575757"/>
                </a:solidFill>
              </a:rPr>
              <a:t>fragmentation liée aux mouvements périodiques ; amélioration sous AD ou alpha2 delta ligands</a:t>
            </a:r>
          </a:p>
          <a:p>
            <a:pPr marL="342900" indent="-342900" algn="just">
              <a:lnSpc>
                <a:spcPct val="150000"/>
              </a:lnSpc>
              <a:spcAft>
                <a:spcPts val="600"/>
              </a:spcAft>
              <a:buFont typeface="Arial" panose="020B0604020202020204" pitchFamily="34" charset="0"/>
              <a:buChar char="•"/>
            </a:pPr>
            <a:r>
              <a:rPr lang="fr-FR" sz="1800"/>
              <a:t>Retard de phase </a:t>
            </a:r>
            <a:r>
              <a:rPr lang="fr-FR" sz="1800" b="0"/>
              <a:t>: </a:t>
            </a:r>
            <a:r>
              <a:rPr lang="fr-FR" sz="1800" b="0">
                <a:solidFill>
                  <a:srgbClr val="575757"/>
                </a:solidFill>
              </a:rPr>
              <a:t>décalage sans discontinuité, avec TST correct au libre cours. Amélioration sous mélatonine</a:t>
            </a:r>
          </a:p>
          <a:p>
            <a:pPr marL="342900" indent="-342900" algn="just">
              <a:lnSpc>
                <a:spcPct val="150000"/>
              </a:lnSpc>
              <a:spcAft>
                <a:spcPts val="600"/>
              </a:spcAft>
              <a:buFont typeface="Arial" panose="020B0604020202020204" pitchFamily="34" charset="0"/>
              <a:buChar char="•"/>
            </a:pPr>
            <a:r>
              <a:rPr lang="fr-FR" sz="1800"/>
              <a:t>Avance de phase </a:t>
            </a:r>
            <a:r>
              <a:rPr lang="fr-FR" sz="1800" b="0"/>
              <a:t>: </a:t>
            </a:r>
            <a:r>
              <a:rPr lang="fr-FR" sz="1800" b="0">
                <a:solidFill>
                  <a:srgbClr val="575757"/>
                </a:solidFill>
              </a:rPr>
              <a:t>amélioration avec ajustement horaires</a:t>
            </a:r>
          </a:p>
          <a:p>
            <a:pPr marL="342900" indent="-342900" algn="just">
              <a:lnSpc>
                <a:spcPct val="150000"/>
              </a:lnSpc>
              <a:spcAft>
                <a:spcPts val="600"/>
              </a:spcAft>
              <a:buFont typeface="Arial" panose="020B0604020202020204" pitchFamily="34" charset="0"/>
              <a:buChar char="•"/>
            </a:pPr>
            <a:r>
              <a:rPr lang="fr-FR" sz="1800"/>
              <a:t>Facteurs environnementaux</a:t>
            </a:r>
          </a:p>
          <a:p>
            <a:pPr marL="342900" indent="-342900" algn="just">
              <a:lnSpc>
                <a:spcPct val="150000"/>
              </a:lnSpc>
              <a:spcAft>
                <a:spcPts val="600"/>
              </a:spcAft>
              <a:buFont typeface="Arial" panose="020B0604020202020204" pitchFamily="34" charset="0"/>
              <a:buChar char="•"/>
            </a:pPr>
            <a:r>
              <a:rPr lang="fr-FR" sz="1800"/>
              <a:t>Insuffisance de sommeil</a:t>
            </a:r>
          </a:p>
          <a:p>
            <a:pPr>
              <a:lnSpc>
                <a:spcPct val="150000"/>
              </a:lnSpc>
              <a:spcAft>
                <a:spcPts val="600"/>
              </a:spcAft>
            </a:pPr>
            <a:endParaRPr lang="fr-FR" sz="1600" b="0"/>
          </a:p>
        </p:txBody>
      </p:sp>
      <p:sp>
        <p:nvSpPr>
          <p:cNvPr id="4" name="ZoneTexte 3">
            <a:extLst>
              <a:ext uri="{FF2B5EF4-FFF2-40B4-BE49-F238E27FC236}">
                <a16:creationId xmlns:a16="http://schemas.microsoft.com/office/drawing/2014/main" id="{B8F0B677-FB47-E69A-C0DB-37A8ADD05A5B}"/>
              </a:ext>
            </a:extLst>
          </p:cNvPr>
          <p:cNvSpPr txBox="1"/>
          <p:nvPr/>
        </p:nvSpPr>
        <p:spPr>
          <a:xfrm>
            <a:off x="72000" y="6480000"/>
            <a:ext cx="7225093" cy="369332"/>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900" dirty="0">
                <a:solidFill>
                  <a:srgbClr val="4D5156"/>
                </a:solidFill>
                <a:latin typeface="arial" panose="020B0604020202020204" pitchFamily="34" charset="0"/>
              </a:rPr>
              <a:t>AD : agonistes dopaminergiques ; PPC : </a:t>
            </a:r>
            <a:r>
              <a:rPr lang="fr-FR" sz="900" b="0" i="0" u="none" strike="noStrike" dirty="0">
                <a:solidFill>
                  <a:srgbClr val="4D5156"/>
                </a:solidFill>
                <a:effectLst/>
                <a:latin typeface="arial" panose="020B0604020202020204" pitchFamily="34" charset="0"/>
              </a:rPr>
              <a:t>pression positive continue ; </a:t>
            </a:r>
            <a:r>
              <a:rPr lang="fr-FR" sz="900" dirty="0">
                <a:solidFill>
                  <a:srgbClr val="4D5156"/>
                </a:solidFill>
                <a:latin typeface="arial" panose="020B0604020202020204" pitchFamily="34" charset="0"/>
              </a:rPr>
              <a:t>SAHOS : syndrome d'apnées hypopnées obstructives du sommeil ; </a:t>
            </a:r>
            <a:r>
              <a:rPr lang="fr-FR" sz="900" b="0" i="0" u="none" strike="noStrike" dirty="0">
                <a:solidFill>
                  <a:srgbClr val="4D5156"/>
                </a:solidFill>
                <a:effectLst/>
                <a:latin typeface="arial" panose="020B0604020202020204" pitchFamily="34" charset="0"/>
              </a:rPr>
              <a:t>TST : temps de </a:t>
            </a:r>
            <a:r>
              <a:rPr lang="fr-FR" sz="900" dirty="0">
                <a:solidFill>
                  <a:srgbClr val="4D5156"/>
                </a:solidFill>
                <a:latin typeface="arial" panose="020B0604020202020204" pitchFamily="34" charset="0"/>
              </a:rPr>
              <a:t>sommeil total</a:t>
            </a:r>
          </a:p>
        </p:txBody>
      </p:sp>
    </p:spTree>
    <p:extLst>
      <p:ext uri="{BB962C8B-B14F-4D97-AF65-F5344CB8AC3E}">
        <p14:creationId xmlns:p14="http://schemas.microsoft.com/office/powerpoint/2010/main" val="34262806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83B6E8-4F9D-4BF9-C084-6247FC0B55E4}"/>
              </a:ext>
            </a:extLst>
          </p:cNvPr>
          <p:cNvSpPr>
            <a:spLocks noGrp="1"/>
          </p:cNvSpPr>
          <p:nvPr>
            <p:ph type="title"/>
          </p:nvPr>
        </p:nvSpPr>
        <p:spPr/>
        <p:txBody>
          <a:bodyPr/>
          <a:lstStyle/>
          <a:p>
            <a:r>
              <a:rPr lang="fr-FR"/>
              <a:t>Points clés à retenir</a:t>
            </a:r>
          </a:p>
        </p:txBody>
      </p:sp>
      <p:sp>
        <p:nvSpPr>
          <p:cNvPr id="8" name="Rectangle: Rounded Corners 95">
            <a:extLst>
              <a:ext uri="{FF2B5EF4-FFF2-40B4-BE49-F238E27FC236}">
                <a16:creationId xmlns:a16="http://schemas.microsoft.com/office/drawing/2014/main" id="{CE29F2F2-4C34-CE75-7FD4-DDDBA101710A}"/>
              </a:ext>
            </a:extLst>
          </p:cNvPr>
          <p:cNvSpPr/>
          <p:nvPr/>
        </p:nvSpPr>
        <p:spPr>
          <a:xfrm>
            <a:off x="443369" y="2217454"/>
            <a:ext cx="7926487" cy="778892"/>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pPr>
            <a:r>
              <a:rPr lang="fr-FR">
                <a:solidFill>
                  <a:srgbClr val="E5007D"/>
                </a:solidFill>
                <a:latin typeface="Arial" panose="020B0604020202020204" pitchFamily="34" charset="0"/>
                <a:cs typeface="Arial" panose="020B0604020202020204" pitchFamily="34" charset="0"/>
              </a:rPr>
              <a:t>L’insomnie est la </a:t>
            </a:r>
            <a:r>
              <a:rPr lang="fr-FR" b="1">
                <a:solidFill>
                  <a:srgbClr val="E5007D"/>
                </a:solidFill>
                <a:latin typeface="Arial" panose="020B0604020202020204" pitchFamily="34" charset="0"/>
                <a:cs typeface="Arial" panose="020B0604020202020204" pitchFamily="34" charset="0"/>
              </a:rPr>
              <a:t>plainte subjective d’une mauvaise qualité </a:t>
            </a:r>
          </a:p>
          <a:p>
            <a:pPr>
              <a:lnSpc>
                <a:spcPct val="110000"/>
              </a:lnSpc>
            </a:pPr>
            <a:r>
              <a:rPr lang="fr-FR" b="1">
                <a:solidFill>
                  <a:srgbClr val="E5007D"/>
                </a:solidFill>
                <a:latin typeface="Arial" panose="020B0604020202020204" pitchFamily="34" charset="0"/>
                <a:cs typeface="Arial" panose="020B0604020202020204" pitchFamily="34" charset="0"/>
              </a:rPr>
              <a:t>et quantité de sommeil et de l’éveil</a:t>
            </a:r>
            <a:endParaRPr lang="en-US">
              <a:solidFill>
                <a:srgbClr val="E5007D"/>
              </a:solidFill>
              <a:latin typeface="Arial" panose="020B0604020202020204" pitchFamily="34" charset="0"/>
              <a:cs typeface="Arial" panose="020B0604020202020204" pitchFamily="34" charset="0"/>
            </a:endParaRPr>
          </a:p>
        </p:txBody>
      </p:sp>
      <p:sp>
        <p:nvSpPr>
          <p:cNvPr id="9" name="Rectangle: Rounded Corners 95">
            <a:extLst>
              <a:ext uri="{FF2B5EF4-FFF2-40B4-BE49-F238E27FC236}">
                <a16:creationId xmlns:a16="http://schemas.microsoft.com/office/drawing/2014/main" id="{70BD2DD3-3AE0-831F-9075-A6FEED01161A}"/>
              </a:ext>
            </a:extLst>
          </p:cNvPr>
          <p:cNvSpPr/>
          <p:nvPr/>
        </p:nvSpPr>
        <p:spPr>
          <a:xfrm>
            <a:off x="443369" y="3152643"/>
            <a:ext cx="9104043" cy="862767"/>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dirty="0">
                <a:solidFill>
                  <a:srgbClr val="E5007D"/>
                </a:solidFill>
                <a:latin typeface="Arial" panose="020B0604020202020204" pitchFamily="34" charset="0"/>
                <a:cs typeface="Arial" panose="020B0604020202020204" pitchFamily="34" charset="0"/>
              </a:rPr>
              <a:t>Certaines </a:t>
            </a:r>
            <a:r>
              <a:rPr lang="fr-FR" b="1" dirty="0">
                <a:solidFill>
                  <a:srgbClr val="E5007D"/>
                </a:solidFill>
                <a:latin typeface="Arial" panose="020B0604020202020204" pitchFamily="34" charset="0"/>
                <a:cs typeface="Arial" panose="020B0604020202020204" pitchFamily="34" charset="0"/>
              </a:rPr>
              <a:t>conditions physiologiques</a:t>
            </a:r>
            <a:r>
              <a:rPr lang="fr-FR" dirty="0">
                <a:solidFill>
                  <a:srgbClr val="E5007D"/>
                </a:solidFill>
                <a:latin typeface="Arial" panose="020B0604020202020204" pitchFamily="34" charset="0"/>
                <a:cs typeface="Arial" panose="020B0604020202020204" pitchFamily="34" charset="0"/>
              </a:rPr>
              <a:t>, </a:t>
            </a:r>
            <a:r>
              <a:rPr lang="fr-FR" b="1" dirty="0">
                <a:solidFill>
                  <a:srgbClr val="E5007D"/>
                </a:solidFill>
                <a:latin typeface="Arial" panose="020B0604020202020204" pitchFamily="34" charset="0"/>
                <a:cs typeface="Arial" panose="020B0604020202020204" pitchFamily="34" charset="0"/>
              </a:rPr>
              <a:t>circonstances environnementales</a:t>
            </a:r>
            <a:r>
              <a:rPr lang="fr-FR" dirty="0">
                <a:solidFill>
                  <a:srgbClr val="E5007D"/>
                </a:solidFill>
                <a:latin typeface="Arial" panose="020B0604020202020204" pitchFamily="34" charset="0"/>
                <a:cs typeface="Arial" panose="020B0604020202020204" pitchFamily="34" charset="0"/>
              </a:rPr>
              <a:t>, </a:t>
            </a:r>
            <a:r>
              <a:rPr lang="fr-FR" b="1" dirty="0">
                <a:solidFill>
                  <a:srgbClr val="E5007D"/>
                </a:solidFill>
                <a:latin typeface="Arial" panose="020B0604020202020204" pitchFamily="34" charset="0"/>
                <a:cs typeface="Arial" panose="020B0604020202020204" pitchFamily="34" charset="0"/>
              </a:rPr>
              <a:t>comorbidités </a:t>
            </a:r>
            <a:r>
              <a:rPr lang="fr-FR" dirty="0">
                <a:solidFill>
                  <a:srgbClr val="E5007D"/>
                </a:solidFill>
                <a:latin typeface="Arial" panose="020B0604020202020204" pitchFamily="34" charset="0"/>
                <a:cs typeface="Arial" panose="020B0604020202020204" pitchFamily="34" charset="0"/>
              </a:rPr>
              <a:t>et</a:t>
            </a:r>
            <a:r>
              <a:rPr lang="fr-FR" b="1" dirty="0">
                <a:solidFill>
                  <a:srgbClr val="E5007D"/>
                </a:solidFill>
                <a:latin typeface="Arial" panose="020B0604020202020204" pitchFamily="34" charset="0"/>
                <a:cs typeface="Arial" panose="020B0604020202020204" pitchFamily="34" charset="0"/>
              </a:rPr>
              <a:t> médicaments </a:t>
            </a:r>
            <a:r>
              <a:rPr lang="fr-FR" dirty="0">
                <a:solidFill>
                  <a:srgbClr val="E5007D"/>
                </a:solidFill>
                <a:latin typeface="Arial" panose="020B0604020202020204" pitchFamily="34" charset="0"/>
                <a:cs typeface="Arial" panose="020B0604020202020204" pitchFamily="34" charset="0"/>
              </a:rPr>
              <a:t>en augmentent </a:t>
            </a:r>
            <a:r>
              <a:rPr lang="fr-FR" b="1" dirty="0">
                <a:solidFill>
                  <a:srgbClr val="E5007D"/>
                </a:solidFill>
                <a:latin typeface="Arial" panose="020B0604020202020204" pitchFamily="34" charset="0"/>
                <a:cs typeface="Arial" panose="020B0604020202020204" pitchFamily="34" charset="0"/>
              </a:rPr>
              <a:t>le risque</a:t>
            </a:r>
            <a:endParaRPr lang="en-US" b="1" dirty="0">
              <a:solidFill>
                <a:srgbClr val="E5007D"/>
              </a:solidFill>
              <a:latin typeface="Arial" panose="020B0604020202020204" pitchFamily="34" charset="0"/>
              <a:cs typeface="Arial" panose="020B0604020202020204" pitchFamily="34" charset="0"/>
            </a:endParaRPr>
          </a:p>
        </p:txBody>
      </p:sp>
      <p:sp>
        <p:nvSpPr>
          <p:cNvPr id="10" name="Rectangle: Rounded Corners 95">
            <a:extLst>
              <a:ext uri="{FF2B5EF4-FFF2-40B4-BE49-F238E27FC236}">
                <a16:creationId xmlns:a16="http://schemas.microsoft.com/office/drawing/2014/main" id="{FC435026-3EC2-EEA6-6DF4-1429090D7097}"/>
              </a:ext>
            </a:extLst>
          </p:cNvPr>
          <p:cNvSpPr/>
          <p:nvPr/>
        </p:nvSpPr>
        <p:spPr>
          <a:xfrm>
            <a:off x="443369" y="4123923"/>
            <a:ext cx="9937760"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b="1" dirty="0">
                <a:solidFill>
                  <a:srgbClr val="E5007D"/>
                </a:solidFill>
                <a:latin typeface="Arial" panose="020B0604020202020204" pitchFamily="34" charset="0"/>
                <a:cs typeface="Arial" panose="020B0604020202020204" pitchFamily="34" charset="0"/>
              </a:rPr>
              <a:t>La plainte </a:t>
            </a:r>
            <a:r>
              <a:rPr lang="fr-FR" dirty="0">
                <a:solidFill>
                  <a:srgbClr val="E5007D"/>
                </a:solidFill>
                <a:latin typeface="Arial" panose="020B0604020202020204" pitchFamily="34" charset="0"/>
                <a:cs typeface="Arial" panose="020B0604020202020204" pitchFamily="34" charset="0"/>
              </a:rPr>
              <a:t>doit être</a:t>
            </a:r>
            <a:r>
              <a:rPr lang="fr-FR" b="1" dirty="0">
                <a:solidFill>
                  <a:srgbClr val="E5007D"/>
                </a:solidFill>
                <a:latin typeface="Arial" panose="020B0604020202020204" pitchFamily="34" charset="0"/>
                <a:cs typeface="Arial" panose="020B0604020202020204" pitchFamily="34" charset="0"/>
              </a:rPr>
              <a:t> intégrée </a:t>
            </a:r>
            <a:r>
              <a:rPr lang="fr-FR" dirty="0">
                <a:solidFill>
                  <a:srgbClr val="E5007D"/>
                </a:solidFill>
                <a:latin typeface="Arial" panose="020B0604020202020204" pitchFamily="34" charset="0"/>
                <a:cs typeface="Arial" panose="020B0604020202020204" pitchFamily="34" charset="0"/>
              </a:rPr>
              <a:t>dans le </a:t>
            </a:r>
            <a:r>
              <a:rPr lang="fr-FR" b="1" dirty="0">
                <a:solidFill>
                  <a:srgbClr val="E5007D"/>
                </a:solidFill>
                <a:latin typeface="Arial" panose="020B0604020202020204" pitchFamily="34" charset="0"/>
                <a:cs typeface="Arial" panose="020B0604020202020204" pitchFamily="34" charset="0"/>
              </a:rPr>
              <a:t>contexte individuel </a:t>
            </a:r>
            <a:r>
              <a:rPr lang="fr-FR" dirty="0">
                <a:solidFill>
                  <a:srgbClr val="E5007D"/>
                </a:solidFill>
                <a:latin typeface="Arial" panose="020B0604020202020204" pitchFamily="34" charset="0"/>
                <a:cs typeface="Arial" panose="020B0604020202020204" pitchFamily="34" charset="0"/>
              </a:rPr>
              <a:t>du patient</a:t>
            </a:r>
            <a:endParaRPr lang="en-US" dirty="0">
              <a:solidFill>
                <a:srgbClr val="E5007D"/>
              </a:solidFill>
              <a:latin typeface="Arial" panose="020B0604020202020204" pitchFamily="34" charset="0"/>
              <a:cs typeface="Arial" panose="020B0604020202020204" pitchFamily="34" charset="0"/>
            </a:endParaRPr>
          </a:p>
        </p:txBody>
      </p:sp>
      <p:sp>
        <p:nvSpPr>
          <p:cNvPr id="3" name="Rectangle: Rounded Corners 95">
            <a:extLst>
              <a:ext uri="{FF2B5EF4-FFF2-40B4-BE49-F238E27FC236}">
                <a16:creationId xmlns:a16="http://schemas.microsoft.com/office/drawing/2014/main" id="{68DB32A3-E7BF-252E-308E-8096B434AFAA}"/>
              </a:ext>
            </a:extLst>
          </p:cNvPr>
          <p:cNvSpPr/>
          <p:nvPr/>
        </p:nvSpPr>
        <p:spPr>
          <a:xfrm>
            <a:off x="443369" y="4971265"/>
            <a:ext cx="10515600"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r>
              <a:rPr lang="fr-FR" dirty="0">
                <a:solidFill>
                  <a:srgbClr val="E5007D"/>
                </a:solidFill>
                <a:latin typeface="Arial" panose="020B0604020202020204" pitchFamily="34" charset="0"/>
                <a:cs typeface="Arial" panose="020B0604020202020204" pitchFamily="34" charset="0"/>
              </a:rPr>
              <a:t>L'insomnie chronique est une </a:t>
            </a:r>
            <a:r>
              <a:rPr lang="fr-FR" b="1" dirty="0">
                <a:solidFill>
                  <a:srgbClr val="E5007D"/>
                </a:solidFill>
                <a:latin typeface="Arial" panose="020B0604020202020204" pitchFamily="34" charset="0"/>
                <a:cs typeface="Arial" panose="020B0604020202020204" pitchFamily="34" charset="0"/>
              </a:rPr>
              <a:t>pathologie à part entière </a:t>
            </a:r>
            <a:r>
              <a:rPr lang="fr-FR" dirty="0">
                <a:solidFill>
                  <a:srgbClr val="E5007D"/>
                </a:solidFill>
                <a:latin typeface="Arial" panose="020B0604020202020204" pitchFamily="34" charset="0"/>
                <a:cs typeface="Arial" panose="020B0604020202020204" pitchFamily="34" charset="0"/>
              </a:rPr>
              <a:t>qui nécessite </a:t>
            </a:r>
            <a:r>
              <a:rPr lang="fr-FR" b="1" dirty="0">
                <a:solidFill>
                  <a:srgbClr val="E5007D"/>
                </a:solidFill>
                <a:latin typeface="Arial" panose="020B0604020202020204" pitchFamily="34" charset="0"/>
                <a:cs typeface="Arial" panose="020B0604020202020204" pitchFamily="34" charset="0"/>
              </a:rPr>
              <a:t>une prise en</a:t>
            </a:r>
          </a:p>
          <a:p>
            <a:r>
              <a:rPr lang="fr-FR" b="1" dirty="0">
                <a:solidFill>
                  <a:srgbClr val="E5007D"/>
                </a:solidFill>
                <a:latin typeface="Arial" panose="020B0604020202020204" pitchFamily="34" charset="0"/>
                <a:cs typeface="Arial" panose="020B0604020202020204" pitchFamily="34" charset="0"/>
              </a:rPr>
              <a:t>charge adaptée</a:t>
            </a:r>
          </a:p>
        </p:txBody>
      </p:sp>
    </p:spTree>
    <p:extLst>
      <p:ext uri="{BB962C8B-B14F-4D97-AF65-F5344CB8AC3E}">
        <p14:creationId xmlns:p14="http://schemas.microsoft.com/office/powerpoint/2010/main" val="1913295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Structure du sommeil nocturne</a:t>
            </a:r>
          </a:p>
        </p:txBody>
      </p:sp>
      <p:sp>
        <p:nvSpPr>
          <p:cNvPr id="5" name="ZoneTexte 4">
            <a:extLst>
              <a:ext uri="{FF2B5EF4-FFF2-40B4-BE49-F238E27FC236}">
                <a16:creationId xmlns:a16="http://schemas.microsoft.com/office/drawing/2014/main" id="{3CCA6111-6F72-22FD-7AC9-8F7C95191BBF}"/>
              </a:ext>
            </a:extLst>
          </p:cNvPr>
          <p:cNvSpPr txBox="1"/>
          <p:nvPr/>
        </p:nvSpPr>
        <p:spPr>
          <a:xfrm>
            <a:off x="72000" y="6480000"/>
            <a:ext cx="8310662" cy="215444"/>
          </a:xfrm>
          <a:prstGeom prst="rect">
            <a:avLst/>
          </a:prstGeom>
          <a:noFill/>
        </p:spPr>
        <p:txBody>
          <a:bodyPr wrap="square" rtlCol="0">
            <a:spAutoFit/>
          </a:bodyPr>
          <a:lstStyle/>
          <a:p>
            <a:r>
              <a:rPr lang="fr-FR" sz="800">
                <a:solidFill>
                  <a:srgbClr val="575757"/>
                </a:solidFill>
                <a:latin typeface="Arial" panose="020B0604020202020204" pitchFamily="34" charset="0"/>
                <a:cs typeface="Arial" panose="020B0604020202020204" pitchFamily="34" charset="0"/>
              </a:rPr>
              <a:t>Lopez R. </a:t>
            </a:r>
            <a:r>
              <a:rPr lang="fr-FR" sz="800" i="1">
                <a:solidFill>
                  <a:srgbClr val="575757"/>
                </a:solidFill>
                <a:latin typeface="Arial" panose="020B0604020202020204" pitchFamily="34" charset="0"/>
                <a:cs typeface="Arial" panose="020B0604020202020204" pitchFamily="34" charset="0"/>
              </a:rPr>
              <a:t>et al</a:t>
            </a:r>
            <a:r>
              <a:rPr lang="fr-FR" sz="80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a:solidFill>
                  <a:srgbClr val="575757"/>
                </a:solidFill>
                <a:latin typeface="Arial" panose="020B0604020202020204" pitchFamily="34" charset="0"/>
                <a:cs typeface="Arial" panose="020B0604020202020204" pitchFamily="34" charset="0"/>
              </a:rPr>
              <a:t>La revue du praticien </a:t>
            </a:r>
            <a:r>
              <a:rPr lang="fr-FR" sz="800">
                <a:solidFill>
                  <a:srgbClr val="575757"/>
                </a:solidFill>
                <a:latin typeface="Arial" panose="020B0604020202020204" pitchFamily="34" charset="0"/>
                <a:cs typeface="Arial" panose="020B0604020202020204" pitchFamily="34" charset="0"/>
              </a:rPr>
              <a:t>2019;69:537-44. </a:t>
            </a:r>
          </a:p>
        </p:txBody>
      </p:sp>
      <p:grpSp>
        <p:nvGrpSpPr>
          <p:cNvPr id="18" name="Groupe 17">
            <a:extLst>
              <a:ext uri="{FF2B5EF4-FFF2-40B4-BE49-F238E27FC236}">
                <a16:creationId xmlns:a16="http://schemas.microsoft.com/office/drawing/2014/main" id="{35F16394-B213-D8C0-04C6-6456BE12B2DB}"/>
              </a:ext>
            </a:extLst>
          </p:cNvPr>
          <p:cNvGrpSpPr/>
          <p:nvPr/>
        </p:nvGrpSpPr>
        <p:grpSpPr>
          <a:xfrm>
            <a:off x="235989" y="2007846"/>
            <a:ext cx="5525713" cy="585194"/>
            <a:chOff x="1042235" y="1771876"/>
            <a:chExt cx="5534771" cy="646380"/>
          </a:xfrm>
        </p:grpSpPr>
        <p:sp>
          <p:nvSpPr>
            <p:cNvPr id="8" name="Rectangle: Rounded Corners 95">
              <a:extLst>
                <a:ext uri="{FF2B5EF4-FFF2-40B4-BE49-F238E27FC236}">
                  <a16:creationId xmlns:a16="http://schemas.microsoft.com/office/drawing/2014/main" id="{6FE3B23B-61A0-8DE4-B56D-C8D669E31583}"/>
                </a:ext>
              </a:extLst>
            </p:cNvPr>
            <p:cNvSpPr/>
            <p:nvPr/>
          </p:nvSpPr>
          <p:spPr>
            <a:xfrm>
              <a:off x="1042235" y="1771876"/>
              <a:ext cx="5534771" cy="646380"/>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Sommeil </a:t>
              </a:r>
              <a:r>
                <a:rPr lang="fr-FR" sz="1400" dirty="0">
                  <a:solidFill>
                    <a:srgbClr val="E5007D"/>
                  </a:solidFill>
                  <a:latin typeface="Arial" panose="020B0604020202020204" pitchFamily="34" charset="0"/>
                  <a:ea typeface="Roboto" pitchFamily="2" charset="0"/>
                  <a:cs typeface="Arial" panose="020B0604020202020204" pitchFamily="34" charset="0"/>
                </a:rPr>
                <a:t>lent de transition,</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stade </a:t>
              </a:r>
              <a:r>
                <a:rPr lang="fr-FR" sz="1400" dirty="0">
                  <a:solidFill>
                    <a:srgbClr val="E5007D"/>
                  </a:solidFill>
                  <a:latin typeface="Arial" panose="020B0604020202020204" pitchFamily="34" charset="0"/>
                  <a:ea typeface="Roboto" pitchFamily="2" charset="0"/>
                  <a:cs typeface="Arial" panose="020B0604020202020204" pitchFamily="34" charset="0"/>
                </a:rPr>
                <a:t>N1</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(sommeil – somnolence) </a:t>
              </a:r>
              <a:r>
                <a:rPr lang="fr-FR" sz="1400" i="1"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&lt; 5 % du temps total de sommeil</a:t>
              </a:r>
            </a:p>
          </p:txBody>
        </p:sp>
        <p:pic>
          <p:nvPicPr>
            <p:cNvPr id="10" name="Image 9">
              <a:extLst>
                <a:ext uri="{FF2B5EF4-FFF2-40B4-BE49-F238E27FC236}">
                  <a16:creationId xmlns:a16="http://schemas.microsoft.com/office/drawing/2014/main" id="{583F2DFF-A09F-69D2-D4E3-C5FE62F29B2F}"/>
                </a:ext>
              </a:extLst>
            </p:cNvPr>
            <p:cNvPicPr>
              <a:picLocks noChangeAspect="1"/>
            </p:cNvPicPr>
            <p:nvPr/>
          </p:nvPicPr>
          <p:blipFill>
            <a:blip r:embed="rId3">
              <a:duotone>
                <a:schemeClr val="accent1">
                  <a:shade val="45000"/>
                  <a:satMod val="135000"/>
                </a:schemeClr>
                <a:prstClr val="white"/>
              </a:duotone>
            </a:blip>
            <a:stretch>
              <a:fillRect/>
            </a:stretch>
          </p:blipFill>
          <p:spPr>
            <a:xfrm>
              <a:off x="1042235" y="1772024"/>
              <a:ext cx="603199" cy="646232"/>
            </a:xfrm>
            <a:prstGeom prst="rect">
              <a:avLst/>
            </a:prstGeom>
          </p:spPr>
        </p:pic>
        <p:sp>
          <p:nvSpPr>
            <p:cNvPr id="11" name="ZoneTexte 10">
              <a:extLst>
                <a:ext uri="{FF2B5EF4-FFF2-40B4-BE49-F238E27FC236}">
                  <a16:creationId xmlns:a16="http://schemas.microsoft.com/office/drawing/2014/main" id="{1E91102E-4F4E-85DA-24CE-829F2C4A64B9}"/>
                </a:ext>
              </a:extLst>
            </p:cNvPr>
            <p:cNvSpPr txBox="1"/>
            <p:nvPr/>
          </p:nvSpPr>
          <p:spPr>
            <a:xfrm>
              <a:off x="1208898" y="1910400"/>
              <a:ext cx="284518" cy="339957"/>
            </a:xfrm>
            <a:prstGeom prst="rect">
              <a:avLst/>
            </a:prstGeom>
            <a:noFill/>
          </p:spPr>
          <p:txBody>
            <a:bodyPr wrap="none" rtlCol="0">
              <a:spAutoFit/>
            </a:bodyPr>
            <a:lstStyle/>
            <a:p>
              <a:r>
                <a:rPr lang="fr-FR" sz="1400" b="1">
                  <a:solidFill>
                    <a:schemeClr val="bg1"/>
                  </a:solidFill>
                  <a:latin typeface="Arial" panose="020B0604020202020204" pitchFamily="34" charset="0"/>
                  <a:cs typeface="Arial" panose="020B0604020202020204" pitchFamily="34" charset="0"/>
                </a:rPr>
                <a:t>1</a:t>
              </a:r>
            </a:p>
          </p:txBody>
        </p:sp>
      </p:grpSp>
      <p:sp>
        <p:nvSpPr>
          <p:cNvPr id="12" name="Rectangle: Rounded Corners 95">
            <a:extLst>
              <a:ext uri="{FF2B5EF4-FFF2-40B4-BE49-F238E27FC236}">
                <a16:creationId xmlns:a16="http://schemas.microsoft.com/office/drawing/2014/main" id="{F1EA0854-306F-733A-F0F7-FDD3A1D1AB0F}"/>
              </a:ext>
            </a:extLst>
          </p:cNvPr>
          <p:cNvSpPr/>
          <p:nvPr/>
        </p:nvSpPr>
        <p:spPr>
          <a:xfrm>
            <a:off x="235989" y="2706919"/>
            <a:ext cx="6164811" cy="535711"/>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Sommeil </a:t>
            </a:r>
            <a:r>
              <a:rPr lang="fr-FR" sz="1400" dirty="0">
                <a:solidFill>
                  <a:srgbClr val="E5007D"/>
                </a:solidFill>
                <a:latin typeface="Arial" panose="020B0604020202020204" pitchFamily="34" charset="0"/>
                <a:ea typeface="Roboto" pitchFamily="2" charset="0"/>
                <a:cs typeface="Arial" panose="020B0604020202020204" pitchFamily="34" charset="0"/>
              </a:rPr>
              <a:t>lent léger</a:t>
            </a:r>
            <a:r>
              <a:rPr lang="fr-FR" sz="1400" b="1" dirty="0">
                <a:solidFill>
                  <a:srgbClr val="E5007D"/>
                </a:solidFill>
                <a:latin typeface="Arial" panose="020B0604020202020204" pitchFamily="34" charset="0"/>
                <a:ea typeface="Roboto" pitchFamily="2" charset="0"/>
                <a:cs typeface="Arial" panose="020B0604020202020204" pitchFamily="34" charset="0"/>
              </a:rPr>
              <a:t>,</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stade </a:t>
            </a:r>
            <a:r>
              <a:rPr lang="fr-FR" sz="1400" dirty="0">
                <a:solidFill>
                  <a:srgbClr val="E5007D"/>
                </a:solidFill>
                <a:latin typeface="Arial" panose="020B0604020202020204" pitchFamily="34" charset="0"/>
                <a:ea typeface="Roboto" pitchFamily="2" charset="0"/>
                <a:cs typeface="Arial" panose="020B0604020202020204" pitchFamily="34" charset="0"/>
              </a:rPr>
              <a:t>N2</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 représente </a:t>
            </a:r>
            <a:r>
              <a:rPr lang="fr-FR" sz="1400" i="1"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45-60 % du temps total de sommeil</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a:t>
            </a:r>
          </a:p>
        </p:txBody>
      </p:sp>
      <p:sp>
        <p:nvSpPr>
          <p:cNvPr id="15" name="Rectangle: Rounded Corners 95">
            <a:extLst>
              <a:ext uri="{FF2B5EF4-FFF2-40B4-BE49-F238E27FC236}">
                <a16:creationId xmlns:a16="http://schemas.microsoft.com/office/drawing/2014/main" id="{4B1A8885-6CF7-331F-5CDD-CA052E25A600}"/>
              </a:ext>
            </a:extLst>
          </p:cNvPr>
          <p:cNvSpPr/>
          <p:nvPr/>
        </p:nvSpPr>
        <p:spPr>
          <a:xfrm>
            <a:off x="235987" y="3355301"/>
            <a:ext cx="7351929"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Sommeil </a:t>
            </a:r>
            <a:r>
              <a:rPr lang="fr-FR" sz="1400" dirty="0">
                <a:solidFill>
                  <a:srgbClr val="E5007D"/>
                </a:solidFill>
                <a:latin typeface="Arial" panose="020B0604020202020204" pitchFamily="34" charset="0"/>
                <a:ea typeface="Roboto" pitchFamily="2" charset="0"/>
                <a:cs typeface="Arial" panose="020B0604020202020204" pitchFamily="34" charset="0"/>
              </a:rPr>
              <a:t>lent profond, </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stade </a:t>
            </a:r>
            <a:r>
              <a:rPr lang="fr-FR" sz="1400" dirty="0">
                <a:solidFill>
                  <a:srgbClr val="E5007D"/>
                </a:solidFill>
                <a:latin typeface="Arial" panose="020B0604020202020204" pitchFamily="34" charset="0"/>
                <a:ea typeface="Roboto" pitchFamily="2" charset="0"/>
                <a:cs typeface="Arial" panose="020B0604020202020204" pitchFamily="34" charset="0"/>
              </a:rPr>
              <a:t>N3</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 1</a:t>
            </a:r>
            <a:r>
              <a:rPr lang="fr-FR" sz="1400" i="1"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5 -25 % du temps total de sommeil, </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prédominant au début de nuit, responsable de la récupération physique </a:t>
            </a:r>
          </a:p>
          <a:p>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et mentale, très influencé par le facteur homéostasique</a:t>
            </a:r>
            <a:endParaRPr lang="fr-FR" sz="1400" i="1" dirty="0">
              <a:solidFill>
                <a:schemeClr val="tx1">
                  <a:lumMod val="75000"/>
                  <a:lumOff val="25000"/>
                </a:schemeClr>
              </a:solidFill>
              <a:latin typeface="Arial" panose="020B0604020202020204" pitchFamily="34" charset="0"/>
              <a:ea typeface="Roboto" pitchFamily="2" charset="0"/>
              <a:cs typeface="Arial" panose="020B0604020202020204" pitchFamily="34" charset="0"/>
            </a:endParaRPr>
          </a:p>
        </p:txBody>
      </p:sp>
      <p:sp>
        <p:nvSpPr>
          <p:cNvPr id="22" name="Rectangle: Rounded Corners 95">
            <a:extLst>
              <a:ext uri="{FF2B5EF4-FFF2-40B4-BE49-F238E27FC236}">
                <a16:creationId xmlns:a16="http://schemas.microsoft.com/office/drawing/2014/main" id="{B0E3ECE4-0BDD-F75F-77EC-A9FDC05411BF}"/>
              </a:ext>
            </a:extLst>
          </p:cNvPr>
          <p:cNvSpPr/>
          <p:nvPr/>
        </p:nvSpPr>
        <p:spPr>
          <a:xfrm>
            <a:off x="235988" y="4129462"/>
            <a:ext cx="7944450" cy="634719"/>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Sommeil </a:t>
            </a:r>
            <a:r>
              <a:rPr lang="fr-FR" sz="1400" dirty="0">
                <a:solidFill>
                  <a:srgbClr val="E5007D"/>
                </a:solidFill>
                <a:latin typeface="Arial" panose="020B0604020202020204" pitchFamily="34" charset="0"/>
                <a:ea typeface="Roboto" pitchFamily="2" charset="0"/>
                <a:cs typeface="Arial" panose="020B0604020202020204" pitchFamily="34" charset="0"/>
              </a:rPr>
              <a:t>paradoxal </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15-</a:t>
            </a:r>
            <a:r>
              <a:rPr lang="fr-FR" sz="1400" i="1"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25 % du temps total de sommeil</a:t>
            </a:r>
            <a:r>
              <a:rPr lang="fr-FR" sz="14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 prédominant en fin de nuit, responsable de la récupération psychique et mentale, très influencé par le facteur circadien</a:t>
            </a:r>
          </a:p>
        </p:txBody>
      </p:sp>
      <p:sp>
        <p:nvSpPr>
          <p:cNvPr id="29" name="Signe Plus 28">
            <a:extLst>
              <a:ext uri="{FF2B5EF4-FFF2-40B4-BE49-F238E27FC236}">
                <a16:creationId xmlns:a16="http://schemas.microsoft.com/office/drawing/2014/main" id="{B270B6F9-EE92-0651-6689-0D610D586B8F}"/>
              </a:ext>
            </a:extLst>
          </p:cNvPr>
          <p:cNvSpPr/>
          <p:nvPr/>
        </p:nvSpPr>
        <p:spPr>
          <a:xfrm>
            <a:off x="7499492" y="2856567"/>
            <a:ext cx="727587" cy="646380"/>
          </a:xfrm>
          <a:prstGeom prst="mathPlus">
            <a:avLst/>
          </a:prstGeom>
          <a:solidFill>
            <a:srgbClr val="E5007D"/>
          </a:solidFill>
          <a:ln>
            <a:solidFill>
              <a:srgbClr val="E500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B1950092-7756-C53E-2CD2-E7A2A2B6D977}"/>
              </a:ext>
            </a:extLst>
          </p:cNvPr>
          <p:cNvSpPr txBox="1"/>
          <p:nvPr/>
        </p:nvSpPr>
        <p:spPr>
          <a:xfrm>
            <a:off x="8255330" y="2223314"/>
            <a:ext cx="3700681" cy="738664"/>
          </a:xfrm>
          <a:prstGeom prst="rect">
            <a:avLst/>
          </a:prstGeom>
          <a:solidFill>
            <a:srgbClr val="5994AA"/>
          </a:solidFill>
        </p:spPr>
        <p:txBody>
          <a:bodyPr wrap="square">
            <a:spAutoFit/>
          </a:bodyPr>
          <a:lstStyle/>
          <a:p>
            <a:pPr algn="ctr"/>
            <a:r>
              <a:rPr lang="fr-FR" sz="1400" b="1">
                <a:solidFill>
                  <a:schemeClr val="bg1"/>
                </a:solidFill>
                <a:latin typeface="Arial" panose="020B0604020202020204" pitchFamily="34" charset="0"/>
                <a:cs typeface="Arial" panose="020B0604020202020204" pitchFamily="34" charset="0"/>
              </a:rPr>
              <a:t>Des micro-éveils </a:t>
            </a:r>
            <a:r>
              <a:rPr lang="fr-FR" sz="1400" b="0">
                <a:solidFill>
                  <a:schemeClr val="bg1"/>
                </a:solidFill>
                <a:latin typeface="Arial" panose="020B0604020202020204" pitchFamily="34" charset="0"/>
                <a:cs typeface="Arial" panose="020B0604020202020204" pitchFamily="34" charset="0"/>
              </a:rPr>
              <a:t>(&lt; 15 s), jusqu’à </a:t>
            </a:r>
          </a:p>
          <a:p>
            <a:pPr algn="ctr"/>
            <a:r>
              <a:rPr lang="fr-FR" sz="1400" b="0">
                <a:solidFill>
                  <a:schemeClr val="bg1"/>
                </a:solidFill>
                <a:latin typeface="Arial" panose="020B0604020202020204" pitchFamily="34" charset="0"/>
                <a:cs typeface="Arial" panose="020B0604020202020204" pitchFamily="34" charset="0"/>
              </a:rPr>
              <a:t>15 réveils par heure de sommeil, </a:t>
            </a:r>
          </a:p>
          <a:p>
            <a:pPr algn="ctr"/>
            <a:r>
              <a:rPr lang="fr-FR" sz="1400" b="0">
                <a:solidFill>
                  <a:schemeClr val="bg1"/>
                </a:solidFill>
                <a:latin typeface="Arial" panose="020B0604020202020204" pitchFamily="34" charset="0"/>
                <a:cs typeface="Arial" panose="020B0604020202020204" pitchFamily="34" charset="0"/>
              </a:rPr>
              <a:t>dont on ne garde aucun souvenir</a:t>
            </a:r>
            <a:endParaRPr lang="fr-FR" sz="1400">
              <a:solidFill>
                <a:schemeClr val="bg1"/>
              </a:solidFill>
              <a:latin typeface="Arial" panose="020B0604020202020204" pitchFamily="34" charset="0"/>
              <a:cs typeface="Arial" panose="020B0604020202020204" pitchFamily="34" charset="0"/>
            </a:endParaRPr>
          </a:p>
        </p:txBody>
      </p:sp>
      <p:sp>
        <p:nvSpPr>
          <p:cNvPr id="35" name="ZoneTexte 34">
            <a:extLst>
              <a:ext uri="{FF2B5EF4-FFF2-40B4-BE49-F238E27FC236}">
                <a16:creationId xmlns:a16="http://schemas.microsoft.com/office/drawing/2014/main" id="{3A7B0CC9-B33D-3ECD-CDB7-10AE53882CE9}"/>
              </a:ext>
            </a:extLst>
          </p:cNvPr>
          <p:cNvSpPr txBox="1"/>
          <p:nvPr/>
        </p:nvSpPr>
        <p:spPr>
          <a:xfrm>
            <a:off x="8255329" y="3421930"/>
            <a:ext cx="3700681" cy="738664"/>
          </a:xfrm>
          <a:prstGeom prst="rect">
            <a:avLst/>
          </a:prstGeom>
          <a:solidFill>
            <a:srgbClr val="5994AA"/>
          </a:solidFill>
        </p:spPr>
        <p:txBody>
          <a:bodyPr wrap="square" lIns="91440" tIns="45720" rIns="91440" bIns="45720" anchor="t">
            <a:spAutoFit/>
          </a:bodyPr>
          <a:lstStyle/>
          <a:p>
            <a:pPr algn="ctr"/>
            <a:r>
              <a:rPr lang="fr-FR" sz="1400" b="1">
                <a:solidFill>
                  <a:schemeClr val="bg1"/>
                </a:solidFill>
                <a:latin typeface="Arial"/>
                <a:cs typeface="Arial"/>
              </a:rPr>
              <a:t>Des réveils : </a:t>
            </a:r>
            <a:r>
              <a:rPr lang="fr-FR" sz="1400">
                <a:solidFill>
                  <a:schemeClr val="bg1"/>
                </a:solidFill>
                <a:latin typeface="Arial"/>
                <a:cs typeface="Arial"/>
              </a:rPr>
              <a:t>1 à 5 réveils par heure </a:t>
            </a:r>
            <a:endParaRPr lang="fr-FR" sz="1400">
              <a:solidFill>
                <a:schemeClr val="bg1"/>
              </a:solidFill>
              <a:latin typeface="Arial" panose="020B0604020202020204" pitchFamily="34" charset="0"/>
              <a:cs typeface="Arial" panose="020B0604020202020204" pitchFamily="34" charset="0"/>
            </a:endParaRPr>
          </a:p>
          <a:p>
            <a:pPr algn="ctr"/>
            <a:r>
              <a:rPr lang="fr-FR" sz="1400">
                <a:solidFill>
                  <a:schemeClr val="bg1"/>
                </a:solidFill>
                <a:latin typeface="Arial"/>
                <a:cs typeface="Arial"/>
              </a:rPr>
              <a:t>de sommeil, dont on ne garde aucun souvenir s’ils durent &lt; 6 min</a:t>
            </a:r>
          </a:p>
        </p:txBody>
      </p:sp>
      <p:pic>
        <p:nvPicPr>
          <p:cNvPr id="41" name="Image 40">
            <a:extLst>
              <a:ext uri="{FF2B5EF4-FFF2-40B4-BE49-F238E27FC236}">
                <a16:creationId xmlns:a16="http://schemas.microsoft.com/office/drawing/2014/main" id="{C0CA34E4-082D-9372-9DCD-4152B7770E56}"/>
              </a:ext>
            </a:extLst>
          </p:cNvPr>
          <p:cNvPicPr>
            <a:picLocks noChangeAspect="1"/>
          </p:cNvPicPr>
          <p:nvPr/>
        </p:nvPicPr>
        <p:blipFill>
          <a:blip r:embed="rId3">
            <a:duotone>
              <a:schemeClr val="accent1">
                <a:shade val="45000"/>
                <a:satMod val="135000"/>
              </a:schemeClr>
              <a:prstClr val="white"/>
            </a:duotone>
          </a:blip>
          <a:stretch>
            <a:fillRect/>
          </a:stretch>
        </p:blipFill>
        <p:spPr>
          <a:xfrm>
            <a:off x="235987" y="2700893"/>
            <a:ext cx="602212" cy="585060"/>
          </a:xfrm>
          <a:prstGeom prst="rect">
            <a:avLst/>
          </a:prstGeom>
        </p:spPr>
      </p:pic>
      <p:sp>
        <p:nvSpPr>
          <p:cNvPr id="42" name="ZoneTexte 41">
            <a:extLst>
              <a:ext uri="{FF2B5EF4-FFF2-40B4-BE49-F238E27FC236}">
                <a16:creationId xmlns:a16="http://schemas.microsoft.com/office/drawing/2014/main" id="{18AEA817-8BAF-CD8F-2784-57E28440703D}"/>
              </a:ext>
            </a:extLst>
          </p:cNvPr>
          <p:cNvSpPr txBox="1"/>
          <p:nvPr/>
        </p:nvSpPr>
        <p:spPr>
          <a:xfrm>
            <a:off x="402377" y="2826170"/>
            <a:ext cx="284052" cy="307777"/>
          </a:xfrm>
          <a:prstGeom prst="rect">
            <a:avLst/>
          </a:prstGeom>
          <a:noFill/>
        </p:spPr>
        <p:txBody>
          <a:bodyPr wrap="none" rtlCol="0">
            <a:spAutoFit/>
          </a:bodyPr>
          <a:lstStyle/>
          <a:p>
            <a:r>
              <a:rPr lang="fr-FR" sz="1400" b="1">
                <a:solidFill>
                  <a:schemeClr val="bg1"/>
                </a:solidFill>
                <a:latin typeface="Arial" panose="020B0604020202020204" pitchFamily="34" charset="0"/>
                <a:cs typeface="Arial" panose="020B0604020202020204" pitchFamily="34" charset="0"/>
              </a:rPr>
              <a:t>2</a:t>
            </a:r>
          </a:p>
        </p:txBody>
      </p:sp>
      <p:pic>
        <p:nvPicPr>
          <p:cNvPr id="43" name="Image 42">
            <a:extLst>
              <a:ext uri="{FF2B5EF4-FFF2-40B4-BE49-F238E27FC236}">
                <a16:creationId xmlns:a16="http://schemas.microsoft.com/office/drawing/2014/main" id="{50D493E6-A0D8-E28E-D9B3-5398B9F65E98}"/>
              </a:ext>
            </a:extLst>
          </p:cNvPr>
          <p:cNvPicPr>
            <a:picLocks noChangeAspect="1"/>
          </p:cNvPicPr>
          <p:nvPr/>
        </p:nvPicPr>
        <p:blipFill>
          <a:blip r:embed="rId3">
            <a:duotone>
              <a:schemeClr val="accent1">
                <a:shade val="45000"/>
                <a:satMod val="135000"/>
              </a:schemeClr>
              <a:prstClr val="white"/>
            </a:duotone>
          </a:blip>
          <a:stretch>
            <a:fillRect/>
          </a:stretch>
        </p:blipFill>
        <p:spPr>
          <a:xfrm>
            <a:off x="243297" y="3421930"/>
            <a:ext cx="602212" cy="585060"/>
          </a:xfrm>
          <a:prstGeom prst="rect">
            <a:avLst/>
          </a:prstGeom>
        </p:spPr>
      </p:pic>
      <p:sp>
        <p:nvSpPr>
          <p:cNvPr id="44" name="ZoneTexte 43">
            <a:extLst>
              <a:ext uri="{FF2B5EF4-FFF2-40B4-BE49-F238E27FC236}">
                <a16:creationId xmlns:a16="http://schemas.microsoft.com/office/drawing/2014/main" id="{F76A2031-5121-EE61-4422-6E9C90CDCD19}"/>
              </a:ext>
            </a:extLst>
          </p:cNvPr>
          <p:cNvSpPr txBox="1"/>
          <p:nvPr/>
        </p:nvSpPr>
        <p:spPr>
          <a:xfrm>
            <a:off x="395067" y="3561108"/>
            <a:ext cx="284052" cy="307777"/>
          </a:xfrm>
          <a:prstGeom prst="rect">
            <a:avLst/>
          </a:prstGeom>
          <a:noFill/>
        </p:spPr>
        <p:txBody>
          <a:bodyPr wrap="none" rtlCol="0">
            <a:spAutoFit/>
          </a:bodyPr>
          <a:lstStyle/>
          <a:p>
            <a:r>
              <a:rPr lang="fr-FR" sz="1400" b="1">
                <a:solidFill>
                  <a:schemeClr val="bg1"/>
                </a:solidFill>
                <a:latin typeface="Arial" panose="020B0604020202020204" pitchFamily="34" charset="0"/>
                <a:cs typeface="Arial" panose="020B0604020202020204" pitchFamily="34" charset="0"/>
              </a:rPr>
              <a:t>3</a:t>
            </a:r>
          </a:p>
        </p:txBody>
      </p:sp>
      <p:pic>
        <p:nvPicPr>
          <p:cNvPr id="45" name="Image 44">
            <a:extLst>
              <a:ext uri="{FF2B5EF4-FFF2-40B4-BE49-F238E27FC236}">
                <a16:creationId xmlns:a16="http://schemas.microsoft.com/office/drawing/2014/main" id="{041D79CA-8F24-A2C2-56E8-94DB52B32092}"/>
              </a:ext>
            </a:extLst>
          </p:cNvPr>
          <p:cNvPicPr>
            <a:picLocks noChangeAspect="1"/>
          </p:cNvPicPr>
          <p:nvPr/>
        </p:nvPicPr>
        <p:blipFill>
          <a:blip r:embed="rId3">
            <a:duotone>
              <a:schemeClr val="accent1">
                <a:shade val="45000"/>
                <a:satMod val="135000"/>
              </a:schemeClr>
              <a:prstClr val="white"/>
            </a:duotone>
          </a:blip>
          <a:stretch>
            <a:fillRect/>
          </a:stretch>
        </p:blipFill>
        <p:spPr>
          <a:xfrm>
            <a:off x="235987" y="4147555"/>
            <a:ext cx="602212" cy="585060"/>
          </a:xfrm>
          <a:prstGeom prst="rect">
            <a:avLst/>
          </a:prstGeom>
        </p:spPr>
      </p:pic>
      <p:sp>
        <p:nvSpPr>
          <p:cNvPr id="46" name="ZoneTexte 45">
            <a:extLst>
              <a:ext uri="{FF2B5EF4-FFF2-40B4-BE49-F238E27FC236}">
                <a16:creationId xmlns:a16="http://schemas.microsoft.com/office/drawing/2014/main" id="{F1AFC34C-46DD-7CAF-3433-0C5595468C8C}"/>
              </a:ext>
            </a:extLst>
          </p:cNvPr>
          <p:cNvSpPr txBox="1"/>
          <p:nvPr/>
        </p:nvSpPr>
        <p:spPr>
          <a:xfrm>
            <a:off x="386341" y="4292932"/>
            <a:ext cx="284052" cy="307777"/>
          </a:xfrm>
          <a:prstGeom prst="rect">
            <a:avLst/>
          </a:prstGeom>
          <a:noFill/>
        </p:spPr>
        <p:txBody>
          <a:bodyPr wrap="none" rtlCol="0">
            <a:spAutoFit/>
          </a:bodyPr>
          <a:lstStyle/>
          <a:p>
            <a:r>
              <a:rPr lang="fr-FR" sz="1400" b="1">
                <a:solidFill>
                  <a:schemeClr val="bg1"/>
                </a:solidFill>
                <a:latin typeface="Arial" panose="020B0604020202020204" pitchFamily="34" charset="0"/>
                <a:cs typeface="Arial" panose="020B0604020202020204" pitchFamily="34" charset="0"/>
              </a:rPr>
              <a:t>4</a:t>
            </a:r>
          </a:p>
        </p:txBody>
      </p:sp>
      <p:sp>
        <p:nvSpPr>
          <p:cNvPr id="48" name="ZoneTexte 47">
            <a:extLst>
              <a:ext uri="{FF2B5EF4-FFF2-40B4-BE49-F238E27FC236}">
                <a16:creationId xmlns:a16="http://schemas.microsoft.com/office/drawing/2014/main" id="{D18E99EE-3B95-EBC4-F2FB-AAF75DDA67D5}"/>
              </a:ext>
            </a:extLst>
          </p:cNvPr>
          <p:cNvSpPr txBox="1"/>
          <p:nvPr/>
        </p:nvSpPr>
        <p:spPr>
          <a:xfrm>
            <a:off x="402377" y="4839880"/>
            <a:ext cx="6096000" cy="877613"/>
          </a:xfrm>
          <a:prstGeom prst="rect">
            <a:avLst/>
          </a:prstGeom>
          <a:noFill/>
        </p:spPr>
        <p:txBody>
          <a:bodyPr wrap="square">
            <a:spAutoFit/>
          </a:bodyPr>
          <a:lstStyle/>
          <a:p>
            <a:pPr marL="285750" lvl="1" indent="-285750" algn="just">
              <a:lnSpc>
                <a:spcPct val="130000"/>
              </a:lnSpc>
              <a:spcBef>
                <a:spcPts val="800"/>
              </a:spcBef>
              <a:buFont typeface="Arial" panose="020B0604020202020204" pitchFamily="34" charset="0"/>
              <a:buChar char="•"/>
            </a:pPr>
            <a:r>
              <a:rPr lang="fr-FR" b="1" dirty="0">
                <a:solidFill>
                  <a:srgbClr val="E5007D"/>
                </a:solidFill>
                <a:latin typeface="Arial" panose="020B0604020202020204" pitchFamily="34" charset="0"/>
                <a:cs typeface="Arial" panose="020B0604020202020204" pitchFamily="34" charset="0"/>
              </a:rPr>
              <a:t>Organisation en cycles de 90 min</a:t>
            </a:r>
          </a:p>
          <a:p>
            <a:pPr marL="285750" lvl="1" indent="-285750" algn="just">
              <a:lnSpc>
                <a:spcPct val="130000"/>
              </a:lnSpc>
              <a:spcBef>
                <a:spcPts val="800"/>
              </a:spcBef>
              <a:buFont typeface="Arial" panose="020B0604020202020204" pitchFamily="34" charset="0"/>
              <a:buChar char="•"/>
            </a:pPr>
            <a:r>
              <a:rPr lang="fr-FR" b="1" dirty="0">
                <a:solidFill>
                  <a:srgbClr val="E5007D"/>
                </a:solidFill>
                <a:latin typeface="Arial" panose="020B0604020202020204" pitchFamily="34" charset="0"/>
                <a:cs typeface="Arial" panose="020B0604020202020204" pitchFamily="34" charset="0"/>
              </a:rPr>
              <a:t>4 à 6 cycles par nuit </a:t>
            </a:r>
          </a:p>
        </p:txBody>
      </p:sp>
      <p:sp>
        <p:nvSpPr>
          <p:cNvPr id="49" name="ZoneTexte 48">
            <a:extLst>
              <a:ext uri="{FF2B5EF4-FFF2-40B4-BE49-F238E27FC236}">
                <a16:creationId xmlns:a16="http://schemas.microsoft.com/office/drawing/2014/main" id="{A80844C7-64F2-1E47-2D2E-0B82AF54B0A0}"/>
              </a:ext>
            </a:extLst>
          </p:cNvPr>
          <p:cNvSpPr txBox="1"/>
          <p:nvPr/>
        </p:nvSpPr>
        <p:spPr>
          <a:xfrm>
            <a:off x="402377" y="1538539"/>
            <a:ext cx="6096000" cy="423321"/>
          </a:xfrm>
          <a:prstGeom prst="rect">
            <a:avLst/>
          </a:prstGeom>
          <a:noFill/>
        </p:spPr>
        <p:txBody>
          <a:bodyPr wrap="square">
            <a:spAutoFit/>
          </a:bodyPr>
          <a:lstStyle/>
          <a:p>
            <a:pPr marL="285750" lvl="1" indent="-285750" algn="just">
              <a:lnSpc>
                <a:spcPct val="130000"/>
              </a:lnSpc>
              <a:spcBef>
                <a:spcPts val="800"/>
              </a:spcBef>
              <a:buFont typeface="Arial" panose="020B0604020202020204" pitchFamily="34" charset="0"/>
              <a:buChar char="•"/>
            </a:pPr>
            <a:r>
              <a:rPr lang="fr-FR" b="1">
                <a:solidFill>
                  <a:srgbClr val="E5007D"/>
                </a:solidFill>
                <a:latin typeface="Arial" panose="020B0604020202020204" pitchFamily="34" charset="0"/>
                <a:cs typeface="Arial" panose="020B0604020202020204" pitchFamily="34" charset="0"/>
              </a:rPr>
              <a:t>Composition</a:t>
            </a:r>
          </a:p>
        </p:txBody>
      </p:sp>
      <p:pic>
        <p:nvPicPr>
          <p:cNvPr id="6" name="Image 5" descr="Une image contenant diagramme, texte, ligne, Tracé&#10;&#10;Description générée automatiquement">
            <a:extLst>
              <a:ext uri="{FF2B5EF4-FFF2-40B4-BE49-F238E27FC236}">
                <a16:creationId xmlns:a16="http://schemas.microsoft.com/office/drawing/2014/main" id="{8B8EE81E-3970-C965-A757-C11847F20574}"/>
              </a:ext>
            </a:extLst>
          </p:cNvPr>
          <p:cNvPicPr>
            <a:picLocks noChangeAspect="1"/>
          </p:cNvPicPr>
          <p:nvPr/>
        </p:nvPicPr>
        <p:blipFill rotWithShape="1">
          <a:blip r:embed="rId4">
            <a:extLst>
              <a:ext uri="{28A0092B-C50C-407E-A947-70E740481C1C}">
                <a14:useLocalDpi xmlns:a14="http://schemas.microsoft.com/office/drawing/2010/main" val="0"/>
              </a:ext>
            </a:extLst>
          </a:blip>
          <a:srcRect l="3161" t="20375" r="2023" b="20165"/>
          <a:stretch/>
        </p:blipFill>
        <p:spPr>
          <a:xfrm>
            <a:off x="4555347" y="4847770"/>
            <a:ext cx="5541818" cy="1543059"/>
          </a:xfrm>
          <a:prstGeom prst="rect">
            <a:avLst/>
          </a:prstGeom>
          <a:solidFill>
            <a:schemeClr val="bg1"/>
          </a:solidFill>
          <a:ln>
            <a:solidFill>
              <a:srgbClr val="0070C0"/>
            </a:solidFill>
          </a:ln>
        </p:spPr>
      </p:pic>
    </p:spTree>
    <p:extLst>
      <p:ext uri="{BB962C8B-B14F-4D97-AF65-F5344CB8AC3E}">
        <p14:creationId xmlns:p14="http://schemas.microsoft.com/office/powerpoint/2010/main" val="794621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B185895D-4827-B9E1-053A-66473F821EF5}"/>
              </a:ext>
            </a:extLst>
          </p:cNvPr>
          <p:cNvSpPr>
            <a:spLocks noGrp="1"/>
          </p:cNvSpPr>
          <p:nvPr>
            <p:ph type="subTitle" idx="1"/>
          </p:nvPr>
        </p:nvSpPr>
        <p:spPr>
          <a:xfrm>
            <a:off x="1524000" y="3602037"/>
            <a:ext cx="9144000" cy="1404071"/>
          </a:xfrm>
        </p:spPr>
        <p:txBody>
          <a:bodyPr>
            <a:normAutofit/>
          </a:bodyPr>
          <a:lstStyle/>
          <a:p>
            <a:r>
              <a:rPr lang="fr-FR" sz="4000">
                <a:solidFill>
                  <a:schemeClr val="bg1"/>
                </a:solidFill>
              </a:rPr>
              <a:t>PRISE EN CHARGE DE L’INSOMNIE CHRONIQUE</a:t>
            </a:r>
          </a:p>
        </p:txBody>
      </p:sp>
      <p:sp>
        <p:nvSpPr>
          <p:cNvPr id="3" name="Titre 2">
            <a:extLst>
              <a:ext uri="{FF2B5EF4-FFF2-40B4-BE49-F238E27FC236}">
                <a16:creationId xmlns:a16="http://schemas.microsoft.com/office/drawing/2014/main" id="{EF628923-EFAC-1F7F-8F41-D1BFFC487582}"/>
              </a:ext>
            </a:extLst>
          </p:cNvPr>
          <p:cNvSpPr>
            <a:spLocks noGrp="1"/>
          </p:cNvSpPr>
          <p:nvPr>
            <p:ph type="ctrTitle"/>
          </p:nvPr>
        </p:nvSpPr>
        <p:spPr/>
        <p:txBody>
          <a:bodyPr>
            <a:normAutofit/>
          </a:bodyPr>
          <a:lstStyle/>
          <a:p>
            <a:r>
              <a:rPr lang="fr-FR" sz="4000"/>
              <a:t>PARTIE IV :</a:t>
            </a:r>
          </a:p>
        </p:txBody>
      </p:sp>
      <p:grpSp>
        <p:nvGrpSpPr>
          <p:cNvPr id="5" name="Groupe 4">
            <a:extLst>
              <a:ext uri="{FF2B5EF4-FFF2-40B4-BE49-F238E27FC236}">
                <a16:creationId xmlns:a16="http://schemas.microsoft.com/office/drawing/2014/main" id="{D5E25CAC-6518-4738-387C-7DF865F165E0}"/>
              </a:ext>
            </a:extLst>
          </p:cNvPr>
          <p:cNvGrpSpPr/>
          <p:nvPr/>
        </p:nvGrpSpPr>
        <p:grpSpPr>
          <a:xfrm>
            <a:off x="9417160" y="6292485"/>
            <a:ext cx="2588768" cy="430278"/>
            <a:chOff x="9417160" y="6292485"/>
            <a:chExt cx="2588768" cy="430278"/>
          </a:xfrm>
        </p:grpSpPr>
        <p:sp>
          <p:nvSpPr>
            <p:cNvPr id="6" name="ZoneTexte 5">
              <a:extLst>
                <a:ext uri="{FF2B5EF4-FFF2-40B4-BE49-F238E27FC236}">
                  <a16:creationId xmlns:a16="http://schemas.microsoft.com/office/drawing/2014/main" id="{3D366234-008C-6CF0-F598-2F9745699ABA}"/>
                </a:ext>
              </a:extLst>
            </p:cNvPr>
            <p:cNvSpPr txBox="1"/>
            <p:nvPr/>
          </p:nvSpPr>
          <p:spPr>
            <a:xfrm>
              <a:off x="10009700" y="6397660"/>
              <a:ext cx="1519202" cy="253592"/>
            </a:xfrm>
            <a:prstGeom prst="rect">
              <a:avLst/>
            </a:prstGeom>
            <a:noFill/>
          </p:spPr>
          <p:txBody>
            <a:bodyPr wrap="square">
              <a:spAutoFit/>
            </a:bodyPr>
            <a:lstStyle/>
            <a:p>
              <a:r>
                <a:rPr lang="fr-FR" sz="1050" b="1" dirty="0">
                  <a:solidFill>
                    <a:srgbClr val="575757"/>
                  </a:solidFill>
                  <a:latin typeface="Arial" panose="020B0604020202020204" pitchFamily="34" charset="0"/>
                  <a:cs typeface="Arial" panose="020B0604020202020204" pitchFamily="34" charset="0"/>
                </a:rPr>
                <a:t>avec le concours du </a:t>
              </a:r>
            </a:p>
          </p:txBody>
        </p:sp>
        <p:pic>
          <p:nvPicPr>
            <p:cNvPr id="7" name="Image 6">
              <a:extLst>
                <a:ext uri="{FF2B5EF4-FFF2-40B4-BE49-F238E27FC236}">
                  <a16:creationId xmlns:a16="http://schemas.microsoft.com/office/drawing/2014/main" id="{D93FD141-9EFB-64FB-B401-06B911854B3C}"/>
                </a:ext>
              </a:extLst>
            </p:cNvPr>
            <p:cNvPicPr>
              <a:picLocks noChangeAspect="1"/>
            </p:cNvPicPr>
            <p:nvPr/>
          </p:nvPicPr>
          <p:blipFill>
            <a:blip r:embed="rId2"/>
            <a:stretch>
              <a:fillRect/>
            </a:stretch>
          </p:blipFill>
          <p:spPr>
            <a:xfrm>
              <a:off x="9417160" y="6375888"/>
              <a:ext cx="614312" cy="275364"/>
            </a:xfrm>
            <a:prstGeom prst="rect">
              <a:avLst/>
            </a:prstGeom>
          </p:spPr>
        </p:pic>
        <p:pic>
          <p:nvPicPr>
            <p:cNvPr id="9" name="Image 8">
              <a:extLst>
                <a:ext uri="{FF2B5EF4-FFF2-40B4-BE49-F238E27FC236}">
                  <a16:creationId xmlns:a16="http://schemas.microsoft.com/office/drawing/2014/main" id="{67490BC5-F122-F18A-BFD8-5F76353B94A5}"/>
                </a:ext>
              </a:extLst>
            </p:cNvPr>
            <p:cNvPicPr>
              <a:picLocks noChangeAspect="1"/>
            </p:cNvPicPr>
            <p:nvPr/>
          </p:nvPicPr>
          <p:blipFill>
            <a:blip r:embed="rId3"/>
            <a:srcRect l="15744" t="12165" r="8629" b="2295"/>
            <a:stretch>
              <a:fillRect/>
            </a:stretch>
          </p:blipFill>
          <p:spPr>
            <a:xfrm>
              <a:off x="11528902" y="6292485"/>
              <a:ext cx="477026" cy="430278"/>
            </a:xfrm>
            <a:prstGeom prst="rect">
              <a:avLst/>
            </a:prstGeom>
          </p:spPr>
        </p:pic>
      </p:grpSp>
    </p:spTree>
    <p:extLst>
      <p:ext uri="{BB962C8B-B14F-4D97-AF65-F5344CB8AC3E}">
        <p14:creationId xmlns:p14="http://schemas.microsoft.com/office/powerpoint/2010/main" val="7778284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br>
              <a:rPr lang="fr-FR" sz="4400"/>
            </a:br>
            <a:r>
              <a:rPr lang="fr-FR" sz="4000"/>
              <a:t>1. Règles hygiéno-diététiques du sommeil</a:t>
            </a:r>
          </a:p>
        </p:txBody>
      </p:sp>
    </p:spTree>
    <p:extLst>
      <p:ext uri="{BB962C8B-B14F-4D97-AF65-F5344CB8AC3E}">
        <p14:creationId xmlns:p14="http://schemas.microsoft.com/office/powerpoint/2010/main" val="34559964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14">
            <a:extLst>
              <a:ext uri="{FF2B5EF4-FFF2-40B4-BE49-F238E27FC236}">
                <a16:creationId xmlns:a16="http://schemas.microsoft.com/office/drawing/2014/main" id="{C5027AE3-88D1-5B6F-D3C2-5F25DE76C049}"/>
              </a:ext>
            </a:extLst>
          </p:cNvPr>
          <p:cNvSpPr/>
          <p:nvPr/>
        </p:nvSpPr>
        <p:spPr>
          <a:xfrm>
            <a:off x="158038" y="2118338"/>
            <a:ext cx="5103166" cy="2522620"/>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Rounded Corners 75">
            <a:extLst>
              <a:ext uri="{FF2B5EF4-FFF2-40B4-BE49-F238E27FC236}">
                <a16:creationId xmlns:a16="http://schemas.microsoft.com/office/drawing/2014/main" id="{BE6816A2-C22A-586C-DF39-61D49166BE4C}"/>
              </a:ext>
            </a:extLst>
          </p:cNvPr>
          <p:cNvSpPr/>
          <p:nvPr/>
        </p:nvSpPr>
        <p:spPr>
          <a:xfrm>
            <a:off x="244449" y="2194018"/>
            <a:ext cx="5110515" cy="2627244"/>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TextBox 79">
            <a:extLst>
              <a:ext uri="{FF2B5EF4-FFF2-40B4-BE49-F238E27FC236}">
                <a16:creationId xmlns:a16="http://schemas.microsoft.com/office/drawing/2014/main" id="{E6992060-FBD3-3F95-418D-4458689E5556}"/>
              </a:ext>
            </a:extLst>
          </p:cNvPr>
          <p:cNvSpPr txBox="1"/>
          <p:nvPr/>
        </p:nvSpPr>
        <p:spPr>
          <a:xfrm>
            <a:off x="344125" y="2279077"/>
            <a:ext cx="4917079" cy="2092881"/>
          </a:xfrm>
          <a:prstGeom prst="rect">
            <a:avLst/>
          </a:prstGeom>
          <a:noFill/>
        </p:spPr>
        <p:txBody>
          <a:bodyPr wrap="square" rtlCol="0">
            <a:spAutoFit/>
          </a:bodyPr>
          <a:lstStyle/>
          <a:p>
            <a:pPr>
              <a:defRPr/>
            </a:pPr>
            <a:r>
              <a:rPr lang="fr-FR" sz="1600" b="1">
                <a:solidFill>
                  <a:srgbClr val="E5007D"/>
                </a:solidFill>
                <a:latin typeface="Arial" panose="020B0604020202020204" pitchFamily="34" charset="0"/>
                <a:cs typeface="Arial" panose="020B0604020202020204" pitchFamily="34" charset="0"/>
              </a:rPr>
              <a:t>Somnolence</a:t>
            </a:r>
          </a:p>
          <a:p>
            <a:pPr>
              <a:defRPr/>
            </a:pPr>
            <a:endParaRPr lang="fr-FR" sz="1600" b="1">
              <a:solidFill>
                <a:srgbClr val="E5007D"/>
              </a:solidFill>
              <a:latin typeface="Arial" panose="020B0604020202020204" pitchFamily="34" charset="0"/>
              <a:cs typeface="Arial" panose="020B0604020202020204" pitchFamily="34" charset="0"/>
            </a:endParaRPr>
          </a:p>
          <a:p>
            <a:pPr marL="742950" lvl="1" indent="-285750">
              <a:buFont typeface="Wingdings" pitchFamily="2" charset="2"/>
              <a:buChar char="Ø"/>
              <a:defRPr/>
            </a:pPr>
            <a:r>
              <a:rPr lang="fr-FR" sz="1400">
                <a:solidFill>
                  <a:srgbClr val="555555"/>
                </a:solidFill>
                <a:latin typeface="Arial" panose="020B0604020202020204" pitchFamily="34" charset="0"/>
                <a:cs typeface="Arial" panose="020B0604020202020204" pitchFamily="34" charset="0"/>
              </a:rPr>
              <a:t>En médecine du sommeil, </a:t>
            </a:r>
            <a:r>
              <a:rPr lang="fr-FR" sz="1400" b="1">
                <a:solidFill>
                  <a:srgbClr val="555555"/>
                </a:solidFill>
                <a:latin typeface="Arial" panose="020B0604020202020204" pitchFamily="34" charset="0"/>
                <a:cs typeface="Arial" panose="020B0604020202020204" pitchFamily="34" charset="0"/>
              </a:rPr>
              <a:t>se définit par l’envie de dormir, associée à des signes </a:t>
            </a:r>
            <a:r>
              <a:rPr lang="fr-FR" sz="1400">
                <a:solidFill>
                  <a:srgbClr val="555555"/>
                </a:solidFill>
                <a:latin typeface="Arial" panose="020B0604020202020204" pitchFamily="34" charset="0"/>
                <a:cs typeface="Arial" panose="020B0604020202020204" pitchFamily="34" charset="0"/>
              </a:rPr>
              <a:t>tels que         le bâillement, les yeux qui piquent, l’envie           de s’allonger, la baisse du tonus musculaire,     des frissons</a:t>
            </a:r>
          </a:p>
          <a:p>
            <a:pPr lvl="1">
              <a:defRPr/>
            </a:pPr>
            <a:endParaRPr lang="fr-FR" sz="1400">
              <a:solidFill>
                <a:srgbClr val="555555"/>
              </a:solidFill>
              <a:latin typeface="Arial" panose="020B0604020202020204" pitchFamily="34" charset="0"/>
              <a:cs typeface="Arial" panose="020B0604020202020204" pitchFamily="34" charset="0"/>
            </a:endParaRPr>
          </a:p>
          <a:p>
            <a:pPr marL="742950" lvl="1" indent="-285750">
              <a:buFont typeface="Wingdings" pitchFamily="2" charset="2"/>
              <a:buChar char="Ø"/>
              <a:defRPr/>
            </a:pPr>
            <a:r>
              <a:rPr lang="fr-FR" sz="1400">
                <a:solidFill>
                  <a:srgbClr val="555555"/>
                </a:solidFill>
                <a:latin typeface="Arial" panose="020B0604020202020204" pitchFamily="34" charset="0"/>
                <a:cs typeface="Arial" panose="020B0604020202020204" pitchFamily="34" charset="0"/>
              </a:rPr>
              <a:t>Peut disparaitre après une période de sommeil</a:t>
            </a:r>
          </a:p>
        </p:txBody>
      </p:sp>
      <p:sp>
        <p:nvSpPr>
          <p:cNvPr id="12" name="Rectangle: Rounded Corners 14">
            <a:extLst>
              <a:ext uri="{FF2B5EF4-FFF2-40B4-BE49-F238E27FC236}">
                <a16:creationId xmlns:a16="http://schemas.microsoft.com/office/drawing/2014/main" id="{FDD44ABA-577B-CAAA-6BE7-2E266213835D}"/>
              </a:ext>
            </a:extLst>
          </p:cNvPr>
          <p:cNvSpPr/>
          <p:nvPr/>
        </p:nvSpPr>
        <p:spPr>
          <a:xfrm>
            <a:off x="5609968" y="2127927"/>
            <a:ext cx="6251171" cy="2522620"/>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Rectangle: Rounded Corners 75">
            <a:extLst>
              <a:ext uri="{FF2B5EF4-FFF2-40B4-BE49-F238E27FC236}">
                <a16:creationId xmlns:a16="http://schemas.microsoft.com/office/drawing/2014/main" id="{677856B5-1986-C77F-3583-923F45E2BBF5}"/>
              </a:ext>
            </a:extLst>
          </p:cNvPr>
          <p:cNvSpPr/>
          <p:nvPr/>
        </p:nvSpPr>
        <p:spPr>
          <a:xfrm>
            <a:off x="5703728" y="2203606"/>
            <a:ext cx="6243823" cy="2552286"/>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TextBox 79">
            <a:extLst>
              <a:ext uri="{FF2B5EF4-FFF2-40B4-BE49-F238E27FC236}">
                <a16:creationId xmlns:a16="http://schemas.microsoft.com/office/drawing/2014/main" id="{C8ADD33F-0573-12B9-B3FD-D8E3901F71B6}"/>
              </a:ext>
            </a:extLst>
          </p:cNvPr>
          <p:cNvSpPr txBox="1"/>
          <p:nvPr/>
        </p:nvSpPr>
        <p:spPr>
          <a:xfrm>
            <a:off x="5832390" y="2288666"/>
            <a:ext cx="6028750" cy="2308324"/>
          </a:xfrm>
          <a:prstGeom prst="rect">
            <a:avLst/>
          </a:prstGeom>
          <a:noFill/>
        </p:spPr>
        <p:txBody>
          <a:bodyPr wrap="square" rtlCol="0">
            <a:spAutoFit/>
          </a:bodyPr>
          <a:lstStyle/>
          <a:p>
            <a:pPr>
              <a:lnSpc>
                <a:spcPct val="100000"/>
              </a:lnSpc>
              <a:defRPr/>
            </a:pPr>
            <a:r>
              <a:rPr lang="fr-FR" sz="1600" b="1" dirty="0">
                <a:solidFill>
                  <a:srgbClr val="E5007D"/>
                </a:solidFill>
                <a:latin typeface="Arial" panose="020B0604020202020204" pitchFamily="34" charset="0"/>
                <a:cs typeface="Arial" panose="020B0604020202020204" pitchFamily="34" charset="0"/>
              </a:rPr>
              <a:t>Fatigue</a:t>
            </a:r>
          </a:p>
          <a:p>
            <a:pPr>
              <a:lnSpc>
                <a:spcPct val="100000"/>
              </a:lnSpc>
              <a:defRPr/>
            </a:pPr>
            <a:endParaRPr lang="fr-FR" sz="1600" b="1" dirty="0">
              <a:solidFill>
                <a:srgbClr val="E5007D"/>
              </a:solidFill>
              <a:latin typeface="Arial" panose="020B0604020202020204" pitchFamily="34" charset="0"/>
              <a:cs typeface="Arial" panose="020B0604020202020204" pitchFamily="34" charset="0"/>
            </a:endParaRPr>
          </a:p>
          <a:p>
            <a:pPr marL="742950" lvl="1" indent="-285750">
              <a:lnSpc>
                <a:spcPct val="100000"/>
              </a:lnSpc>
              <a:buFont typeface="Wingdings" pitchFamily="2" charset="2"/>
              <a:buChar char="Ø"/>
              <a:defRPr/>
            </a:pPr>
            <a:r>
              <a:rPr lang="fr-FR" sz="1400" b="1" dirty="0">
                <a:solidFill>
                  <a:srgbClr val="555555"/>
                </a:solidFill>
                <a:latin typeface="Arial" panose="020B0604020202020204" pitchFamily="34" charset="0"/>
                <a:cs typeface="Arial" panose="020B0604020202020204" pitchFamily="34" charset="0"/>
              </a:rPr>
              <a:t>Se définit </a:t>
            </a:r>
            <a:r>
              <a:rPr lang="fr-FR" sz="1400" dirty="0">
                <a:solidFill>
                  <a:srgbClr val="555555"/>
                </a:solidFill>
                <a:latin typeface="Arial" panose="020B0604020202020204" pitchFamily="34" charset="0"/>
                <a:cs typeface="Arial" panose="020B0604020202020204" pitchFamily="34" charset="0"/>
              </a:rPr>
              <a:t>plus précisément </a:t>
            </a:r>
            <a:r>
              <a:rPr lang="fr-FR" sz="1400" b="1" dirty="0">
                <a:solidFill>
                  <a:srgbClr val="555555"/>
                </a:solidFill>
                <a:latin typeface="Arial" panose="020B0604020202020204" pitchFamily="34" charset="0"/>
                <a:cs typeface="Arial" panose="020B0604020202020204" pitchFamily="34" charset="0"/>
              </a:rPr>
              <a:t>par une sensation d’avoir les “batteries à plat”</a:t>
            </a:r>
          </a:p>
          <a:p>
            <a:pPr marL="742950" lvl="1" indent="-285750">
              <a:lnSpc>
                <a:spcPct val="100000"/>
              </a:lnSpc>
              <a:buFont typeface="Wingdings" pitchFamily="2" charset="2"/>
              <a:buChar char="Ø"/>
              <a:defRPr/>
            </a:pPr>
            <a:endParaRPr lang="fr-FR" sz="1400" b="1" dirty="0">
              <a:solidFill>
                <a:srgbClr val="555555"/>
              </a:solidFill>
              <a:latin typeface="Arial" panose="020B0604020202020204" pitchFamily="34" charset="0"/>
              <a:cs typeface="Arial" panose="020B0604020202020204" pitchFamily="34" charset="0"/>
            </a:endParaRPr>
          </a:p>
          <a:p>
            <a:pPr marL="742950" lvl="1" indent="-285750">
              <a:lnSpc>
                <a:spcPct val="100000"/>
              </a:lnSpc>
              <a:buFont typeface="Wingdings" pitchFamily="2" charset="2"/>
              <a:buChar char="Ø"/>
              <a:defRPr/>
            </a:pPr>
            <a:r>
              <a:rPr lang="fr-FR" sz="1400" b="1" dirty="0">
                <a:solidFill>
                  <a:srgbClr val="555555"/>
                </a:solidFill>
                <a:latin typeface="Arial" panose="020B0604020202020204" pitchFamily="34" charset="0"/>
                <a:cs typeface="Arial" panose="020B0604020202020204" pitchFamily="34" charset="0"/>
              </a:rPr>
              <a:t>Disparait </a:t>
            </a:r>
          </a:p>
          <a:p>
            <a:pPr marL="1200150" lvl="2" indent="-285750">
              <a:buFont typeface="Wingdings" panose="05000000000000000000" pitchFamily="2" charset="2"/>
              <a:buChar char="§"/>
              <a:defRPr/>
            </a:pPr>
            <a:r>
              <a:rPr lang="fr-FR" sz="1400" b="1" dirty="0">
                <a:solidFill>
                  <a:srgbClr val="555555"/>
                </a:solidFill>
                <a:latin typeface="Arial" panose="020B0604020202020204" pitchFamily="34" charset="0"/>
                <a:cs typeface="Arial" panose="020B0604020202020204" pitchFamily="34" charset="0"/>
              </a:rPr>
              <a:t>Après une période de repos</a:t>
            </a:r>
            <a:r>
              <a:rPr lang="fr-FR" sz="1400" dirty="0">
                <a:solidFill>
                  <a:srgbClr val="555555"/>
                </a:solidFill>
                <a:latin typeface="Arial" panose="020B0604020202020204" pitchFamily="34" charset="0"/>
                <a:cs typeface="Arial" panose="020B0604020202020204" pitchFamily="34" charset="0"/>
              </a:rPr>
              <a:t>, sans nécessairement exiger une période de sommeil</a:t>
            </a:r>
          </a:p>
          <a:p>
            <a:pPr marL="1200150" lvl="2" indent="-285750">
              <a:buFont typeface="Wingdings" panose="05000000000000000000" pitchFamily="2" charset="2"/>
              <a:buChar char="§"/>
              <a:defRPr/>
            </a:pPr>
            <a:r>
              <a:rPr lang="fr-FR" sz="1400" b="1" dirty="0">
                <a:solidFill>
                  <a:srgbClr val="555555"/>
                </a:solidFill>
                <a:latin typeface="Arial" panose="020B0604020202020204" pitchFamily="34" charset="0"/>
                <a:cs typeface="Arial" panose="020B0604020202020204" pitchFamily="34" charset="0"/>
              </a:rPr>
              <a:t>Après un changement d’activité</a:t>
            </a:r>
            <a:r>
              <a:rPr lang="fr-FR" sz="1400" dirty="0">
                <a:solidFill>
                  <a:srgbClr val="555555"/>
                </a:solidFill>
                <a:latin typeface="Arial" panose="020B0604020202020204" pitchFamily="34" charset="0"/>
                <a:cs typeface="Arial" panose="020B0604020202020204" pitchFamily="34" charset="0"/>
              </a:rPr>
              <a:t>, souvent en lien avec une activité répétitive    ou une charge de travail intense</a:t>
            </a:r>
          </a:p>
        </p:txBody>
      </p:sp>
      <p:sp>
        <p:nvSpPr>
          <p:cNvPr id="15" name="ZoneTexte 14">
            <a:extLst>
              <a:ext uri="{FF2B5EF4-FFF2-40B4-BE49-F238E27FC236}">
                <a16:creationId xmlns:a16="http://schemas.microsoft.com/office/drawing/2014/main" id="{7CEDBB56-A77C-AF6C-90B0-2B889A514A3E}"/>
              </a:ext>
            </a:extLst>
          </p:cNvPr>
          <p:cNvSpPr txBox="1"/>
          <p:nvPr/>
        </p:nvSpPr>
        <p:spPr>
          <a:xfrm>
            <a:off x="5045068" y="1564195"/>
            <a:ext cx="1914345" cy="400110"/>
          </a:xfrm>
          <a:prstGeom prst="rect">
            <a:avLst/>
          </a:prstGeom>
          <a:solidFill>
            <a:srgbClr val="5994AA"/>
          </a:solidFill>
        </p:spPr>
        <p:txBody>
          <a:bodyPr wrap="square">
            <a:spAutoFit/>
          </a:bodyPr>
          <a:lstStyle/>
          <a:p>
            <a:pPr algn="ctr" eaLnBrk="1" hangingPunct="1"/>
            <a:r>
              <a:rPr lang="fr-FR" sz="2000" b="1">
                <a:solidFill>
                  <a:schemeClr val="bg1"/>
                </a:solidFill>
                <a:latin typeface="Arial" panose="020B0604020202020204" pitchFamily="34" charset="0"/>
                <a:cs typeface="Arial" panose="020B0604020202020204" pitchFamily="34" charset="0"/>
              </a:rPr>
              <a:t>Définitions</a:t>
            </a:r>
          </a:p>
        </p:txBody>
      </p:sp>
      <p:sp>
        <p:nvSpPr>
          <p:cNvPr id="16" name="Rectangle: Rounded Corners 14">
            <a:extLst>
              <a:ext uri="{FF2B5EF4-FFF2-40B4-BE49-F238E27FC236}">
                <a16:creationId xmlns:a16="http://schemas.microsoft.com/office/drawing/2014/main" id="{6A49110D-7789-73D9-C278-D1DC4EC7004B}"/>
              </a:ext>
            </a:extLst>
          </p:cNvPr>
          <p:cNvSpPr/>
          <p:nvPr/>
        </p:nvSpPr>
        <p:spPr>
          <a:xfrm>
            <a:off x="3131278" y="5255838"/>
            <a:ext cx="5371695" cy="1091710"/>
          </a:xfrm>
          <a:prstGeom prst="round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ectangle: Rounded Corners 75">
            <a:extLst>
              <a:ext uri="{FF2B5EF4-FFF2-40B4-BE49-F238E27FC236}">
                <a16:creationId xmlns:a16="http://schemas.microsoft.com/office/drawing/2014/main" id="{A1A148CC-18F8-FE39-B40C-BE18909F0A69}"/>
              </a:ext>
            </a:extLst>
          </p:cNvPr>
          <p:cNvSpPr/>
          <p:nvPr/>
        </p:nvSpPr>
        <p:spPr>
          <a:xfrm>
            <a:off x="3217689" y="5344217"/>
            <a:ext cx="5371695" cy="1090246"/>
          </a:xfrm>
          <a:prstGeom prst="roundRect">
            <a:avLst/>
          </a:prstGeom>
          <a:noFill/>
          <a:ln>
            <a:solidFill>
              <a:srgbClr val="599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TextBox 79">
            <a:extLst>
              <a:ext uri="{FF2B5EF4-FFF2-40B4-BE49-F238E27FC236}">
                <a16:creationId xmlns:a16="http://schemas.microsoft.com/office/drawing/2014/main" id="{21E261E0-958B-C00D-107A-039A996FEB56}"/>
              </a:ext>
            </a:extLst>
          </p:cNvPr>
          <p:cNvSpPr txBox="1"/>
          <p:nvPr/>
        </p:nvSpPr>
        <p:spPr>
          <a:xfrm>
            <a:off x="3304099" y="5474996"/>
            <a:ext cx="5024104" cy="682238"/>
          </a:xfrm>
          <a:prstGeom prst="rect">
            <a:avLst/>
          </a:prstGeom>
          <a:noFill/>
        </p:spPr>
        <p:txBody>
          <a:bodyPr wrap="square" rtlCol="0">
            <a:spAutoFit/>
          </a:bodyPr>
          <a:lstStyle/>
          <a:p>
            <a:pPr marR="0" lvl="0" fontAlgn="auto">
              <a:spcBef>
                <a:spcPts val="800"/>
              </a:spcBef>
              <a:spcAft>
                <a:spcPts val="0"/>
              </a:spcAft>
              <a:buClrTx/>
              <a:buSzTx/>
              <a:tabLst/>
              <a:defRPr/>
            </a:pPr>
            <a:r>
              <a:rPr lang="fr-FR" sz="1600" b="1">
                <a:solidFill>
                  <a:srgbClr val="E5007D"/>
                </a:solidFill>
                <a:latin typeface="Arial" panose="020B0604020202020204" pitchFamily="34" charset="0"/>
                <a:cs typeface="Arial" panose="020B0604020202020204" pitchFamily="34" charset="0"/>
              </a:rPr>
              <a:t>Impression de sommeil réparateur</a:t>
            </a:r>
          </a:p>
          <a:p>
            <a:pPr marL="742950" marR="0" lvl="1" indent="-285750" fontAlgn="auto">
              <a:spcBef>
                <a:spcPts val="1000"/>
              </a:spcBef>
              <a:spcAft>
                <a:spcPts val="0"/>
              </a:spcAft>
              <a:buClrTx/>
              <a:buSzTx/>
              <a:buFont typeface="Wingdings" pitchFamily="2" charset="2"/>
              <a:buChar char="Ø"/>
              <a:tabLst/>
              <a:defRPr/>
            </a:pPr>
            <a:r>
              <a:rPr lang="fr-FR" sz="1400">
                <a:solidFill>
                  <a:srgbClr val="555555"/>
                </a:solidFill>
                <a:latin typeface="Arial" panose="020B0604020202020204" pitchFamily="34" charset="0"/>
                <a:cs typeface="Arial" panose="020B0604020202020204" pitchFamily="34" charset="0"/>
              </a:rPr>
              <a:t>C’est la sensation </a:t>
            </a:r>
            <a:r>
              <a:rPr lang="fr-FR" sz="1400" b="1">
                <a:solidFill>
                  <a:srgbClr val="555555"/>
                </a:solidFill>
                <a:latin typeface="Arial" panose="020B0604020202020204" pitchFamily="34" charset="0"/>
                <a:cs typeface="Arial" panose="020B0604020202020204" pitchFamily="34" charset="0"/>
              </a:rPr>
              <a:t>de se lever “en forme</a:t>
            </a:r>
            <a:r>
              <a:rPr lang="fr-FR" sz="1400">
                <a:solidFill>
                  <a:srgbClr val="555555"/>
                </a:solidFill>
                <a:latin typeface="Arial" panose="020B0604020202020204" pitchFamily="34" charset="0"/>
                <a:cs typeface="Arial" panose="020B0604020202020204" pitchFamily="34" charset="0"/>
              </a:rPr>
              <a:t>”</a:t>
            </a:r>
          </a:p>
        </p:txBody>
      </p:sp>
      <p:sp>
        <p:nvSpPr>
          <p:cNvPr id="20" name="Titre 1">
            <a:extLst>
              <a:ext uri="{FF2B5EF4-FFF2-40B4-BE49-F238E27FC236}">
                <a16:creationId xmlns:a16="http://schemas.microsoft.com/office/drawing/2014/main" id="{CE9B7A7E-0594-FDBF-3F03-6D467255175C}"/>
              </a:ext>
            </a:extLst>
          </p:cNvPr>
          <p:cNvSpPr txBox="1">
            <a:spLocks/>
          </p:cNvSpPr>
          <p:nvPr/>
        </p:nvSpPr>
        <p:spPr>
          <a:xfrm>
            <a:off x="838200" y="510452"/>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a:t>Les définitions</a:t>
            </a:r>
          </a:p>
        </p:txBody>
      </p:sp>
    </p:spTree>
    <p:extLst>
      <p:ext uri="{BB962C8B-B14F-4D97-AF65-F5344CB8AC3E}">
        <p14:creationId xmlns:p14="http://schemas.microsoft.com/office/powerpoint/2010/main" val="8058407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space réservé du contenu 4">
            <a:extLst>
              <a:ext uri="{FF2B5EF4-FFF2-40B4-BE49-F238E27FC236}">
                <a16:creationId xmlns:a16="http://schemas.microsoft.com/office/drawing/2014/main" id="{B9A4D0EB-1357-D897-2231-10584A3C1948}"/>
              </a:ext>
            </a:extLst>
          </p:cNvPr>
          <p:cNvSpPr>
            <a:spLocks noGrp="1"/>
          </p:cNvSpPr>
          <p:nvPr>
            <p:ph idx="1"/>
          </p:nvPr>
        </p:nvSpPr>
        <p:spPr>
          <a:xfrm>
            <a:off x="838200" y="1825624"/>
            <a:ext cx="6416842" cy="4838065"/>
          </a:xfrm>
        </p:spPr>
        <p:txBody>
          <a:bodyPr>
            <a:normAutofit/>
          </a:bodyPr>
          <a:lstStyle/>
          <a:p>
            <a:pPr marL="285750" indent="-285750">
              <a:lnSpc>
                <a:spcPct val="120000"/>
              </a:lnSpc>
              <a:spcAft>
                <a:spcPts val="600"/>
              </a:spcAft>
              <a:buFont typeface="Arial" panose="020B0604020202020204" pitchFamily="34" charset="0"/>
              <a:buChar char="•"/>
            </a:pPr>
            <a:r>
              <a:rPr lang="fr-FR" sz="1800">
                <a:solidFill>
                  <a:srgbClr val="E5007D"/>
                </a:solidFill>
                <a:latin typeface="Arial" charset="0"/>
                <a:cs typeface="Arial" charset="0"/>
              </a:rPr>
              <a:t>Difficile d’évaluer </a:t>
            </a:r>
            <a:r>
              <a:rPr lang="fr-FR" sz="1800" b="0">
                <a:solidFill>
                  <a:srgbClr val="E5007D"/>
                </a:solidFill>
                <a:latin typeface="Arial" charset="0"/>
                <a:cs typeface="Arial" charset="0"/>
              </a:rPr>
              <a:t>à l’échelle individuelle des </a:t>
            </a:r>
            <a:r>
              <a:rPr lang="fr-FR" sz="1800">
                <a:solidFill>
                  <a:srgbClr val="E5007D"/>
                </a:solidFill>
                <a:latin typeface="Arial" charset="0"/>
                <a:cs typeface="Arial" charset="0"/>
              </a:rPr>
              <a:t>besoins    de sommeil précis </a:t>
            </a:r>
            <a:r>
              <a:rPr lang="fr-FR" sz="1800" b="0">
                <a:solidFill>
                  <a:srgbClr val="E5007D"/>
                </a:solidFill>
                <a:latin typeface="Arial" charset="0"/>
                <a:cs typeface="Arial" charset="0"/>
              </a:rPr>
              <a:t>(même si la plupart des Français dorment en moyenne entre 6h et 9h par nuit)</a:t>
            </a:r>
            <a:endParaRPr lang="fr-FR" sz="1800" b="0">
              <a:latin typeface="Arial" charset="0"/>
              <a:cs typeface="Arial" charset="0"/>
            </a:endParaRPr>
          </a:p>
          <a:p>
            <a:pPr marL="285750" indent="-285750">
              <a:lnSpc>
                <a:spcPct val="120000"/>
              </a:lnSpc>
              <a:spcAft>
                <a:spcPts val="600"/>
              </a:spcAft>
              <a:buFont typeface="Arial" panose="020B0604020202020204" pitchFamily="34" charset="0"/>
              <a:buChar char="•"/>
            </a:pPr>
            <a:r>
              <a:rPr lang="fr-FR" sz="1800" b="0">
                <a:solidFill>
                  <a:srgbClr val="E5007D"/>
                </a:solidFill>
                <a:latin typeface="Arial" charset="0"/>
                <a:cs typeface="Arial" charset="0"/>
              </a:rPr>
              <a:t>Une personne ne </a:t>
            </a:r>
            <a:r>
              <a:rPr lang="fr-FR" sz="1800">
                <a:solidFill>
                  <a:srgbClr val="E5007D"/>
                </a:solidFill>
                <a:latin typeface="Arial" charset="0"/>
                <a:cs typeface="Arial" charset="0"/>
              </a:rPr>
              <a:t>souffrant pas de somnolence diurne  </a:t>
            </a:r>
            <a:r>
              <a:rPr lang="fr-FR" sz="1800" b="0">
                <a:solidFill>
                  <a:srgbClr val="E5007D"/>
                </a:solidFill>
                <a:latin typeface="Arial" charset="0"/>
                <a:cs typeface="Arial" charset="0"/>
              </a:rPr>
              <a:t>a de grandes chances d’avoir une </a:t>
            </a:r>
            <a:r>
              <a:rPr lang="fr-FR" sz="1800">
                <a:solidFill>
                  <a:srgbClr val="E5007D"/>
                </a:solidFill>
                <a:latin typeface="Arial" charset="0"/>
                <a:cs typeface="Arial" charset="0"/>
              </a:rPr>
              <a:t>bonne qualité et     une bonne quantité de sommeil</a:t>
            </a:r>
          </a:p>
          <a:p>
            <a:pPr marL="285750" indent="-285750">
              <a:lnSpc>
                <a:spcPct val="120000"/>
              </a:lnSpc>
              <a:spcAft>
                <a:spcPts val="600"/>
              </a:spcAft>
              <a:buFont typeface="Arial" panose="020B0604020202020204" pitchFamily="34" charset="0"/>
              <a:buChar char="•"/>
            </a:pPr>
            <a:r>
              <a:rPr lang="fr-FR" sz="1800">
                <a:solidFill>
                  <a:srgbClr val="E5007D"/>
                </a:solidFill>
                <a:latin typeface="Arial" charset="0"/>
                <a:cs typeface="Arial" charset="0"/>
              </a:rPr>
              <a:t>L’activité physique, l'âge, le sexe, les problèmes       de santé </a:t>
            </a:r>
            <a:r>
              <a:rPr lang="fr-FR" sz="1800" b="0">
                <a:solidFill>
                  <a:srgbClr val="E5007D"/>
                </a:solidFill>
                <a:latin typeface="Arial" charset="0"/>
                <a:cs typeface="Arial" charset="0"/>
              </a:rPr>
              <a:t>peuvent entrainer des </a:t>
            </a:r>
            <a:r>
              <a:rPr lang="fr-FR" sz="1800">
                <a:solidFill>
                  <a:srgbClr val="E5007D"/>
                </a:solidFill>
                <a:latin typeface="Arial" charset="0"/>
                <a:cs typeface="Arial" charset="0"/>
              </a:rPr>
              <a:t>besoins de sommeil  </a:t>
            </a:r>
            <a:r>
              <a:rPr lang="fr-FR" sz="1800" b="0">
                <a:solidFill>
                  <a:srgbClr val="E5007D"/>
                </a:solidFill>
                <a:latin typeface="Arial" charset="0"/>
                <a:cs typeface="Arial" charset="0"/>
              </a:rPr>
              <a:t>très </a:t>
            </a:r>
            <a:r>
              <a:rPr lang="fr-FR" sz="1800">
                <a:solidFill>
                  <a:srgbClr val="E5007D"/>
                </a:solidFill>
                <a:latin typeface="Arial" charset="0"/>
                <a:cs typeface="Arial" charset="0"/>
              </a:rPr>
              <a:t>différents</a:t>
            </a:r>
          </a:p>
          <a:p>
            <a:pPr marL="285750" indent="-285750">
              <a:lnSpc>
                <a:spcPct val="120000"/>
              </a:lnSpc>
              <a:spcAft>
                <a:spcPts val="600"/>
              </a:spcAft>
              <a:buFont typeface="Arial" panose="020B0604020202020204" pitchFamily="34" charset="0"/>
              <a:buChar char="•"/>
            </a:pPr>
            <a:r>
              <a:rPr lang="fr-FR" sz="1800">
                <a:solidFill>
                  <a:srgbClr val="E5007D"/>
                </a:solidFill>
                <a:latin typeface="Arial" charset="0"/>
                <a:cs typeface="Arial" charset="0"/>
              </a:rPr>
              <a:t>Les besoins de sommeil augmentent </a:t>
            </a:r>
            <a:r>
              <a:rPr lang="fr-FR" sz="1800" b="0">
                <a:solidFill>
                  <a:srgbClr val="E5007D"/>
                </a:solidFill>
                <a:latin typeface="Arial" charset="0"/>
                <a:cs typeface="Arial" charset="0"/>
              </a:rPr>
              <a:t>au fur et à mesure de </a:t>
            </a:r>
            <a:r>
              <a:rPr lang="fr-FR" sz="1800">
                <a:solidFill>
                  <a:srgbClr val="E5007D"/>
                </a:solidFill>
                <a:latin typeface="Arial" charset="0"/>
                <a:cs typeface="Arial" charset="0"/>
              </a:rPr>
              <a:t>l’éloignement de la dernière période de sommeil </a:t>
            </a:r>
            <a:r>
              <a:rPr lang="fr-FR" sz="1800" b="0">
                <a:solidFill>
                  <a:srgbClr val="E5007D"/>
                </a:solidFill>
                <a:latin typeface="Arial" charset="0"/>
                <a:cs typeface="Arial" charset="0"/>
              </a:rPr>
              <a:t>(nuit ou sieste)</a:t>
            </a:r>
          </a:p>
          <a:p>
            <a:pPr>
              <a:lnSpc>
                <a:spcPct val="120000"/>
              </a:lnSpc>
              <a:spcAft>
                <a:spcPts val="600"/>
              </a:spcAft>
            </a:pPr>
            <a:endParaRPr lang="fr-FR" sz="1800" b="0">
              <a:latin typeface="Arial" charset="0"/>
              <a:cs typeface="Arial" charset="0"/>
            </a:endParaRPr>
          </a:p>
        </p:txBody>
      </p:sp>
      <p:grpSp>
        <p:nvGrpSpPr>
          <p:cNvPr id="2" name="Groupe 1">
            <a:extLst>
              <a:ext uri="{FF2B5EF4-FFF2-40B4-BE49-F238E27FC236}">
                <a16:creationId xmlns:a16="http://schemas.microsoft.com/office/drawing/2014/main" id="{D20489F2-F595-66B7-29F6-C89B97BD99CC}"/>
              </a:ext>
            </a:extLst>
          </p:cNvPr>
          <p:cNvGrpSpPr/>
          <p:nvPr/>
        </p:nvGrpSpPr>
        <p:grpSpPr>
          <a:xfrm>
            <a:off x="7706133" y="1514056"/>
            <a:ext cx="4387129" cy="4351339"/>
            <a:chOff x="7542832" y="1673413"/>
            <a:chExt cx="4806483" cy="5069852"/>
          </a:xfrm>
        </p:grpSpPr>
        <p:pic>
          <p:nvPicPr>
            <p:cNvPr id="6" name="Image 5">
              <a:extLst>
                <a:ext uri="{FF2B5EF4-FFF2-40B4-BE49-F238E27FC236}">
                  <a16:creationId xmlns:a16="http://schemas.microsoft.com/office/drawing/2014/main" id="{50370C9B-19A8-B50E-554C-F95ACAEDCE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7" name="ZoneTexte 6">
              <a:extLst>
                <a:ext uri="{FF2B5EF4-FFF2-40B4-BE49-F238E27FC236}">
                  <a16:creationId xmlns:a16="http://schemas.microsoft.com/office/drawing/2014/main" id="{972E817A-57B2-4C42-4CCC-48E1E4D75E55}"/>
                </a:ext>
              </a:extLst>
            </p:cNvPr>
            <p:cNvSpPr txBox="1"/>
            <p:nvPr/>
          </p:nvSpPr>
          <p:spPr>
            <a:xfrm>
              <a:off x="8978655" y="2630155"/>
              <a:ext cx="1911691" cy="430318"/>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8" name="Espace réservé du contenu 2">
            <a:extLst>
              <a:ext uri="{FF2B5EF4-FFF2-40B4-BE49-F238E27FC236}">
                <a16:creationId xmlns:a16="http://schemas.microsoft.com/office/drawing/2014/main" id="{A842BF78-B884-5C02-A37C-A90FD3707DCB}"/>
              </a:ext>
            </a:extLst>
          </p:cNvPr>
          <p:cNvSpPr txBox="1">
            <a:spLocks noChangeArrowheads="1"/>
          </p:cNvSpPr>
          <p:nvPr/>
        </p:nvSpPr>
        <p:spPr>
          <a:xfrm>
            <a:off x="8078789" y="2821586"/>
            <a:ext cx="3723335" cy="1659429"/>
          </a:xfrm>
          <a:prstGeom prst="rect">
            <a:avLst/>
          </a:prstGeom>
          <a:noFill/>
          <a:ln>
            <a:noFill/>
          </a:ln>
        </p:spPr>
        <p:txBody>
          <a:bodyPr wrap="square" lIns="91440" tIns="45720" rIns="91440" bIns="45720" anchor="t">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l">
              <a:buClr>
                <a:schemeClr val="dk1"/>
              </a:buClr>
              <a:buSzPts val="1300"/>
              <a:buNone/>
            </a:pPr>
            <a:r>
              <a:rPr lang="fr-FR" sz="1600">
                <a:solidFill>
                  <a:srgbClr val="555555"/>
                </a:solidFill>
                <a:latin typeface="Arial"/>
                <a:cs typeface="Arial"/>
              </a:rPr>
              <a:t>Un sommeil continu </a:t>
            </a:r>
            <a:r>
              <a:rPr lang="fr-FR" sz="1600" b="0">
                <a:solidFill>
                  <a:srgbClr val="555555"/>
                </a:solidFill>
                <a:latin typeface="Arial"/>
                <a:cs typeface="Arial"/>
              </a:rPr>
              <a:t>avec un endormissement et un réveil réguliers </a:t>
            </a:r>
            <a:r>
              <a:rPr lang="fr-FR" sz="1600">
                <a:latin typeface="Arial"/>
                <a:cs typeface="Arial"/>
              </a:rPr>
              <a:t>favorise une bonne qualité de sommeil et une impression de sommeil réparateur</a:t>
            </a:r>
            <a:endParaRPr lang="fr-FR" sz="1600" b="0">
              <a:solidFill>
                <a:srgbClr val="555555"/>
              </a:solidFill>
              <a:latin typeface="Arial"/>
              <a:cs typeface="Arial"/>
            </a:endParaRPr>
          </a:p>
        </p:txBody>
      </p:sp>
      <p:sp>
        <p:nvSpPr>
          <p:cNvPr id="9" name="Titre 1">
            <a:extLst>
              <a:ext uri="{FF2B5EF4-FFF2-40B4-BE49-F238E27FC236}">
                <a16:creationId xmlns:a16="http://schemas.microsoft.com/office/drawing/2014/main" id="{BDBF50A0-D2CB-251A-25C8-65BABDDAA23C}"/>
              </a:ext>
            </a:extLst>
          </p:cNvPr>
          <p:cNvSpPr txBox="1">
            <a:spLocks/>
          </p:cNvSpPr>
          <p:nvPr/>
        </p:nvSpPr>
        <p:spPr>
          <a:xfrm>
            <a:off x="838200" y="4525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a:t>Quels sont les besoins de sommeil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507BD-5BF6-D9BA-1ADA-72BD463AA692}"/>
            </a:ext>
          </a:extLst>
        </p:cNvPr>
        <p:cNvGrpSpPr/>
        <p:nvPr/>
      </p:nvGrpSpPr>
      <p:grpSpPr>
        <a:xfrm>
          <a:off x="0" y="0"/>
          <a:ext cx="0" cy="0"/>
          <a:chOff x="0" y="0"/>
          <a:chExt cx="0" cy="0"/>
        </a:xfrm>
      </p:grpSpPr>
      <p:sp>
        <p:nvSpPr>
          <p:cNvPr id="34" name="Titre 1">
            <a:extLst>
              <a:ext uri="{FF2B5EF4-FFF2-40B4-BE49-F238E27FC236}">
                <a16:creationId xmlns:a16="http://schemas.microsoft.com/office/drawing/2014/main" id="{59618C5A-A47D-8C19-A3AA-78493DDFBEDB}"/>
              </a:ext>
            </a:extLst>
          </p:cNvPr>
          <p:cNvSpPr txBox="1">
            <a:spLocks/>
          </p:cNvSpPr>
          <p:nvPr/>
        </p:nvSpPr>
        <p:spPr>
          <a:xfrm>
            <a:off x="838200" y="4525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fr-FR"/>
              <a:t>Les conseils pour un bon sommeil (1/6)</a:t>
            </a:r>
          </a:p>
        </p:txBody>
      </p:sp>
      <p:sp>
        <p:nvSpPr>
          <p:cNvPr id="2" name="ZoneTexte 1">
            <a:extLst>
              <a:ext uri="{FF2B5EF4-FFF2-40B4-BE49-F238E27FC236}">
                <a16:creationId xmlns:a16="http://schemas.microsoft.com/office/drawing/2014/main" id="{4D604A20-FCC0-BC3D-A9A5-C2F6255E426F}"/>
              </a:ext>
            </a:extLst>
          </p:cNvPr>
          <p:cNvSpPr txBox="1"/>
          <p:nvPr/>
        </p:nvSpPr>
        <p:spPr>
          <a:xfrm>
            <a:off x="72000" y="6480000"/>
            <a:ext cx="11990231" cy="21544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a:t>INPES. Bien dormir. Mieux vivre. Le sommeil c’est la santé. https://www.reseau-morphee.fr/wp-content/uploads/2009/07/mieux-dormir-inpes.pdf</a:t>
            </a:r>
          </a:p>
        </p:txBody>
      </p:sp>
      <p:sp>
        <p:nvSpPr>
          <p:cNvPr id="9" name="Espace réservé du contenu 8">
            <a:extLst>
              <a:ext uri="{FF2B5EF4-FFF2-40B4-BE49-F238E27FC236}">
                <a16:creationId xmlns:a16="http://schemas.microsoft.com/office/drawing/2014/main" id="{F5ED14CF-943C-FC87-B9B2-D22E37B956DA}"/>
              </a:ext>
            </a:extLst>
          </p:cNvPr>
          <p:cNvSpPr>
            <a:spLocks noGrp="1"/>
          </p:cNvSpPr>
          <p:nvPr>
            <p:ph idx="1"/>
          </p:nvPr>
        </p:nvSpPr>
        <p:spPr>
          <a:xfrm>
            <a:off x="838200" y="1825625"/>
            <a:ext cx="8121203" cy="4680945"/>
          </a:xfrm>
        </p:spPr>
        <p:txBody>
          <a:bodyPr>
            <a:normAutofit/>
          </a:bodyPr>
          <a:lstStyle/>
          <a:p>
            <a:pPr algn="just"/>
            <a:r>
              <a:rPr lang="fr-FR" sz="1800"/>
              <a:t>Les horaires &amp; la régularité</a:t>
            </a:r>
          </a:p>
          <a:p>
            <a:pPr marL="646113" lvl="1" indent="-285750" algn="just">
              <a:buFont typeface="Wingdings" panose="05000000000000000000" pitchFamily="2" charset="2"/>
              <a:buChar char="Ø"/>
            </a:pPr>
            <a:r>
              <a:rPr lang="fr-FR" sz="1600" b="0">
                <a:solidFill>
                  <a:srgbClr val="575757"/>
                </a:solidFill>
                <a:latin typeface="Arial" panose="020B0604020202020204" pitchFamily="34" charset="0"/>
                <a:cs typeface="Arial" panose="020B0604020202020204" pitchFamily="34" charset="0"/>
              </a:rPr>
              <a:t>Il est conseillé de se coucher lorsque la </a:t>
            </a:r>
            <a:r>
              <a:rPr lang="fr-FR" sz="1600">
                <a:solidFill>
                  <a:srgbClr val="575757"/>
                </a:solidFill>
                <a:latin typeface="Arial" panose="020B0604020202020204" pitchFamily="34" charset="0"/>
                <a:cs typeface="Arial" panose="020B0604020202020204" pitchFamily="34" charset="0"/>
              </a:rPr>
              <a:t>somnolence ressentie est                très importante</a:t>
            </a:r>
            <a:r>
              <a:rPr lang="fr-FR" sz="1600" b="0">
                <a:solidFill>
                  <a:srgbClr val="575757"/>
                </a:solidFill>
                <a:latin typeface="Arial" panose="020B0604020202020204" pitchFamily="34" charset="0"/>
                <a:cs typeface="Arial" panose="020B0604020202020204" pitchFamily="34" charset="0"/>
              </a:rPr>
              <a:t>. Vouloir dormir sans en ressentir le besoin est illusoire</a:t>
            </a:r>
          </a:p>
          <a:p>
            <a:pPr marL="646113" lvl="1" indent="-285750" algn="just">
              <a:buFont typeface="Wingdings" panose="05000000000000000000" pitchFamily="2" charset="2"/>
              <a:buChar char="Ø"/>
            </a:pPr>
            <a:r>
              <a:rPr lang="fr-FR" sz="1600" b="0">
                <a:solidFill>
                  <a:srgbClr val="575757"/>
                </a:solidFill>
                <a:latin typeface="Arial" panose="020B0604020202020204" pitchFamily="34" charset="0"/>
                <a:cs typeface="Arial" panose="020B0604020202020204" pitchFamily="34" charset="0"/>
              </a:rPr>
              <a:t>Des </a:t>
            </a:r>
            <a:r>
              <a:rPr lang="fr-FR" sz="1600">
                <a:solidFill>
                  <a:srgbClr val="575757"/>
                </a:solidFill>
                <a:latin typeface="Arial" panose="020B0604020202020204" pitchFamily="34" charset="0"/>
                <a:cs typeface="Arial" panose="020B0604020202020204" pitchFamily="34" charset="0"/>
              </a:rPr>
              <a:t>réveils à des horaires réguliers </a:t>
            </a:r>
            <a:r>
              <a:rPr lang="fr-FR" sz="1600" b="0">
                <a:solidFill>
                  <a:srgbClr val="575757"/>
                </a:solidFill>
                <a:latin typeface="Arial" panose="020B0604020202020204" pitchFamily="34" charset="0"/>
                <a:cs typeface="Arial" panose="020B0604020202020204" pitchFamily="34" charset="0"/>
              </a:rPr>
              <a:t>favorisent un réveil avec une impression de sommeil réparateur</a:t>
            </a:r>
          </a:p>
          <a:p>
            <a:pPr marL="646113" lvl="1" indent="-285750" algn="just">
              <a:buFont typeface="Wingdings" panose="05000000000000000000" pitchFamily="2" charset="2"/>
              <a:buChar char="Ø"/>
            </a:pPr>
            <a:endParaRPr lang="fr-FR" sz="1400" b="0"/>
          </a:p>
          <a:p>
            <a:pPr marL="0" lvl="1" algn="just">
              <a:spcBef>
                <a:spcPts val="800"/>
              </a:spcBef>
            </a:pPr>
            <a:r>
              <a:rPr lang="fr-FR" sz="1800">
                <a:solidFill>
                  <a:srgbClr val="E5007D"/>
                </a:solidFill>
              </a:rPr>
              <a:t>La sieste</a:t>
            </a:r>
          </a:p>
          <a:p>
            <a:pPr marL="646113" lvl="1" indent="-285750" algn="just">
              <a:buFont typeface="Wingdings" panose="05000000000000000000" pitchFamily="2" charset="2"/>
              <a:buChar char="Ø"/>
            </a:pPr>
            <a:r>
              <a:rPr lang="fr-FR" sz="1600"/>
              <a:t>Conseillée en début d’après-midi </a:t>
            </a:r>
            <a:r>
              <a:rPr lang="fr-FR" sz="1600" b="0"/>
              <a:t>si la personne en ressent le besoin, il </a:t>
            </a:r>
            <a:r>
              <a:rPr lang="fr-FR" sz="1600"/>
              <a:t>n’est pas nécessaire de se forcer </a:t>
            </a:r>
            <a:r>
              <a:rPr lang="fr-FR" sz="1600" b="0"/>
              <a:t>à dormir en journée </a:t>
            </a:r>
          </a:p>
          <a:p>
            <a:pPr marL="646113" lvl="1" indent="-285750" algn="just">
              <a:buFont typeface="Wingdings" panose="05000000000000000000" pitchFamily="2" charset="2"/>
              <a:buChar char="Ø"/>
            </a:pPr>
            <a:r>
              <a:rPr lang="fr-FR" sz="1600" b="0"/>
              <a:t>Important d’apprendre à se connaître et de tester la durée nécessaire pour             se sentir “rafraîchi”</a:t>
            </a:r>
          </a:p>
          <a:p>
            <a:pPr marL="646113" lvl="1" indent="-285750" algn="just">
              <a:buFont typeface="Wingdings" panose="05000000000000000000" pitchFamily="2" charset="2"/>
              <a:buChar char="Ø"/>
            </a:pPr>
            <a:r>
              <a:rPr lang="fr-FR" sz="1600" b="0"/>
              <a:t>La plupart du temps, les </a:t>
            </a:r>
            <a:r>
              <a:rPr lang="fr-FR" sz="1600"/>
              <a:t>siestes de 20 minutes sont favorables </a:t>
            </a:r>
            <a:r>
              <a:rPr lang="fr-FR" sz="1600" b="0"/>
              <a:t>à une bonne récupération. Au-delà de 30 minutes, une personne aura plus de chance de faire du sommeil profond, avec comme conséquences un réveil plus difficile et       des risques plus importants d’insomnie la nuit suivante</a:t>
            </a:r>
          </a:p>
          <a:p>
            <a:pPr marL="285750" lvl="1" indent="-285750" algn="just">
              <a:spcBef>
                <a:spcPts val="800"/>
              </a:spcBef>
              <a:buFont typeface="Arial" panose="020B0604020202020204" pitchFamily="34" charset="0"/>
              <a:buChar char="•"/>
            </a:pPr>
            <a:endParaRPr lang="fr-FR" sz="1800">
              <a:solidFill>
                <a:srgbClr val="E5007D"/>
              </a:solidFill>
            </a:endParaRPr>
          </a:p>
        </p:txBody>
      </p:sp>
      <p:pic>
        <p:nvPicPr>
          <p:cNvPr id="11" name="Image 10">
            <a:extLst>
              <a:ext uri="{FF2B5EF4-FFF2-40B4-BE49-F238E27FC236}">
                <a16:creationId xmlns:a16="http://schemas.microsoft.com/office/drawing/2014/main" id="{BA20FCCE-CB7D-A75D-5142-239D7E44488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59403" y="1514056"/>
            <a:ext cx="3232597" cy="2977170"/>
          </a:xfrm>
          <a:prstGeom prst="rect">
            <a:avLst/>
          </a:prstGeom>
        </p:spPr>
      </p:pic>
      <p:sp>
        <p:nvSpPr>
          <p:cNvPr id="13" name="Espace réservé du contenu 2">
            <a:extLst>
              <a:ext uri="{FF2B5EF4-FFF2-40B4-BE49-F238E27FC236}">
                <a16:creationId xmlns:a16="http://schemas.microsoft.com/office/drawing/2014/main" id="{03169F05-4776-C7E7-5A2C-A3975775AADD}"/>
              </a:ext>
            </a:extLst>
          </p:cNvPr>
          <p:cNvSpPr txBox="1">
            <a:spLocks noChangeArrowheads="1"/>
          </p:cNvSpPr>
          <p:nvPr/>
        </p:nvSpPr>
        <p:spPr>
          <a:xfrm>
            <a:off x="9245662" y="2144480"/>
            <a:ext cx="2585606" cy="1743619"/>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r>
              <a:rPr lang="fr-FR" sz="1400">
                <a:solidFill>
                  <a:srgbClr val="555555"/>
                </a:solidFill>
                <a:latin typeface="Arial" charset="0"/>
                <a:cs typeface="Arial" charset="0"/>
              </a:rPr>
              <a:t>Les conseils donnés sont valables uniquemen</a:t>
            </a:r>
            <a:r>
              <a:rPr lang="fr-FR" sz="1400">
                <a:solidFill>
                  <a:srgbClr val="555555"/>
                </a:solidFill>
              </a:rPr>
              <a:t>t </a:t>
            </a:r>
            <a:r>
              <a:rPr lang="fr-FR" sz="1400">
                <a:solidFill>
                  <a:srgbClr val="555555"/>
                </a:solidFill>
                <a:latin typeface="Arial" charset="0"/>
                <a:cs typeface="Arial" charset="0"/>
              </a:rPr>
              <a:t>chez des patients présentant </a:t>
            </a:r>
          </a:p>
          <a:p>
            <a:pPr marL="0" indent="0" algn="ctr">
              <a:buNone/>
            </a:pPr>
            <a:r>
              <a:rPr lang="fr-FR" sz="1400">
                <a:solidFill>
                  <a:srgbClr val="555555"/>
                </a:solidFill>
                <a:latin typeface="Arial" charset="0"/>
                <a:cs typeface="Arial" charset="0"/>
              </a:rPr>
              <a:t>une demande de prise en charge et doivent être adaptés à chacun  </a:t>
            </a:r>
          </a:p>
        </p:txBody>
      </p:sp>
    </p:spTree>
    <p:extLst>
      <p:ext uri="{BB962C8B-B14F-4D97-AF65-F5344CB8AC3E}">
        <p14:creationId xmlns:p14="http://schemas.microsoft.com/office/powerpoint/2010/main" val="3186503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C243F3-8233-4371-EA41-F836A7C1588E}"/>
              </a:ext>
            </a:extLst>
          </p:cNvPr>
          <p:cNvSpPr>
            <a:spLocks noGrp="1"/>
          </p:cNvSpPr>
          <p:nvPr>
            <p:ph type="title"/>
          </p:nvPr>
        </p:nvSpPr>
        <p:spPr/>
        <p:txBody>
          <a:bodyPr>
            <a:normAutofit/>
          </a:bodyPr>
          <a:lstStyle/>
          <a:p>
            <a:r>
              <a:rPr lang="fr-FR"/>
              <a:t>Les conseils pour un bon sommeil (2/6)</a:t>
            </a:r>
          </a:p>
        </p:txBody>
      </p:sp>
      <p:sp>
        <p:nvSpPr>
          <p:cNvPr id="3" name="Espace réservé du contenu 2">
            <a:extLst>
              <a:ext uri="{FF2B5EF4-FFF2-40B4-BE49-F238E27FC236}">
                <a16:creationId xmlns:a16="http://schemas.microsoft.com/office/drawing/2014/main" id="{1F24E6FA-8052-A545-3ECF-B5B3D3EBFC74}"/>
              </a:ext>
            </a:extLst>
          </p:cNvPr>
          <p:cNvSpPr>
            <a:spLocks noGrp="1"/>
          </p:cNvSpPr>
          <p:nvPr>
            <p:ph idx="1"/>
          </p:nvPr>
        </p:nvSpPr>
        <p:spPr>
          <a:xfrm>
            <a:off x="838200" y="1825625"/>
            <a:ext cx="10515600" cy="4579795"/>
          </a:xfrm>
        </p:spPr>
        <p:txBody>
          <a:bodyPr>
            <a:normAutofit lnSpcReduction="10000"/>
          </a:bodyPr>
          <a:lstStyle/>
          <a:p>
            <a:pPr marR="0" lvl="0" algn="just" defTabSz="914400" rtl="0" eaLnBrk="1" fontAlgn="auto" latinLnBrk="0" hangingPunct="1">
              <a:lnSpc>
                <a:spcPct val="100000"/>
              </a:lnSpc>
              <a:spcBef>
                <a:spcPts val="600"/>
              </a:spcBef>
              <a:spcAft>
                <a:spcPts val="600"/>
              </a:spcAft>
              <a:buClrTx/>
              <a:buSzTx/>
              <a:tabLst/>
              <a:defRPr/>
            </a:pPr>
            <a:r>
              <a:rPr kumimoji="0" lang="fr-FR" sz="1800" b="1" i="0" u="none" strike="noStrike" kern="1200" cap="none" spc="0" normalizeH="0" baseline="0" noProof="0" dirty="0">
                <a:ln>
                  <a:noFill/>
                </a:ln>
                <a:solidFill>
                  <a:srgbClr val="E5007D"/>
                </a:solidFill>
                <a:effectLst/>
                <a:uLnTx/>
                <a:uFillTx/>
                <a:latin typeface="Arial" panose="020B0604020202020204" pitchFamily="34" charset="0"/>
                <a:ea typeface="+mn-ea"/>
                <a:cs typeface="Arial" panose="020B0604020202020204" pitchFamily="34" charset="0"/>
              </a:rPr>
              <a:t>Les conditions du coucher</a:t>
            </a:r>
          </a:p>
          <a:p>
            <a:pPr marL="646113" lvl="1" indent="-285750">
              <a:spcBef>
                <a:spcPts val="600"/>
              </a:spcBef>
              <a:spcAft>
                <a:spcPts val="600"/>
              </a:spcAft>
              <a:buClr>
                <a:schemeClr val="dk1"/>
              </a:buClr>
              <a:buSzPts val="1300"/>
              <a:buFont typeface="Wingdings" panose="05000000000000000000" pitchFamily="2" charset="2"/>
              <a:buChar char="Ø"/>
              <a:defRPr/>
            </a:pPr>
            <a:r>
              <a:rPr lang="fr-FR" sz="1600" b="0" dirty="0"/>
              <a:t>Création d’un </a:t>
            </a:r>
            <a:r>
              <a:rPr lang="fr-FR" sz="1600" dirty="0"/>
              <a:t>environnement calme et propice au sommeil </a:t>
            </a:r>
            <a:r>
              <a:rPr lang="fr-FR" sz="1600" b="0" dirty="0"/>
              <a:t>en utilisant des </a:t>
            </a:r>
            <a:r>
              <a:rPr lang="fr-FR" sz="1600" dirty="0"/>
              <a:t>rideaux occultants</a:t>
            </a:r>
            <a:r>
              <a:rPr lang="fr-FR" sz="1600" b="0" dirty="0"/>
              <a:t>,         des </a:t>
            </a:r>
            <a:r>
              <a:rPr lang="fr-FR" sz="1600" dirty="0"/>
              <a:t>bouchons d'oreilles ou un masque </a:t>
            </a:r>
            <a:r>
              <a:rPr lang="fr-FR" sz="1600" b="0" dirty="0"/>
              <a:t>pour les yeux si nécessaire</a:t>
            </a:r>
          </a:p>
          <a:p>
            <a:pPr marL="646113" lvl="1" indent="-285750">
              <a:spcBef>
                <a:spcPts val="600"/>
              </a:spcBef>
              <a:spcAft>
                <a:spcPts val="600"/>
              </a:spcAft>
              <a:buClr>
                <a:schemeClr val="dk1"/>
              </a:buClr>
              <a:buSzPts val="1300"/>
              <a:buFont typeface="Wingdings" panose="05000000000000000000" pitchFamily="2" charset="2"/>
              <a:buChar char="Ø"/>
              <a:defRPr/>
            </a:pPr>
            <a:r>
              <a:rPr lang="fr-FR" sz="1600" b="0" dirty="0"/>
              <a:t>Une chambre avec une </a:t>
            </a:r>
            <a:r>
              <a:rPr lang="fr-FR" sz="1600" dirty="0"/>
              <a:t>température fraiche </a:t>
            </a:r>
            <a:r>
              <a:rPr lang="fr-FR" sz="1600" b="0" dirty="0"/>
              <a:t>(conseillée 18-20°C) favorise l’endormissement. Au contraire, les températures élevées bloquent un endormissement facile</a:t>
            </a:r>
          </a:p>
          <a:p>
            <a:pPr marL="646113" lvl="1" indent="-285750">
              <a:spcBef>
                <a:spcPts val="600"/>
              </a:spcBef>
              <a:spcAft>
                <a:spcPts val="600"/>
              </a:spcAft>
              <a:buClr>
                <a:schemeClr val="dk1"/>
              </a:buClr>
              <a:buSzPts val="1300"/>
              <a:buFont typeface="Wingdings" panose="05000000000000000000" pitchFamily="2" charset="2"/>
              <a:buChar char="Ø"/>
              <a:defRPr/>
            </a:pPr>
            <a:r>
              <a:rPr lang="fr-FR" sz="1600" b="0" dirty="0"/>
              <a:t>Une chambre </a:t>
            </a:r>
            <a:r>
              <a:rPr lang="fr-FR" sz="1600" dirty="0"/>
              <a:t>bien ventilée</a:t>
            </a:r>
          </a:p>
          <a:p>
            <a:pPr marL="646113" lvl="1" indent="-285750">
              <a:spcBef>
                <a:spcPts val="600"/>
              </a:spcBef>
              <a:spcAft>
                <a:spcPts val="600"/>
              </a:spcAft>
              <a:buClr>
                <a:schemeClr val="dk1"/>
              </a:buClr>
              <a:buSzPts val="1300"/>
              <a:buFont typeface="Wingdings" panose="05000000000000000000" pitchFamily="2" charset="2"/>
              <a:buChar char="Ø"/>
              <a:defRPr/>
            </a:pPr>
            <a:r>
              <a:rPr lang="fr-FR" sz="1600" b="0" dirty="0"/>
              <a:t>Une </a:t>
            </a:r>
            <a:r>
              <a:rPr lang="fr-FR" sz="1600" dirty="0"/>
              <a:t>luminosité faible </a:t>
            </a:r>
            <a:r>
              <a:rPr lang="fr-FR" sz="1600" b="0" dirty="0"/>
              <a:t>est favorable à un endormissement facile</a:t>
            </a:r>
          </a:p>
          <a:p>
            <a:pPr marL="646113" lvl="1" indent="-285750">
              <a:spcBef>
                <a:spcPts val="600"/>
              </a:spcBef>
              <a:spcAft>
                <a:spcPts val="600"/>
              </a:spcAft>
              <a:buClr>
                <a:schemeClr val="dk1"/>
              </a:buClr>
              <a:buSzPts val="1300"/>
              <a:buFont typeface="Wingdings" panose="05000000000000000000" pitchFamily="2" charset="2"/>
              <a:buChar char="Ø"/>
              <a:defRPr/>
            </a:pPr>
            <a:r>
              <a:rPr lang="fr-FR" sz="1600" b="0" dirty="0"/>
              <a:t>Les </a:t>
            </a:r>
            <a:r>
              <a:rPr lang="fr-FR" sz="1600" dirty="0"/>
              <a:t>écrans doivent être coupés </a:t>
            </a:r>
            <a:r>
              <a:rPr lang="fr-FR" sz="1600" b="0" dirty="0"/>
              <a:t>au moins 1h30 avant le coucher</a:t>
            </a:r>
          </a:p>
          <a:p>
            <a:pPr marL="646113" lvl="1" indent="-285750">
              <a:spcBef>
                <a:spcPts val="600"/>
              </a:spcBef>
              <a:spcAft>
                <a:spcPts val="600"/>
              </a:spcAft>
              <a:buClr>
                <a:schemeClr val="dk1"/>
              </a:buClr>
              <a:buSzPts val="1300"/>
              <a:buFont typeface="Wingdings" panose="05000000000000000000" pitchFamily="2" charset="2"/>
              <a:buChar char="Ø"/>
              <a:defRPr/>
            </a:pPr>
            <a:r>
              <a:rPr lang="fr-FR" sz="1600" b="0" dirty="0"/>
              <a:t>Il est conseillé de </a:t>
            </a:r>
            <a:r>
              <a:rPr lang="fr-FR" sz="1600" dirty="0"/>
              <a:t>ne pas faire rentrer les animaux domestiques </a:t>
            </a:r>
            <a:r>
              <a:rPr lang="fr-FR" sz="1600" b="0" dirty="0"/>
              <a:t>dans la chambre car peuvent entrainer des difficultés d’endormissement ou des réveils</a:t>
            </a:r>
          </a:p>
          <a:p>
            <a:pPr marR="0" lvl="0" algn="just" defTabSz="914400" rtl="0" eaLnBrk="1" fontAlgn="auto" latinLnBrk="0" hangingPunct="1">
              <a:lnSpc>
                <a:spcPct val="100000"/>
              </a:lnSpc>
              <a:spcBef>
                <a:spcPts val="600"/>
              </a:spcBef>
              <a:spcAft>
                <a:spcPts val="600"/>
              </a:spcAft>
              <a:buClrTx/>
              <a:buSzTx/>
              <a:tabLst/>
              <a:defRPr/>
            </a:pPr>
            <a:r>
              <a:rPr lang="fr-FR" sz="1800" dirty="0"/>
              <a:t>Les rituels</a:t>
            </a:r>
          </a:p>
          <a:p>
            <a:pPr marL="646113" marR="0" lvl="1" indent="-285750" fontAlgn="auto">
              <a:spcBef>
                <a:spcPts val="600"/>
              </a:spcBef>
              <a:spcAft>
                <a:spcPts val="600"/>
              </a:spcAft>
              <a:buClr>
                <a:schemeClr val="dk1"/>
              </a:buClr>
              <a:buSzPts val="1300"/>
              <a:buFont typeface="Wingdings" panose="05000000000000000000" pitchFamily="2" charset="2"/>
              <a:buChar char="Ø"/>
              <a:tabLst/>
              <a:defRPr/>
            </a:pPr>
            <a:r>
              <a:rPr lang="fr-FR" sz="1600" b="0" dirty="0"/>
              <a:t>Comme chez les enfants, les rituels permettent de “</a:t>
            </a:r>
            <a:r>
              <a:rPr lang="fr-FR" sz="1600" dirty="0"/>
              <a:t>conditionner</a:t>
            </a:r>
            <a:r>
              <a:rPr lang="fr-FR" sz="1600" b="0" dirty="0"/>
              <a:t>” un endormissement facile</a:t>
            </a:r>
          </a:p>
          <a:p>
            <a:pPr marL="646113" marR="0" lvl="1" indent="-285750" fontAlgn="auto">
              <a:spcBef>
                <a:spcPts val="600"/>
              </a:spcBef>
              <a:spcAft>
                <a:spcPts val="600"/>
              </a:spcAft>
              <a:buClr>
                <a:schemeClr val="dk1"/>
              </a:buClr>
              <a:buSzPts val="1300"/>
              <a:buFont typeface="Wingdings" panose="05000000000000000000" pitchFamily="2" charset="2"/>
              <a:buChar char="Ø"/>
              <a:tabLst/>
              <a:defRPr/>
            </a:pPr>
            <a:r>
              <a:rPr lang="fr-FR" sz="1600" b="0" dirty="0"/>
              <a:t>Se mettre en pyjama, lavage des dents, temps calme, lecture, sont tout autant de rituels qui peuvent favoriser un bon sommeil</a:t>
            </a:r>
          </a:p>
        </p:txBody>
      </p:sp>
      <p:sp>
        <p:nvSpPr>
          <p:cNvPr id="7" name="ZoneTexte 6">
            <a:extLst>
              <a:ext uri="{FF2B5EF4-FFF2-40B4-BE49-F238E27FC236}">
                <a16:creationId xmlns:a16="http://schemas.microsoft.com/office/drawing/2014/main" id="{5463ACA1-F49A-110D-2DA2-79B8BC9C443A}"/>
              </a:ext>
            </a:extLst>
          </p:cNvPr>
          <p:cNvSpPr txBox="1"/>
          <p:nvPr/>
        </p:nvSpPr>
        <p:spPr>
          <a:xfrm>
            <a:off x="91831" y="6395483"/>
            <a:ext cx="7585508" cy="338554"/>
          </a:xfrm>
          <a:prstGeom prst="rect">
            <a:avLst/>
          </a:prstGeom>
          <a:noFill/>
        </p:spPr>
        <p:txBody>
          <a:bodyPr wrap="square" rtlCol="0">
            <a:spAutoFit/>
          </a:bodyPr>
          <a:lstStyle>
            <a:defPPr>
              <a:defRPr lang="fr-FR"/>
            </a:defPPr>
            <a:lvl1pPr indent="0" algn="just">
              <a:buNone/>
              <a:defRPr sz="900">
                <a:solidFill>
                  <a:srgbClr val="575757"/>
                </a:solidFill>
                <a:latin typeface="Arial" panose="020B0604020202020204" pitchFamily="34" charset="0"/>
                <a:cs typeface="Arial" panose="020B0604020202020204" pitchFamily="34" charset="0"/>
              </a:defRPr>
            </a:lvl1pPr>
          </a:lstStyle>
          <a:p>
            <a:r>
              <a:rPr lang="fr-FR" sz="800" dirty="0"/>
              <a:t>INPES. Bien dormir. Mieux vivre. Le sommeil c’est la santé. </a:t>
            </a:r>
            <a:r>
              <a:rPr lang="fr-FR" sz="800" dirty="0">
                <a:hlinkClick r:id="rId3"/>
              </a:rPr>
              <a:t>https://www.reseau-morphee.fr/wp-content/uploads/2009/07/mieux-dormir-inpes.pdf</a:t>
            </a:r>
            <a:r>
              <a:rPr lang="fr-FR" sz="800" dirty="0"/>
              <a:t> ; </a:t>
            </a:r>
            <a:r>
              <a:rPr lang="fr-FR" sz="800" dirty="0">
                <a:effectLst/>
                <a:latin typeface="Helvetica" pitchFamily="2" charset="0"/>
              </a:rPr>
              <a:t>INSV. Sommeil et nouvelles technologies. Dossier de presse 2016.</a:t>
            </a:r>
          </a:p>
        </p:txBody>
      </p:sp>
    </p:spTree>
    <p:extLst>
      <p:ext uri="{BB962C8B-B14F-4D97-AF65-F5344CB8AC3E}">
        <p14:creationId xmlns:p14="http://schemas.microsoft.com/office/powerpoint/2010/main" val="18748624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F30B0-6772-4673-7A39-81E96ED1451D}"/>
              </a:ext>
            </a:extLst>
          </p:cNvPr>
          <p:cNvSpPr>
            <a:spLocks noGrp="1"/>
          </p:cNvSpPr>
          <p:nvPr>
            <p:ph type="title"/>
          </p:nvPr>
        </p:nvSpPr>
        <p:spPr/>
        <p:txBody>
          <a:bodyPr/>
          <a:lstStyle/>
          <a:p>
            <a:r>
              <a:rPr lang="fr-FR"/>
              <a:t>Les conseils pour un bon sommeil (3/6)</a:t>
            </a:r>
          </a:p>
        </p:txBody>
      </p:sp>
      <p:sp>
        <p:nvSpPr>
          <p:cNvPr id="3" name="Espace réservé du contenu 2">
            <a:extLst>
              <a:ext uri="{FF2B5EF4-FFF2-40B4-BE49-F238E27FC236}">
                <a16:creationId xmlns:a16="http://schemas.microsoft.com/office/drawing/2014/main" id="{C12F6E90-78B6-ADC2-5412-F0B298FF3F1B}"/>
              </a:ext>
            </a:extLst>
          </p:cNvPr>
          <p:cNvSpPr>
            <a:spLocks noGrp="1"/>
          </p:cNvSpPr>
          <p:nvPr>
            <p:ph idx="1"/>
          </p:nvPr>
        </p:nvSpPr>
        <p:spPr/>
        <p:txBody>
          <a:bodyPr>
            <a:normAutofit/>
          </a:bodyPr>
          <a:lstStyle/>
          <a:p>
            <a:r>
              <a:rPr lang="fr-FR" sz="1800" dirty="0"/>
              <a:t>L’activité physique</a:t>
            </a:r>
          </a:p>
          <a:p>
            <a:pPr marL="742950" lvl="1" indent="-285750" algn="just">
              <a:spcBef>
                <a:spcPts val="1000"/>
              </a:spcBef>
              <a:buClr>
                <a:schemeClr val="dk1"/>
              </a:buClr>
              <a:buSzPts val="1300"/>
              <a:buFont typeface="Wingdings" pitchFamily="2" charset="2"/>
              <a:buChar char="Ø"/>
              <a:defRPr/>
            </a:pPr>
            <a:r>
              <a:rPr lang="fr-FR" sz="1600" dirty="0"/>
              <a:t>I</a:t>
            </a:r>
            <a:r>
              <a:rPr lang="fr-FR" sz="1600" dirty="0">
                <a:latin typeface="Arial" panose="020B0604020202020204" pitchFamily="34" charset="0"/>
                <a:cs typeface="Arial" panose="020B0604020202020204" pitchFamily="34" charset="0"/>
              </a:rPr>
              <a:t>mportante en journée </a:t>
            </a:r>
            <a:r>
              <a:rPr lang="fr-FR" sz="1600" b="0" dirty="0">
                <a:latin typeface="Arial" panose="020B0604020202020204" pitchFamily="34" charset="0"/>
                <a:cs typeface="Arial" panose="020B0604020202020204" pitchFamily="34" charset="0"/>
              </a:rPr>
              <a:t>pour trouver un bon sommeil. Il n’est pas obligatoire de faire du “sport”, mais plutôt de lutter contre la sédentarité. Plus la quantité d'activité physique faite en journée est importante, plus la pression du sommeil sera forte la nuit. Les effets bénéfiques sur le sommeil apparaissent              dès </a:t>
            </a:r>
            <a:r>
              <a:rPr lang="fr-FR" sz="1600" dirty="0">
                <a:latin typeface="Arial" panose="020B0604020202020204" pitchFamily="34" charset="0"/>
                <a:cs typeface="Arial" panose="020B0604020202020204" pitchFamily="34" charset="0"/>
              </a:rPr>
              <a:t>la première minute de pratique</a:t>
            </a:r>
            <a:r>
              <a:rPr lang="fr-FR" sz="1600" b="0" dirty="0">
                <a:latin typeface="Arial" panose="020B0604020202020204" pitchFamily="34" charset="0"/>
                <a:cs typeface="Arial" panose="020B0604020202020204" pitchFamily="34" charset="0"/>
              </a:rPr>
              <a:t>. La marche est propice à la réflexion et améliore le lien émotions - sommeil</a:t>
            </a:r>
          </a:p>
          <a:p>
            <a:pPr marL="742950" lvl="1" indent="-285750" algn="just">
              <a:buClr>
                <a:schemeClr val="dk1"/>
              </a:buClr>
              <a:buSzPts val="1300"/>
              <a:buFont typeface="Wingdings" pitchFamily="2" charset="2"/>
              <a:buChar char="Ø"/>
              <a:defRPr/>
            </a:pPr>
            <a:r>
              <a:rPr lang="fr-FR" sz="1600" dirty="0"/>
              <a:t>Toute activité physique est bonne pour un bon sommeil</a:t>
            </a:r>
            <a:r>
              <a:rPr lang="fr-FR" sz="1600" b="0" dirty="0"/>
              <a:t>. </a:t>
            </a:r>
            <a:r>
              <a:rPr lang="fr-FR" sz="1600" b="0" dirty="0">
                <a:solidFill>
                  <a:srgbClr val="575757"/>
                </a:solidFill>
                <a:latin typeface="Arial" panose="020B0604020202020204" pitchFamily="34" charset="0"/>
                <a:cs typeface="Arial" panose="020B0604020202020204" pitchFamily="34" charset="0"/>
              </a:rPr>
              <a:t>Il est important de garder la </a:t>
            </a:r>
            <a:r>
              <a:rPr lang="fr-FR" sz="1600" dirty="0">
                <a:solidFill>
                  <a:srgbClr val="575757"/>
                </a:solidFill>
                <a:latin typeface="Arial" panose="020B0604020202020204" pitchFamily="34" charset="0"/>
                <a:cs typeface="Arial" panose="020B0604020202020204" pitchFamily="34" charset="0"/>
              </a:rPr>
              <a:t>notion             de plaisir </a:t>
            </a:r>
            <a:r>
              <a:rPr lang="fr-FR" sz="1600" b="0" dirty="0">
                <a:solidFill>
                  <a:srgbClr val="575757"/>
                </a:solidFill>
                <a:latin typeface="Arial" panose="020B0604020202020204" pitchFamily="34" charset="0"/>
                <a:cs typeface="Arial" panose="020B0604020202020204" pitchFamily="34" charset="0"/>
              </a:rPr>
              <a:t>et de croissance progressive</a:t>
            </a:r>
            <a:endParaRPr lang="fr-FR" sz="1600" b="0" dirty="0"/>
          </a:p>
          <a:p>
            <a:pPr marL="1200150" lvl="2" indent="-285750" algn="just">
              <a:spcBef>
                <a:spcPts val="1000"/>
              </a:spcBef>
              <a:buClr>
                <a:schemeClr val="dk1"/>
              </a:buClr>
              <a:buSzPts val="1300"/>
              <a:buFont typeface="Wingdings" panose="05000000000000000000" pitchFamily="2" charset="2"/>
              <a:buChar char="ü"/>
              <a:defRPr/>
            </a:pPr>
            <a:r>
              <a:rPr lang="fr-FR" sz="1400" dirty="0">
                <a:solidFill>
                  <a:srgbClr val="575757"/>
                </a:solidFill>
              </a:rPr>
              <a:t>La pratique d’une </a:t>
            </a:r>
            <a:r>
              <a:rPr lang="fr-FR" sz="1400" b="1" dirty="0">
                <a:solidFill>
                  <a:srgbClr val="575757"/>
                </a:solidFill>
              </a:rPr>
              <a:t>activité le matin </a:t>
            </a:r>
            <a:r>
              <a:rPr lang="fr-FR" sz="1400" dirty="0">
                <a:solidFill>
                  <a:srgbClr val="575757"/>
                </a:solidFill>
              </a:rPr>
              <a:t>favorise la synchronisation de notre rythme de sommeil</a:t>
            </a:r>
          </a:p>
          <a:p>
            <a:pPr marL="1200150" lvl="2" indent="-285750" algn="just">
              <a:spcBef>
                <a:spcPts val="1000"/>
              </a:spcBef>
              <a:buClr>
                <a:schemeClr val="dk1"/>
              </a:buClr>
              <a:buSzPts val="1300"/>
              <a:buFont typeface="Wingdings" panose="05000000000000000000" pitchFamily="2" charset="2"/>
              <a:buChar char="ü"/>
              <a:defRPr/>
            </a:pPr>
            <a:r>
              <a:rPr lang="fr-FR" sz="1400" dirty="0">
                <a:solidFill>
                  <a:srgbClr val="575757"/>
                </a:solidFill>
              </a:rPr>
              <a:t>Une activité physique le soir n’est pas interdite, il est simplement nécessaire de comprendre que 2 à 3 heures      sont nécessaires à une redescente en température du corps, et donc à l’endormissement</a:t>
            </a:r>
            <a:endParaRPr lang="fr-FR" sz="1400" b="1" dirty="0">
              <a:solidFill>
                <a:srgbClr val="575757"/>
              </a:solidFill>
            </a:endParaRPr>
          </a:p>
          <a:p>
            <a:pPr marL="1200150" lvl="2" indent="-285750" algn="just">
              <a:spcBef>
                <a:spcPts val="1000"/>
              </a:spcBef>
              <a:buClr>
                <a:schemeClr val="dk1"/>
              </a:buClr>
              <a:buSzPts val="1300"/>
              <a:buFont typeface="Wingdings" panose="05000000000000000000" pitchFamily="2" charset="2"/>
              <a:buChar char="ü"/>
              <a:defRPr/>
            </a:pPr>
            <a:r>
              <a:rPr lang="fr-FR" sz="1400" b="0" dirty="0">
                <a:solidFill>
                  <a:srgbClr val="575757"/>
                </a:solidFill>
                <a:latin typeface="Arial" panose="020B0604020202020204" pitchFamily="34" charset="0"/>
                <a:cs typeface="Arial" panose="020B0604020202020204" pitchFamily="34" charset="0"/>
              </a:rPr>
              <a:t>Toutes les activités d’endurance, de renforcement, d’équilibre, sont à pratiquer</a:t>
            </a:r>
          </a:p>
          <a:p>
            <a:pPr marL="742950" lvl="1" indent="-285750" algn="just">
              <a:lnSpc>
                <a:spcPct val="100000"/>
              </a:lnSpc>
              <a:buClr>
                <a:schemeClr val="dk1"/>
              </a:buClr>
              <a:buSzPts val="1300"/>
              <a:buFont typeface="Wingdings" pitchFamily="2" charset="2"/>
              <a:buChar char="Ø"/>
              <a:defRPr/>
            </a:pPr>
            <a:r>
              <a:rPr lang="fr-FR" sz="1600" b="0" dirty="0"/>
              <a:t>Pour les personnes qui luttent contre le sommeil le soir, devant la télévision notamment, il peut être intéressant </a:t>
            </a:r>
            <a:r>
              <a:rPr lang="fr-FR" sz="1600" dirty="0"/>
              <a:t>d’envisager une activité douce</a:t>
            </a:r>
            <a:r>
              <a:rPr lang="fr-FR" sz="1600" b="0" dirty="0"/>
              <a:t>, pour faire disparaitre la somnolence jusqu’au moment        du coucher</a:t>
            </a:r>
          </a:p>
          <a:p>
            <a:endParaRPr lang="fr-FR" dirty="0"/>
          </a:p>
        </p:txBody>
      </p:sp>
      <p:sp>
        <p:nvSpPr>
          <p:cNvPr id="5" name="Espace réservé du texte 4">
            <a:extLst>
              <a:ext uri="{FF2B5EF4-FFF2-40B4-BE49-F238E27FC236}">
                <a16:creationId xmlns:a16="http://schemas.microsoft.com/office/drawing/2014/main" id="{5A9120A8-C376-226C-BAF5-CC5A84D0B213}"/>
              </a:ext>
            </a:extLst>
          </p:cNvPr>
          <p:cNvSpPr>
            <a:spLocks noGrp="1"/>
          </p:cNvSpPr>
          <p:nvPr>
            <p:ph type="body" sz="quarter" idx="11"/>
          </p:nvPr>
        </p:nvSpPr>
        <p:spPr>
          <a:xfrm>
            <a:off x="126319" y="6366634"/>
            <a:ext cx="6953489" cy="339903"/>
          </a:xfrm>
        </p:spPr>
        <p:txBody>
          <a:bodyPr>
            <a:normAutofit/>
          </a:bodyPr>
          <a:lstStyle/>
          <a:p>
            <a:r>
              <a:rPr lang="fr-FR" sz="800" dirty="0">
                <a:effectLst/>
                <a:ea typeface="Aptos" panose="020B0004020202020204" pitchFamily="34" charset="0"/>
              </a:rPr>
              <a:t>Xie Y. </a:t>
            </a:r>
            <a:r>
              <a:rPr lang="fr-FR" sz="800" i="1" dirty="0">
                <a:effectLst/>
                <a:ea typeface="Aptos" panose="020B0004020202020204" pitchFamily="34" charset="0"/>
              </a:rPr>
              <a:t>et al. </a:t>
            </a:r>
            <a:r>
              <a:rPr lang="fr-FR" sz="800" dirty="0" err="1">
                <a:effectLst/>
                <a:ea typeface="Aptos" panose="020B0004020202020204" pitchFamily="34" charset="0"/>
              </a:rPr>
              <a:t>Effects</a:t>
            </a:r>
            <a:r>
              <a:rPr lang="fr-FR" sz="800" dirty="0">
                <a:effectLst/>
                <a:ea typeface="Aptos" panose="020B0004020202020204" pitchFamily="34" charset="0"/>
              </a:rPr>
              <a:t> of </a:t>
            </a:r>
            <a:r>
              <a:rPr lang="fr-FR" sz="800" dirty="0" err="1">
                <a:effectLst/>
                <a:ea typeface="Aptos" panose="020B0004020202020204" pitchFamily="34" charset="0"/>
              </a:rPr>
              <a:t>Exercise</a:t>
            </a:r>
            <a:r>
              <a:rPr lang="fr-FR" sz="800" dirty="0">
                <a:effectLst/>
                <a:ea typeface="Aptos" panose="020B0004020202020204" pitchFamily="34" charset="0"/>
              </a:rPr>
              <a:t> on </a:t>
            </a:r>
            <a:r>
              <a:rPr lang="fr-FR" sz="800" dirty="0" err="1">
                <a:effectLst/>
                <a:ea typeface="Aptos" panose="020B0004020202020204" pitchFamily="34" charset="0"/>
              </a:rPr>
              <a:t>Sleep</a:t>
            </a:r>
            <a:r>
              <a:rPr lang="fr-FR" sz="800" dirty="0">
                <a:effectLst/>
                <a:ea typeface="Aptos" panose="020B0004020202020204" pitchFamily="34" charset="0"/>
              </a:rPr>
              <a:t> </a:t>
            </a:r>
            <a:r>
              <a:rPr lang="fr-FR" sz="800" dirty="0" err="1">
                <a:effectLst/>
                <a:ea typeface="Aptos" panose="020B0004020202020204" pitchFamily="34" charset="0"/>
              </a:rPr>
              <a:t>Quality</a:t>
            </a:r>
            <a:r>
              <a:rPr lang="fr-FR" sz="800" dirty="0">
                <a:effectLst/>
                <a:ea typeface="Aptos" panose="020B0004020202020204" pitchFamily="34" charset="0"/>
              </a:rPr>
              <a:t> and </a:t>
            </a:r>
            <a:r>
              <a:rPr lang="fr-FR" sz="800" dirty="0" err="1">
                <a:effectLst/>
                <a:ea typeface="Aptos" panose="020B0004020202020204" pitchFamily="34" charset="0"/>
              </a:rPr>
              <a:t>Insomnia</a:t>
            </a:r>
            <a:r>
              <a:rPr lang="fr-FR" sz="800" dirty="0">
                <a:effectLst/>
                <a:ea typeface="Aptos" panose="020B0004020202020204" pitchFamily="34" charset="0"/>
              </a:rPr>
              <a:t> in </a:t>
            </a:r>
            <a:r>
              <a:rPr lang="fr-FR" sz="800" dirty="0" err="1">
                <a:effectLst/>
                <a:ea typeface="Aptos" panose="020B0004020202020204" pitchFamily="34" charset="0"/>
              </a:rPr>
              <a:t>Adults</a:t>
            </a:r>
            <a:r>
              <a:rPr lang="fr-FR" sz="800" dirty="0">
                <a:effectLst/>
                <a:ea typeface="Aptos" panose="020B0004020202020204" pitchFamily="34" charset="0"/>
              </a:rPr>
              <a:t>: A </a:t>
            </a:r>
            <a:r>
              <a:rPr lang="fr-FR" sz="800" dirty="0" err="1">
                <a:effectLst/>
                <a:ea typeface="Aptos" panose="020B0004020202020204" pitchFamily="34" charset="0"/>
              </a:rPr>
              <a:t>Systematic</a:t>
            </a:r>
            <a:r>
              <a:rPr lang="fr-FR" sz="800" dirty="0">
                <a:effectLst/>
                <a:ea typeface="Aptos" panose="020B0004020202020204" pitchFamily="34" charset="0"/>
              </a:rPr>
              <a:t> </a:t>
            </a:r>
            <a:r>
              <a:rPr lang="fr-FR" sz="800" dirty="0" err="1">
                <a:effectLst/>
                <a:ea typeface="Aptos" panose="020B0004020202020204" pitchFamily="34" charset="0"/>
              </a:rPr>
              <a:t>Review</a:t>
            </a:r>
            <a:r>
              <a:rPr lang="fr-FR" sz="800" dirty="0">
                <a:effectLst/>
                <a:ea typeface="Aptos" panose="020B0004020202020204" pitchFamily="34" charset="0"/>
              </a:rPr>
              <a:t> and Meta-</a:t>
            </a:r>
            <a:r>
              <a:rPr lang="fr-FR" sz="800" dirty="0" err="1">
                <a:effectLst/>
                <a:ea typeface="Aptos" panose="020B0004020202020204" pitchFamily="34" charset="0"/>
              </a:rPr>
              <a:t>Analysis</a:t>
            </a:r>
            <a:r>
              <a:rPr lang="fr-FR" sz="800" dirty="0">
                <a:effectLst/>
                <a:ea typeface="Aptos" panose="020B0004020202020204" pitchFamily="34" charset="0"/>
              </a:rPr>
              <a:t> of </a:t>
            </a:r>
            <a:r>
              <a:rPr lang="fr-FR" sz="800" dirty="0" err="1">
                <a:effectLst/>
                <a:ea typeface="Aptos" panose="020B0004020202020204" pitchFamily="34" charset="0"/>
              </a:rPr>
              <a:t>Randomized</a:t>
            </a:r>
            <a:r>
              <a:rPr lang="fr-FR" sz="800" dirty="0">
                <a:effectLst/>
                <a:ea typeface="Aptos" panose="020B0004020202020204" pitchFamily="34" charset="0"/>
              </a:rPr>
              <a:t> </a:t>
            </a:r>
            <a:r>
              <a:rPr lang="fr-FR" sz="800" dirty="0" err="1">
                <a:effectLst/>
                <a:ea typeface="Aptos" panose="020B0004020202020204" pitchFamily="34" charset="0"/>
              </a:rPr>
              <a:t>Controlled</a:t>
            </a:r>
            <a:r>
              <a:rPr lang="fr-FR" sz="800" dirty="0">
                <a:effectLst/>
                <a:ea typeface="Aptos" panose="020B0004020202020204" pitchFamily="34" charset="0"/>
              </a:rPr>
              <a:t> Trials. </a:t>
            </a:r>
            <a:r>
              <a:rPr lang="fr-FR" sz="800" i="1" dirty="0">
                <a:effectLst/>
                <a:ea typeface="Aptos" panose="020B0004020202020204" pitchFamily="34" charset="0"/>
              </a:rPr>
              <a:t>Front </a:t>
            </a:r>
            <a:r>
              <a:rPr lang="fr-FR" sz="800" i="1" dirty="0" err="1">
                <a:effectLst/>
                <a:ea typeface="Aptos" panose="020B0004020202020204" pitchFamily="34" charset="0"/>
              </a:rPr>
              <a:t>Psychiatry</a:t>
            </a:r>
            <a:r>
              <a:rPr lang="fr-FR" sz="800" dirty="0">
                <a:effectLst/>
                <a:ea typeface="Aptos" panose="020B0004020202020204" pitchFamily="34" charset="0"/>
              </a:rPr>
              <a:t>. 2021 Jun 7;12:664499.</a:t>
            </a:r>
            <a:endParaRPr lang="fr-FR" sz="800" dirty="0"/>
          </a:p>
        </p:txBody>
      </p:sp>
    </p:spTree>
    <p:extLst>
      <p:ext uri="{BB962C8B-B14F-4D97-AF65-F5344CB8AC3E}">
        <p14:creationId xmlns:p14="http://schemas.microsoft.com/office/powerpoint/2010/main" val="10271351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41E-02D7-F006-CDD2-F34E9231E2B7}"/>
              </a:ext>
            </a:extLst>
          </p:cNvPr>
          <p:cNvSpPr>
            <a:spLocks noGrp="1"/>
          </p:cNvSpPr>
          <p:nvPr>
            <p:ph type="title"/>
          </p:nvPr>
        </p:nvSpPr>
        <p:spPr/>
        <p:txBody>
          <a:bodyPr/>
          <a:lstStyle/>
          <a:p>
            <a:r>
              <a:rPr lang="fr-FR"/>
              <a:t>Les conseils pour un bon sommeil (4/6)</a:t>
            </a:r>
          </a:p>
        </p:txBody>
      </p:sp>
      <p:sp>
        <p:nvSpPr>
          <p:cNvPr id="3" name="Espace réservé du contenu 2">
            <a:extLst>
              <a:ext uri="{FF2B5EF4-FFF2-40B4-BE49-F238E27FC236}">
                <a16:creationId xmlns:a16="http://schemas.microsoft.com/office/drawing/2014/main" id="{80F9BD3E-3983-DE55-DC93-17761A9723E6}"/>
              </a:ext>
            </a:extLst>
          </p:cNvPr>
          <p:cNvSpPr>
            <a:spLocks noGrp="1"/>
          </p:cNvSpPr>
          <p:nvPr>
            <p:ph idx="1"/>
          </p:nvPr>
        </p:nvSpPr>
        <p:spPr/>
        <p:txBody>
          <a:bodyPr/>
          <a:lstStyle/>
          <a:p>
            <a:pPr marR="0" lvl="0" algn="just" defTabSz="914400" rtl="0" eaLnBrk="1" fontAlgn="auto" latinLnBrk="0" hangingPunct="1">
              <a:lnSpc>
                <a:spcPct val="100000"/>
              </a:lnSpc>
              <a:spcBef>
                <a:spcPts val="1200"/>
              </a:spcBef>
              <a:spcAft>
                <a:spcPts val="600"/>
              </a:spcAft>
              <a:buClrTx/>
              <a:buSzTx/>
              <a:tabLst/>
              <a:defRPr/>
            </a:pPr>
            <a:r>
              <a:rPr lang="fr-FR" sz="1800" b="1">
                <a:solidFill>
                  <a:srgbClr val="E5007D"/>
                </a:solidFill>
                <a:latin typeface="Arial" panose="020B0604020202020204" pitchFamily="34" charset="0"/>
                <a:cs typeface="Arial" panose="020B0604020202020204" pitchFamily="34" charset="0"/>
              </a:rPr>
              <a:t>Alimentation</a:t>
            </a:r>
            <a:endParaRPr kumimoji="0" lang="fr-FR" sz="1800" b="1" i="0" u="none" strike="noStrike" kern="1200" cap="none" spc="0" normalizeH="0" baseline="0" noProof="0">
              <a:ln>
                <a:noFill/>
              </a:ln>
              <a:solidFill>
                <a:srgbClr val="E5007D"/>
              </a:solidFill>
              <a:effectLst/>
              <a:uLnTx/>
              <a:uFillTx/>
              <a:latin typeface="Arial" panose="020B0604020202020204" pitchFamily="34" charset="0"/>
              <a:ea typeface="+mn-ea"/>
              <a:cs typeface="Arial" panose="020B0604020202020204" pitchFamily="34" charset="0"/>
            </a:endParaRPr>
          </a:p>
          <a:p>
            <a:pPr marL="742950" lvl="1" indent="-285750" algn="just">
              <a:lnSpc>
                <a:spcPct val="100000"/>
              </a:lnSpc>
              <a:spcBef>
                <a:spcPts val="1200"/>
              </a:spcBef>
              <a:spcAft>
                <a:spcPts val="600"/>
              </a:spcAft>
              <a:buClr>
                <a:schemeClr val="dk1"/>
              </a:buClr>
              <a:buSzPts val="1300"/>
              <a:buFont typeface="Wingdings" pitchFamily="2" charset="2"/>
              <a:buChar char="Ø"/>
              <a:defRPr/>
            </a:pPr>
            <a:r>
              <a:rPr lang="fr-FR" sz="1600" b="0">
                <a:solidFill>
                  <a:srgbClr val="575757"/>
                </a:solidFill>
                <a:latin typeface="Arial" panose="020B0604020202020204" pitchFamily="34" charset="0"/>
                <a:cs typeface="Arial" panose="020B0604020202020204" pitchFamily="34" charset="0"/>
              </a:rPr>
              <a:t>Il est important </a:t>
            </a:r>
            <a:r>
              <a:rPr lang="fr-FR" sz="1600">
                <a:solidFill>
                  <a:srgbClr val="575757"/>
                </a:solidFill>
                <a:latin typeface="Arial" panose="020B0604020202020204" pitchFamily="34" charset="0"/>
                <a:cs typeface="Arial" panose="020B0604020202020204" pitchFamily="34" charset="0"/>
              </a:rPr>
              <a:t>d’écouter son corps pour avoir une bonne alimentation </a:t>
            </a:r>
            <a:r>
              <a:rPr lang="fr-FR" sz="1600" b="0">
                <a:solidFill>
                  <a:srgbClr val="575757"/>
                </a:solidFill>
                <a:latin typeface="Arial" panose="020B0604020202020204" pitchFamily="34" charset="0"/>
                <a:cs typeface="Arial" panose="020B0604020202020204" pitchFamily="34" charset="0"/>
              </a:rPr>
              <a:t>en lien avec un bon sommeil</a:t>
            </a:r>
          </a:p>
          <a:p>
            <a:pPr marL="914400" lvl="2" algn="just">
              <a:lnSpc>
                <a:spcPct val="100000"/>
              </a:lnSpc>
              <a:spcBef>
                <a:spcPts val="1200"/>
              </a:spcBef>
              <a:spcAft>
                <a:spcPts val="600"/>
              </a:spcAft>
              <a:buClr>
                <a:schemeClr val="dk1"/>
              </a:buClr>
              <a:buSzPts val="1300"/>
              <a:defRPr/>
            </a:pPr>
            <a:r>
              <a:rPr lang="fr-FR" sz="1400">
                <a:solidFill>
                  <a:srgbClr val="575757"/>
                </a:solidFill>
              </a:rPr>
              <a:t>Écouter ses sensations alimentaires (la faim, le rassasiement) est primordial. Cette écoute permet de manger la bonne quantité. En effet, manger des repas hyperphagiques (plus que ce que notre corps nous demande) entraîne               des difficultés d’endormissement et un mauvais sommeil. Au contraire, manger trop peu peut créer des réveils la nuit causés par la sensation de faim</a:t>
            </a:r>
          </a:p>
          <a:p>
            <a:pPr marL="1200150" lvl="2" indent="-285750" algn="just">
              <a:lnSpc>
                <a:spcPct val="100000"/>
              </a:lnSpc>
              <a:spcBef>
                <a:spcPts val="1200"/>
              </a:spcBef>
              <a:spcAft>
                <a:spcPts val="600"/>
              </a:spcAft>
              <a:buClr>
                <a:schemeClr val="dk1"/>
              </a:buClr>
              <a:buSzPts val="1300"/>
              <a:buFont typeface="Wingdings" panose="05000000000000000000" pitchFamily="2" charset="2"/>
              <a:buChar char="ü"/>
              <a:defRPr/>
            </a:pPr>
            <a:r>
              <a:rPr lang="fr-FR" sz="1400" b="0">
                <a:solidFill>
                  <a:srgbClr val="575757"/>
                </a:solidFill>
                <a:latin typeface="Arial" panose="020B0604020202020204" pitchFamily="34" charset="0"/>
                <a:cs typeface="Arial" panose="020B0604020202020204" pitchFamily="34" charset="0"/>
              </a:rPr>
              <a:t>Au-delà de manger équilibré, il est important d’écouter les “</a:t>
            </a:r>
            <a:r>
              <a:rPr lang="fr-FR" sz="1400">
                <a:solidFill>
                  <a:srgbClr val="575757"/>
                </a:solidFill>
                <a:latin typeface="Arial" panose="020B0604020202020204" pitchFamily="34" charset="0"/>
                <a:cs typeface="Arial" panose="020B0604020202020204" pitchFamily="34" charset="0"/>
              </a:rPr>
              <a:t>appétits spécifiques</a:t>
            </a:r>
            <a:r>
              <a:rPr lang="fr-FR" sz="1400" b="0">
                <a:solidFill>
                  <a:srgbClr val="575757"/>
                </a:solidFill>
                <a:latin typeface="Arial" panose="020B0604020202020204" pitchFamily="34" charset="0"/>
                <a:cs typeface="Arial" panose="020B0604020202020204" pitchFamily="34" charset="0"/>
              </a:rPr>
              <a:t>”. Ce sont ces envies qui permettent d’adapter l’alimentation aux besoins corporels</a:t>
            </a:r>
          </a:p>
          <a:p>
            <a:pPr marL="742950" lvl="1" indent="-285750" algn="just">
              <a:lnSpc>
                <a:spcPct val="100000"/>
              </a:lnSpc>
              <a:spcBef>
                <a:spcPts val="1200"/>
              </a:spcBef>
              <a:spcAft>
                <a:spcPts val="600"/>
              </a:spcAft>
              <a:buClr>
                <a:schemeClr val="dk1"/>
              </a:buClr>
              <a:buSzPts val="1300"/>
              <a:buFont typeface="Wingdings" pitchFamily="2" charset="2"/>
              <a:buChar char="Ø"/>
              <a:defRPr/>
            </a:pPr>
            <a:r>
              <a:rPr lang="fr-FR" sz="1600">
                <a:solidFill>
                  <a:srgbClr val="575757"/>
                </a:solidFill>
                <a:latin typeface="Arial" panose="020B0604020202020204" pitchFamily="34" charset="0"/>
                <a:cs typeface="Arial" panose="020B0604020202020204" pitchFamily="34" charset="0"/>
              </a:rPr>
              <a:t>Maintenir des horaires réguliers de repas </a:t>
            </a:r>
            <a:r>
              <a:rPr lang="fr-FR" sz="1600" b="0">
                <a:solidFill>
                  <a:srgbClr val="575757"/>
                </a:solidFill>
                <a:latin typeface="Arial" panose="020B0604020202020204" pitchFamily="34" charset="0"/>
                <a:cs typeface="Arial" panose="020B0604020202020204" pitchFamily="34" charset="0"/>
              </a:rPr>
              <a:t>favorise un bon endormissement. Il va être conseillé             de manger à la bonne heure, ni trop tôt (entraînant l’apparition de la faim dans la nuit) ni trop tard (entraînant des difficultés de digestion au coucher). Il est conseillé de tester plusieurs fois des horaires différents afin de trouver son propre horaire. </a:t>
            </a:r>
            <a:r>
              <a:rPr lang="fr-FR" sz="1600">
                <a:solidFill>
                  <a:srgbClr val="575757"/>
                </a:solidFill>
                <a:latin typeface="Arial" panose="020B0604020202020204" pitchFamily="34" charset="0"/>
                <a:cs typeface="Arial" panose="020B0604020202020204" pitchFamily="34" charset="0"/>
              </a:rPr>
              <a:t>Une durée de 3h minimum entre le dernier repas et         le coucher est conseillée</a:t>
            </a:r>
            <a:endParaRPr lang="fr-FR" sz="2800"/>
          </a:p>
        </p:txBody>
      </p:sp>
    </p:spTree>
    <p:extLst>
      <p:ext uri="{BB962C8B-B14F-4D97-AF65-F5344CB8AC3E}">
        <p14:creationId xmlns:p14="http://schemas.microsoft.com/office/powerpoint/2010/main" val="20425496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B8E9E-37BE-44B4-5B7F-F123F6651BEF}"/>
              </a:ext>
            </a:extLst>
          </p:cNvPr>
          <p:cNvSpPr>
            <a:spLocks noGrp="1"/>
          </p:cNvSpPr>
          <p:nvPr>
            <p:ph type="title"/>
          </p:nvPr>
        </p:nvSpPr>
        <p:spPr/>
        <p:txBody>
          <a:bodyPr/>
          <a:lstStyle/>
          <a:p>
            <a:r>
              <a:rPr lang="fr-FR"/>
              <a:t>Les conseils pour un bon sommeil (5/6)</a:t>
            </a:r>
          </a:p>
        </p:txBody>
      </p:sp>
      <p:sp>
        <p:nvSpPr>
          <p:cNvPr id="3" name="Espace réservé du contenu 2">
            <a:extLst>
              <a:ext uri="{FF2B5EF4-FFF2-40B4-BE49-F238E27FC236}">
                <a16:creationId xmlns:a16="http://schemas.microsoft.com/office/drawing/2014/main" id="{17DDB381-C294-E70B-6FA3-3F4445252EC7}"/>
              </a:ext>
            </a:extLst>
          </p:cNvPr>
          <p:cNvSpPr>
            <a:spLocks noGrp="1"/>
          </p:cNvSpPr>
          <p:nvPr>
            <p:ph idx="1"/>
          </p:nvPr>
        </p:nvSpPr>
        <p:spPr>
          <a:xfrm>
            <a:off x="838200" y="1825625"/>
            <a:ext cx="10515600" cy="4437389"/>
          </a:xfrm>
        </p:spPr>
        <p:txBody>
          <a:bodyPr>
            <a:normAutofit lnSpcReduction="10000"/>
          </a:bodyPr>
          <a:lstStyle/>
          <a:p>
            <a:pPr marR="0" lvl="0" algn="just" defTabSz="914400" rtl="0" eaLnBrk="1" fontAlgn="auto" latinLnBrk="0" hangingPunct="1">
              <a:lnSpc>
                <a:spcPct val="110000"/>
              </a:lnSpc>
              <a:spcBef>
                <a:spcPts val="600"/>
              </a:spcBef>
              <a:buClrTx/>
              <a:buSzTx/>
              <a:tabLst/>
              <a:defRPr/>
            </a:pPr>
            <a:r>
              <a:rPr lang="fr-FR" sz="1600" dirty="0">
                <a:latin typeface="Arial" panose="020B0604020202020204" pitchFamily="34" charset="0"/>
                <a:cs typeface="Arial" panose="020B0604020202020204" pitchFamily="34" charset="0"/>
              </a:rPr>
              <a:t>Les excitants</a:t>
            </a:r>
            <a:endParaRPr kumimoji="0" lang="fr-FR"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742950" lvl="1" indent="-285750" algn="just">
              <a:lnSpc>
                <a:spcPct val="110000"/>
              </a:lnSpc>
              <a:spcBef>
                <a:spcPts val="600"/>
              </a:spcBef>
              <a:buClr>
                <a:schemeClr val="dk1"/>
              </a:buClr>
              <a:buSzPts val="1300"/>
              <a:buFont typeface="Wingdings" pitchFamily="2" charset="2"/>
              <a:buChar char="Ø"/>
              <a:defRPr/>
            </a:pPr>
            <a:r>
              <a:rPr lang="fr-FR" sz="1400" b="0" dirty="0">
                <a:latin typeface="Arial" panose="020B0604020202020204" pitchFamily="34" charset="0"/>
                <a:cs typeface="Arial" panose="020B0604020202020204" pitchFamily="34" charset="0"/>
              </a:rPr>
              <a:t>La plupart des </a:t>
            </a:r>
            <a:r>
              <a:rPr lang="fr-FR" sz="1400" dirty="0">
                <a:latin typeface="Arial" panose="020B0604020202020204" pitchFamily="34" charset="0"/>
                <a:cs typeface="Arial" panose="020B0604020202020204" pitchFamily="34" charset="0"/>
              </a:rPr>
              <a:t>boissons excitantes </a:t>
            </a:r>
            <a:r>
              <a:rPr lang="fr-FR" sz="1400" b="0" dirty="0">
                <a:latin typeface="Arial" panose="020B0604020202020204" pitchFamily="34" charset="0"/>
                <a:cs typeface="Arial" panose="020B0604020202020204" pitchFamily="34" charset="0"/>
              </a:rPr>
              <a:t>(thé, café, etc.) </a:t>
            </a:r>
            <a:r>
              <a:rPr lang="fr-FR" sz="1400" dirty="0">
                <a:latin typeface="Arial" panose="020B0604020202020204" pitchFamily="34" charset="0"/>
                <a:cs typeface="Arial" panose="020B0604020202020204" pitchFamily="34" charset="0"/>
              </a:rPr>
              <a:t>font disparaitre la somnolence et décalent l’heure                      de l’endormissement</a:t>
            </a:r>
            <a:r>
              <a:rPr lang="fr-FR" sz="1400" b="0" dirty="0">
                <a:latin typeface="Arial" panose="020B0604020202020204" pitchFamily="34" charset="0"/>
                <a:cs typeface="Arial" panose="020B0604020202020204" pitchFamily="34" charset="0"/>
              </a:rPr>
              <a:t>. La demi-vie vie du café étant de 6 heures environ (4h à 12h), il est conseillé de </a:t>
            </a:r>
            <a:r>
              <a:rPr lang="fr-FR" sz="1400" dirty="0">
                <a:latin typeface="Arial" panose="020B0604020202020204" pitchFamily="34" charset="0"/>
                <a:cs typeface="Arial" panose="020B0604020202020204" pitchFamily="34" charset="0"/>
              </a:rPr>
              <a:t>ne pas en consommer après 10h, 12h ou 14h </a:t>
            </a:r>
            <a:r>
              <a:rPr lang="fr-FR" sz="1400" b="0" dirty="0">
                <a:latin typeface="Arial" panose="020B0604020202020204" pitchFamily="34" charset="0"/>
                <a:cs typeface="Arial" panose="020B0604020202020204" pitchFamily="34" charset="0"/>
              </a:rPr>
              <a:t>selon les individus</a:t>
            </a:r>
          </a:p>
          <a:p>
            <a:pPr marL="742950" lvl="1" indent="-285750" algn="just">
              <a:lnSpc>
                <a:spcPct val="110000"/>
              </a:lnSpc>
              <a:spcBef>
                <a:spcPts val="600"/>
              </a:spcBef>
              <a:buClr>
                <a:schemeClr val="dk1"/>
              </a:buClr>
              <a:buSzPts val="1300"/>
              <a:buFont typeface="Wingdings" pitchFamily="2" charset="2"/>
              <a:buChar char="Ø"/>
              <a:defRPr/>
            </a:pPr>
            <a:r>
              <a:rPr lang="fr-FR" sz="1400" b="0" dirty="0">
                <a:latin typeface="Arial" panose="020B0604020202020204" pitchFamily="34" charset="0"/>
                <a:cs typeface="Arial" panose="020B0604020202020204" pitchFamily="34" charset="0"/>
              </a:rPr>
              <a:t>La </a:t>
            </a:r>
            <a:r>
              <a:rPr lang="fr-FR" sz="1400" dirty="0">
                <a:latin typeface="Arial" panose="020B0604020202020204" pitchFamily="34" charset="0"/>
                <a:cs typeface="Arial" panose="020B0604020202020204" pitchFamily="34" charset="0"/>
              </a:rPr>
              <a:t>quantité de consommation influence fortement le sommeil</a:t>
            </a:r>
            <a:r>
              <a:rPr lang="fr-FR" sz="1400" b="0" dirty="0">
                <a:latin typeface="Arial" panose="020B0604020202020204" pitchFamily="34" charset="0"/>
                <a:cs typeface="Arial" panose="020B0604020202020204" pitchFamily="34" charset="0"/>
              </a:rPr>
              <a:t>. Il est conseillé de boire la plus petite quantité de café et d’excitants possible pour favoriser le sommeil</a:t>
            </a:r>
          </a:p>
          <a:p>
            <a:pPr marL="742950" lvl="1" indent="-285750" algn="just">
              <a:lnSpc>
                <a:spcPct val="110000"/>
              </a:lnSpc>
              <a:spcBef>
                <a:spcPts val="600"/>
              </a:spcBef>
              <a:buClr>
                <a:schemeClr val="dk1"/>
              </a:buClr>
              <a:buSzPts val="1300"/>
              <a:buFont typeface="Wingdings" pitchFamily="2" charset="2"/>
              <a:buChar char="Ø"/>
              <a:defRPr/>
            </a:pPr>
            <a:r>
              <a:rPr lang="fr-FR" sz="1400" b="0" dirty="0">
                <a:latin typeface="Arial" panose="020B0604020202020204" pitchFamily="34" charset="0"/>
                <a:cs typeface="Arial" panose="020B0604020202020204" pitchFamily="34" charset="0"/>
              </a:rPr>
              <a:t>Le </a:t>
            </a:r>
            <a:r>
              <a:rPr lang="fr-FR" sz="1400" dirty="0">
                <a:latin typeface="Arial" panose="020B0604020202020204" pitchFamily="34" charset="0"/>
                <a:cs typeface="Arial" panose="020B0604020202020204" pitchFamily="34" charset="0"/>
              </a:rPr>
              <a:t>tabac </a:t>
            </a:r>
            <a:r>
              <a:rPr lang="fr-FR" sz="1400" b="0" dirty="0">
                <a:latin typeface="Arial" panose="020B0604020202020204" pitchFamily="34" charset="0"/>
                <a:cs typeface="Arial" panose="020B0604020202020204" pitchFamily="34" charset="0"/>
              </a:rPr>
              <a:t>(nicotine) </a:t>
            </a:r>
            <a:r>
              <a:rPr lang="fr-FR" sz="1400" dirty="0">
                <a:latin typeface="Arial" panose="020B0604020202020204" pitchFamily="34" charset="0"/>
                <a:cs typeface="Arial" panose="020B0604020202020204" pitchFamily="34" charset="0"/>
              </a:rPr>
              <a:t>altère la qualité du sommeil</a:t>
            </a:r>
            <a:r>
              <a:rPr lang="fr-FR" sz="1400" b="0" dirty="0">
                <a:latin typeface="Arial" panose="020B0604020202020204" pitchFamily="34" charset="0"/>
                <a:cs typeface="Arial" panose="020B0604020202020204" pitchFamily="34" charset="0"/>
              </a:rPr>
              <a:t>. il est conseillé de contrôler sa consommation afin de favoriser un bon sommeil</a:t>
            </a:r>
          </a:p>
          <a:p>
            <a:pPr marL="96837" algn="just">
              <a:lnSpc>
                <a:spcPct val="110000"/>
              </a:lnSpc>
              <a:spcBef>
                <a:spcPts val="600"/>
              </a:spcBef>
              <a:buClr>
                <a:schemeClr val="dk1"/>
              </a:buClr>
              <a:buSzPts val="1300"/>
              <a:defRPr/>
            </a:pPr>
            <a:r>
              <a:rPr lang="fr-FR" sz="1600" dirty="0"/>
              <a:t>Hydratation en eau</a:t>
            </a:r>
          </a:p>
          <a:p>
            <a:pPr marL="742950" lvl="1" indent="-285750" algn="just">
              <a:lnSpc>
                <a:spcPct val="110000"/>
              </a:lnSpc>
              <a:spcBef>
                <a:spcPts val="600"/>
              </a:spcBef>
              <a:buClr>
                <a:schemeClr val="dk1"/>
              </a:buClr>
              <a:buSzPts val="1300"/>
              <a:buFont typeface="Wingdings" pitchFamily="2" charset="2"/>
              <a:buChar char="Ø"/>
              <a:defRPr/>
            </a:pPr>
            <a:r>
              <a:rPr lang="fr-FR" sz="1400" b="0" dirty="0"/>
              <a:t>Comme la faim, la </a:t>
            </a:r>
            <a:r>
              <a:rPr lang="fr-FR" sz="1400" dirty="0"/>
              <a:t>soif doit être écoutée pour adapter sa consommation en eau</a:t>
            </a:r>
            <a:r>
              <a:rPr lang="fr-FR" sz="1400" b="0" dirty="0"/>
              <a:t>, même s’il est conseillé de boire au moins 1,5 L d’eau par jour. Trop boire entraîne des envies d’uriner dans la nuit et donc des réveils. Une trop petite quantité peut au contraire faire apparaître une bouche sèche accompagnée de soif au cours de la nuit</a:t>
            </a:r>
          </a:p>
          <a:p>
            <a:pPr marL="96837" algn="just">
              <a:lnSpc>
                <a:spcPct val="110000"/>
              </a:lnSpc>
              <a:spcBef>
                <a:spcPts val="600"/>
              </a:spcBef>
              <a:buClr>
                <a:schemeClr val="dk1"/>
              </a:buClr>
              <a:buSzPts val="1300"/>
              <a:defRPr/>
            </a:pPr>
            <a:r>
              <a:rPr lang="fr-FR" sz="1600" dirty="0">
                <a:latin typeface="Arial" panose="020B0604020202020204" pitchFamily="34" charset="0"/>
                <a:cs typeface="Arial" panose="020B0604020202020204" pitchFamily="34" charset="0"/>
              </a:rPr>
              <a:t>Alcool</a:t>
            </a:r>
          </a:p>
          <a:p>
            <a:pPr marL="742950" lvl="1" indent="-285750" algn="just">
              <a:lnSpc>
                <a:spcPct val="110000"/>
              </a:lnSpc>
              <a:spcBef>
                <a:spcPts val="600"/>
              </a:spcBef>
              <a:buClr>
                <a:schemeClr val="dk1"/>
              </a:buClr>
              <a:buSzPts val="1300"/>
              <a:buFont typeface="Wingdings" pitchFamily="2" charset="2"/>
              <a:buChar char="Ø"/>
              <a:defRPr/>
            </a:pPr>
            <a:r>
              <a:rPr lang="fr-FR" sz="1400" b="0" dirty="0"/>
              <a:t>Il n’est </a:t>
            </a:r>
            <a:r>
              <a:rPr lang="fr-FR" sz="1400" dirty="0"/>
              <a:t>pas conseillé de boire de l’alcool afin de favoriser une bonne nuit</a:t>
            </a:r>
            <a:r>
              <a:rPr lang="fr-FR" sz="1400" b="0" dirty="0"/>
              <a:t>. Les effets néfastes de l’alcool sur                  le sommeil apparaissent dès le premier verre. L’alcool entraine une diminution de la qualité du sommeil, des réveils           de nuit, une impression de sommeil non réparateur</a:t>
            </a:r>
          </a:p>
          <a:p>
            <a:pPr marL="96837" algn="just">
              <a:lnSpc>
                <a:spcPct val="110000"/>
              </a:lnSpc>
              <a:spcBef>
                <a:spcPts val="600"/>
              </a:spcBef>
              <a:buClr>
                <a:schemeClr val="dk1"/>
              </a:buClr>
              <a:buSzPts val="1300"/>
              <a:defRPr/>
            </a:pPr>
            <a:endParaRPr lang="fr-FR" sz="1600" b="0" dirty="0">
              <a:solidFill>
                <a:srgbClr val="575757"/>
              </a:solidFill>
              <a:latin typeface="Arial" panose="020B0604020202020204" pitchFamily="34" charset="0"/>
              <a:cs typeface="Arial" panose="020B0604020202020204" pitchFamily="34" charset="0"/>
            </a:endParaRPr>
          </a:p>
        </p:txBody>
      </p:sp>
      <p:sp>
        <p:nvSpPr>
          <p:cNvPr id="5" name="Espace réservé du texte 4">
            <a:extLst>
              <a:ext uri="{FF2B5EF4-FFF2-40B4-BE49-F238E27FC236}">
                <a16:creationId xmlns:a16="http://schemas.microsoft.com/office/drawing/2014/main" id="{B04C0953-0A3B-615B-074E-36A1625079D8}"/>
              </a:ext>
            </a:extLst>
          </p:cNvPr>
          <p:cNvSpPr>
            <a:spLocks noGrp="1"/>
          </p:cNvSpPr>
          <p:nvPr>
            <p:ph type="body" sz="quarter" idx="11"/>
          </p:nvPr>
        </p:nvSpPr>
        <p:spPr>
          <a:xfrm>
            <a:off x="162535" y="6405420"/>
            <a:ext cx="5088475" cy="313475"/>
          </a:xfrm>
        </p:spPr>
        <p:txBody>
          <a:bodyPr>
            <a:normAutofit fontScale="92500" lnSpcReduction="10000"/>
          </a:bodyPr>
          <a:lstStyle/>
          <a:p>
            <a:pPr algn="l">
              <a:spcBef>
                <a:spcPts val="0"/>
              </a:spcBef>
            </a:pPr>
            <a:r>
              <a:rPr lang="fr-FR" sz="900" b="0" i="0" u="none" strike="noStrike" baseline="0" dirty="0"/>
              <a:t>Réseau morphée. Les excitants. [En ligne]. Accessible à : </a:t>
            </a:r>
            <a:r>
              <a:rPr lang="fr-FR" sz="900" b="0" i="0" u="none" strike="noStrike" baseline="0" dirty="0">
                <a:hlinkClick r:id="rId3"/>
              </a:rPr>
              <a:t>https://reseau-morphee.fr/les-excitants.html</a:t>
            </a:r>
            <a:r>
              <a:rPr lang="fr-FR" sz="900" dirty="0"/>
              <a:t> ; </a:t>
            </a:r>
            <a:r>
              <a:rPr lang="fr-FR" sz="900" b="0" i="0" u="none" strike="noStrike" baseline="0" dirty="0"/>
              <a:t>INSV. Sommeil et tabac. [En ligne]. Accessible à : </a:t>
            </a:r>
            <a:r>
              <a:rPr lang="fr-FR" sz="900" b="0" i="0" u="none" strike="noStrike" baseline="0" dirty="0">
                <a:hlinkClick r:id="rId4"/>
              </a:rPr>
              <a:t>https://institut-sommeil-vigilance.org/sommeil-et-tabac</a:t>
            </a:r>
            <a:endParaRPr lang="fr-FR" sz="900" b="0" i="0" u="none" strike="noStrike" baseline="0" dirty="0"/>
          </a:p>
        </p:txBody>
      </p:sp>
    </p:spTree>
    <p:extLst>
      <p:ext uri="{BB962C8B-B14F-4D97-AF65-F5344CB8AC3E}">
        <p14:creationId xmlns:p14="http://schemas.microsoft.com/office/powerpoint/2010/main" val="1603329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64896C-98E3-A2AA-CFFE-95235B2F23C5}"/>
              </a:ext>
            </a:extLst>
          </p:cNvPr>
          <p:cNvSpPr>
            <a:spLocks noGrp="1"/>
          </p:cNvSpPr>
          <p:nvPr>
            <p:ph type="title"/>
          </p:nvPr>
        </p:nvSpPr>
        <p:spPr/>
        <p:txBody>
          <a:bodyPr/>
          <a:lstStyle/>
          <a:p>
            <a:r>
              <a:rPr lang="fr-FR"/>
              <a:t>Les conseils pour un bon sommeil (6/6)</a:t>
            </a:r>
          </a:p>
        </p:txBody>
      </p:sp>
      <p:sp>
        <p:nvSpPr>
          <p:cNvPr id="3" name="Espace réservé du contenu 2">
            <a:extLst>
              <a:ext uri="{FF2B5EF4-FFF2-40B4-BE49-F238E27FC236}">
                <a16:creationId xmlns:a16="http://schemas.microsoft.com/office/drawing/2014/main" id="{0D2D27A9-0A39-C4EC-5EB6-045FEC0DDAC1}"/>
              </a:ext>
            </a:extLst>
          </p:cNvPr>
          <p:cNvSpPr>
            <a:spLocks noGrp="1"/>
          </p:cNvSpPr>
          <p:nvPr>
            <p:ph idx="1"/>
          </p:nvPr>
        </p:nvSpPr>
        <p:spPr/>
        <p:txBody>
          <a:bodyPr/>
          <a:lstStyle/>
          <a:p>
            <a:pPr marR="0" lvl="0" algn="just" defTabSz="914400" rtl="0" eaLnBrk="1" fontAlgn="auto" latinLnBrk="0" hangingPunct="1">
              <a:lnSpc>
                <a:spcPct val="100000"/>
              </a:lnSpc>
              <a:spcBef>
                <a:spcPts val="1200"/>
              </a:spcBef>
              <a:spcAft>
                <a:spcPts val="1200"/>
              </a:spcAft>
              <a:buClrTx/>
              <a:buSzTx/>
              <a:tabLst/>
              <a:defRPr/>
            </a:pPr>
            <a:r>
              <a:rPr lang="fr-FR" sz="1800" b="1">
                <a:solidFill>
                  <a:srgbClr val="E5007D"/>
                </a:solidFill>
                <a:latin typeface="Arial" panose="020B0604020202020204" pitchFamily="34" charset="0"/>
                <a:cs typeface="Arial" panose="020B0604020202020204" pitchFamily="34" charset="0"/>
              </a:rPr>
              <a:t>Gestion des émotions</a:t>
            </a:r>
            <a:endParaRPr kumimoji="0" lang="fr-FR" sz="1800" b="1" i="0" u="none" strike="noStrike" kern="1200" cap="none" spc="0" normalizeH="0" baseline="0" noProof="0">
              <a:ln>
                <a:noFill/>
              </a:ln>
              <a:solidFill>
                <a:srgbClr val="E5007D"/>
              </a:solidFill>
              <a:effectLst/>
              <a:uLnTx/>
              <a:uFillTx/>
              <a:latin typeface="Arial" panose="020B0604020202020204" pitchFamily="34" charset="0"/>
              <a:ea typeface="+mn-ea"/>
              <a:cs typeface="Arial" panose="020B0604020202020204" pitchFamily="34" charset="0"/>
            </a:endParaRPr>
          </a:p>
          <a:p>
            <a:pPr marL="742950" lvl="1" indent="-285750" algn="just">
              <a:lnSpc>
                <a:spcPct val="100000"/>
              </a:lnSpc>
              <a:spcBef>
                <a:spcPts val="1200"/>
              </a:spcBef>
              <a:spcAft>
                <a:spcPts val="1200"/>
              </a:spcAft>
              <a:buClr>
                <a:schemeClr val="dk1"/>
              </a:buClr>
              <a:buSzPts val="1300"/>
              <a:buFont typeface="Wingdings" pitchFamily="2" charset="2"/>
              <a:buChar char="Ø"/>
              <a:defRPr/>
            </a:pPr>
            <a:r>
              <a:rPr lang="fr-FR" sz="1600">
                <a:latin typeface="Arial" panose="020B0604020202020204" pitchFamily="34" charset="0"/>
                <a:cs typeface="Arial" panose="020B0604020202020204" pitchFamily="34" charset="0"/>
              </a:rPr>
              <a:t>Nos émotions </a:t>
            </a:r>
            <a:r>
              <a:rPr lang="fr-FR" sz="1600" b="0">
                <a:latin typeface="Arial" panose="020B0604020202020204" pitchFamily="34" charset="0"/>
                <a:cs typeface="Arial" panose="020B0604020202020204" pitchFamily="34" charset="0"/>
              </a:rPr>
              <a:t>sont connues pour </a:t>
            </a:r>
            <a:r>
              <a:rPr lang="fr-FR" sz="1600">
                <a:latin typeface="Arial" panose="020B0604020202020204" pitchFamily="34" charset="0"/>
                <a:cs typeface="Arial" panose="020B0604020202020204" pitchFamily="34" charset="0"/>
              </a:rPr>
              <a:t>altérer notre facilité à s’endormir</a:t>
            </a:r>
            <a:r>
              <a:rPr lang="fr-FR" sz="1600" b="0">
                <a:latin typeface="Arial" panose="020B0604020202020204" pitchFamily="34" charset="0"/>
                <a:cs typeface="Arial" panose="020B0604020202020204" pitchFamily="34" charset="0"/>
              </a:rPr>
              <a:t>. Tristesse, colère, peur, insécurité, représentent </a:t>
            </a:r>
            <a:r>
              <a:rPr lang="fr-FR" sz="1600" b="0"/>
              <a:t>des </a:t>
            </a:r>
            <a:r>
              <a:rPr lang="fr-FR" sz="1600" b="0">
                <a:latin typeface="Arial" panose="020B0604020202020204" pitchFamily="34" charset="0"/>
                <a:cs typeface="Arial" panose="020B0604020202020204" pitchFamily="34" charset="0"/>
              </a:rPr>
              <a:t>sensations désagréables pouvant altérer notre qualité de sommeil</a:t>
            </a:r>
          </a:p>
          <a:p>
            <a:pPr marL="742950" lvl="1" indent="-285750" algn="just">
              <a:lnSpc>
                <a:spcPct val="100000"/>
              </a:lnSpc>
              <a:spcBef>
                <a:spcPts val="1200"/>
              </a:spcBef>
              <a:spcAft>
                <a:spcPts val="1200"/>
              </a:spcAft>
              <a:buClr>
                <a:schemeClr val="dk1"/>
              </a:buClr>
              <a:buSzPts val="1300"/>
              <a:buFont typeface="Wingdings" pitchFamily="2" charset="2"/>
              <a:buChar char="Ø"/>
              <a:defRPr/>
            </a:pPr>
            <a:r>
              <a:rPr lang="fr-FR" sz="1600">
                <a:latin typeface="Arial" panose="020B0604020202020204" pitchFamily="34" charset="0"/>
                <a:cs typeface="Arial" panose="020B0604020202020204" pitchFamily="34" charset="0"/>
              </a:rPr>
              <a:t>Nos pensées </a:t>
            </a:r>
            <a:r>
              <a:rPr lang="fr-FR" sz="1600" b="0">
                <a:latin typeface="Arial" panose="020B0604020202020204" pitchFamily="34" charset="0"/>
                <a:cs typeface="Arial" panose="020B0604020202020204" pitchFamily="34" charset="0"/>
              </a:rPr>
              <a:t>(le petit vélo dans la tête) </a:t>
            </a:r>
            <a:r>
              <a:rPr lang="fr-FR" sz="1600">
                <a:latin typeface="Arial" panose="020B0604020202020204" pitchFamily="34" charset="0"/>
                <a:cs typeface="Arial" panose="020B0604020202020204" pitchFamily="34" charset="0"/>
              </a:rPr>
              <a:t>altèrent également notre capacité d’endormissement. </a:t>
            </a:r>
            <a:r>
              <a:rPr lang="fr-FR" sz="1600" b="0">
                <a:latin typeface="Arial" panose="020B0604020202020204" pitchFamily="34" charset="0"/>
                <a:cs typeface="Arial" panose="020B0604020202020204" pitchFamily="34" charset="0"/>
              </a:rPr>
              <a:t>Penser au passé (notre journée, des souvenirs…) ou au futur (la journée qui nous attend…) peuvent entraîner une anxiété d’endormissement</a:t>
            </a:r>
          </a:p>
          <a:p>
            <a:pPr marL="742950" lvl="1" indent="-285750" algn="just">
              <a:lnSpc>
                <a:spcPct val="100000"/>
              </a:lnSpc>
              <a:spcBef>
                <a:spcPts val="1200"/>
              </a:spcBef>
              <a:spcAft>
                <a:spcPts val="1200"/>
              </a:spcAft>
              <a:buClr>
                <a:schemeClr val="dk1"/>
              </a:buClr>
              <a:buSzPts val="1300"/>
              <a:buFont typeface="Wingdings" pitchFamily="2" charset="2"/>
              <a:buChar char="Ø"/>
              <a:defRPr/>
            </a:pPr>
            <a:r>
              <a:rPr lang="fr-FR" sz="1600" b="0">
                <a:latin typeface="Arial" panose="020B0604020202020204" pitchFamily="34" charset="0"/>
                <a:cs typeface="Arial" panose="020B0604020202020204" pitchFamily="34" charset="0"/>
              </a:rPr>
              <a:t>Un </a:t>
            </a:r>
            <a:r>
              <a:rPr lang="fr-FR" sz="1600">
                <a:latin typeface="Arial" panose="020B0604020202020204" pitchFamily="34" charset="0"/>
                <a:cs typeface="Arial" panose="020B0604020202020204" pitchFamily="34" charset="0"/>
              </a:rPr>
              <a:t>accompagnement psychologique peut être envisagé </a:t>
            </a:r>
            <a:r>
              <a:rPr lang="fr-FR" sz="1600" b="0">
                <a:latin typeface="Arial" panose="020B0604020202020204" pitchFamily="34" charset="0"/>
                <a:cs typeface="Arial" panose="020B0604020202020204" pitchFamily="34" charset="0"/>
              </a:rPr>
              <a:t>si les pensées sont obsédantes et altèrent trop la capacité d’endormissement</a:t>
            </a:r>
          </a:p>
          <a:p>
            <a:pPr marL="742950" lvl="1" indent="-285750" algn="just">
              <a:lnSpc>
                <a:spcPct val="100000"/>
              </a:lnSpc>
              <a:spcBef>
                <a:spcPts val="1200"/>
              </a:spcBef>
              <a:spcAft>
                <a:spcPts val="1200"/>
              </a:spcAft>
              <a:buClr>
                <a:schemeClr val="dk1"/>
              </a:buClr>
              <a:buSzPts val="1300"/>
              <a:buFont typeface="Wingdings" pitchFamily="2" charset="2"/>
              <a:buChar char="Ø"/>
              <a:defRPr/>
            </a:pPr>
            <a:r>
              <a:rPr lang="fr-FR" sz="1600" b="0">
                <a:latin typeface="Arial" panose="020B0604020202020204" pitchFamily="34" charset="0"/>
                <a:cs typeface="Arial" panose="020B0604020202020204" pitchFamily="34" charset="0"/>
              </a:rPr>
              <a:t>Il est conseillé d’adopter </a:t>
            </a:r>
            <a:r>
              <a:rPr lang="fr-FR" sz="1600">
                <a:latin typeface="Arial" panose="020B0604020202020204" pitchFamily="34" charset="0"/>
                <a:cs typeface="Arial" panose="020B0604020202020204" pitchFamily="34" charset="0"/>
              </a:rPr>
              <a:t>un style de vie plus calme </a:t>
            </a:r>
            <a:r>
              <a:rPr lang="fr-FR" sz="1600" b="0">
                <a:latin typeface="Arial" panose="020B0604020202020204" pitchFamily="34" charset="0"/>
                <a:cs typeface="Arial" panose="020B0604020202020204" pitchFamily="34" charset="0"/>
              </a:rPr>
              <a:t>et de nombreuses techniques permettent de “mettre le cerveau au repos” : méditation, pleine conscience, respiration, sophrologie, hypnose, autohypnose…</a:t>
            </a:r>
          </a:p>
          <a:p>
            <a:pPr>
              <a:lnSpc>
                <a:spcPct val="100000"/>
              </a:lnSpc>
              <a:spcBef>
                <a:spcPts val="1200"/>
              </a:spcBef>
              <a:spcAft>
                <a:spcPts val="1200"/>
              </a:spcAft>
            </a:pPr>
            <a:endParaRPr lang="fr-FR"/>
          </a:p>
        </p:txBody>
      </p:sp>
    </p:spTree>
    <p:extLst>
      <p:ext uri="{BB962C8B-B14F-4D97-AF65-F5344CB8AC3E}">
        <p14:creationId xmlns:p14="http://schemas.microsoft.com/office/powerpoint/2010/main" val="423671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Facteurs de variabilité</a:t>
            </a:r>
          </a:p>
        </p:txBody>
      </p:sp>
      <p:sp>
        <p:nvSpPr>
          <p:cNvPr id="5" name="Espace réservé du contenu 4">
            <a:extLst>
              <a:ext uri="{FF2B5EF4-FFF2-40B4-BE49-F238E27FC236}">
                <a16:creationId xmlns:a16="http://schemas.microsoft.com/office/drawing/2014/main" id="{180E4BC6-95C7-8478-7E3D-021CB8A8500E}"/>
              </a:ext>
            </a:extLst>
          </p:cNvPr>
          <p:cNvSpPr>
            <a:spLocks noGrp="1"/>
          </p:cNvSpPr>
          <p:nvPr>
            <p:ph idx="1"/>
          </p:nvPr>
        </p:nvSpPr>
        <p:spPr>
          <a:xfrm>
            <a:off x="828000" y="1800000"/>
            <a:ext cx="6083300" cy="4702175"/>
          </a:xfrm>
        </p:spPr>
        <p:txBody>
          <a:bodyPr>
            <a:normAutofit lnSpcReduction="10000"/>
          </a:bodyPr>
          <a:lstStyle/>
          <a:p>
            <a:pPr marL="285750" indent="-285750" algn="just">
              <a:lnSpc>
                <a:spcPct val="130000"/>
              </a:lnSpc>
              <a:buFont typeface="Arial" panose="020B0604020202020204" pitchFamily="34" charset="0"/>
              <a:buChar char="•"/>
            </a:pPr>
            <a:r>
              <a:rPr lang="fr-FR" sz="1800"/>
              <a:t>Génétique</a:t>
            </a:r>
          </a:p>
          <a:p>
            <a:pPr marL="703263" lvl="1" indent="-342900">
              <a:lnSpc>
                <a:spcPct val="110000"/>
              </a:lnSpc>
              <a:buFont typeface="Wingdings" panose="05000000000000000000" pitchFamily="2" charset="2"/>
              <a:buChar char="Ø"/>
            </a:pPr>
            <a:r>
              <a:rPr lang="fr-FR" sz="1600"/>
              <a:t>Long dormeur </a:t>
            </a:r>
            <a:r>
              <a:rPr lang="fr-FR" sz="1600" b="0"/>
              <a:t>(&gt; 9h par nuit) </a:t>
            </a:r>
            <a:r>
              <a:rPr lang="fr-FR" sz="1600"/>
              <a:t>ou court dormeur </a:t>
            </a:r>
            <a:br>
              <a:rPr lang="fr-FR" sz="1600"/>
            </a:br>
            <a:r>
              <a:rPr lang="fr-FR" sz="1600" b="0"/>
              <a:t>(&lt; 6h par nuit)</a:t>
            </a:r>
          </a:p>
          <a:p>
            <a:pPr marL="703263" lvl="1" indent="-342900">
              <a:lnSpc>
                <a:spcPct val="110000"/>
              </a:lnSpc>
              <a:buFont typeface="Wingdings" panose="05000000000000000000" pitchFamily="2" charset="2"/>
              <a:buChar char="Ø"/>
            </a:pPr>
            <a:r>
              <a:rPr lang="fr-FR" sz="1600"/>
              <a:t>Bon dormeur </a:t>
            </a:r>
            <a:r>
              <a:rPr lang="fr-FR" sz="1600" b="0"/>
              <a:t>(quels que soient les facteurs environnementaux) ou </a:t>
            </a:r>
            <a:r>
              <a:rPr lang="fr-FR" sz="1600"/>
              <a:t>mauvais dormeur</a:t>
            </a:r>
            <a:r>
              <a:rPr lang="fr-FR" sz="1600" b="0"/>
              <a:t> </a:t>
            </a:r>
            <a:br>
              <a:rPr lang="fr-FR" sz="1600" b="0"/>
            </a:br>
            <a:r>
              <a:rPr lang="fr-FR" sz="1600" b="0"/>
              <a:t>(tout changement/ évènement inattendu induit             une mauvaise nuit) </a:t>
            </a:r>
            <a:r>
              <a:rPr lang="fr-FR" sz="1600"/>
              <a:t>constitutionnel </a:t>
            </a:r>
            <a:r>
              <a:rPr lang="fr-FR" sz="1600" b="0"/>
              <a:t>(ex : parents)</a:t>
            </a:r>
          </a:p>
          <a:p>
            <a:pPr marL="703263" lvl="1" indent="-342900">
              <a:lnSpc>
                <a:spcPct val="110000"/>
              </a:lnSpc>
              <a:buFont typeface="Wingdings" panose="05000000000000000000" pitchFamily="2" charset="2"/>
              <a:buChar char="Ø"/>
            </a:pPr>
            <a:r>
              <a:rPr lang="fr-FR" sz="1600"/>
              <a:t>Sensible ou non au manque de sommeil</a:t>
            </a:r>
          </a:p>
          <a:p>
            <a:pPr lvl="1">
              <a:lnSpc>
                <a:spcPct val="110000"/>
              </a:lnSpc>
            </a:pPr>
            <a:endParaRPr lang="fr-FR" sz="1400"/>
          </a:p>
          <a:p>
            <a:pPr marL="285750" indent="-285750" algn="just">
              <a:lnSpc>
                <a:spcPct val="130000"/>
              </a:lnSpc>
              <a:buFont typeface="Arial" panose="020B0604020202020204" pitchFamily="34" charset="0"/>
              <a:buChar char="•"/>
            </a:pPr>
            <a:r>
              <a:rPr lang="fr-FR" sz="1800" err="1"/>
              <a:t>Chronotype</a:t>
            </a:r>
            <a:endParaRPr lang="fr-FR" sz="1800"/>
          </a:p>
          <a:p>
            <a:pPr marL="703263" lvl="1" indent="-342900">
              <a:lnSpc>
                <a:spcPct val="110000"/>
              </a:lnSpc>
              <a:buFont typeface="Wingdings" panose="05000000000000000000" pitchFamily="2" charset="2"/>
              <a:buChar char="Ø"/>
            </a:pPr>
            <a:r>
              <a:rPr lang="fr-FR" sz="1600"/>
              <a:t>Sujet du matin : </a:t>
            </a:r>
            <a:r>
              <a:rPr lang="fr-FR" sz="1600" b="0"/>
              <a:t>couche tôt, lève tôt</a:t>
            </a:r>
          </a:p>
          <a:p>
            <a:pPr marL="703263" lvl="1" indent="-342900">
              <a:lnSpc>
                <a:spcPct val="110000"/>
              </a:lnSpc>
              <a:buFont typeface="Wingdings" panose="05000000000000000000" pitchFamily="2" charset="2"/>
              <a:buChar char="Ø"/>
            </a:pPr>
            <a:r>
              <a:rPr lang="fr-FR" sz="1600"/>
              <a:t>Sujet du soir : </a:t>
            </a:r>
            <a:r>
              <a:rPr lang="fr-FR" sz="1600" b="0"/>
              <a:t>couche-tard, lève tard</a:t>
            </a:r>
          </a:p>
          <a:p>
            <a:pPr marL="703263" lvl="1" indent="-342900">
              <a:lnSpc>
                <a:spcPct val="110000"/>
              </a:lnSpc>
              <a:buFont typeface="Wingdings" panose="05000000000000000000" pitchFamily="2" charset="2"/>
              <a:buChar char="Ø"/>
            </a:pPr>
            <a:r>
              <a:rPr lang="fr-FR" sz="1600"/>
              <a:t>Sujet médian</a:t>
            </a:r>
          </a:p>
          <a:p>
            <a:endParaRPr lang="fr-FR" sz="1600"/>
          </a:p>
          <a:p>
            <a:endParaRPr lang="fr-FR" sz="1600"/>
          </a:p>
        </p:txBody>
      </p:sp>
      <p:pic>
        <p:nvPicPr>
          <p:cNvPr id="11" name="Image 10">
            <a:extLst>
              <a:ext uri="{FF2B5EF4-FFF2-40B4-BE49-F238E27FC236}">
                <a16:creationId xmlns:a16="http://schemas.microsoft.com/office/drawing/2014/main" id="{E2A22057-5645-3ED8-F8E7-BB01A05F877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921501" y="1314348"/>
            <a:ext cx="5405664" cy="5035821"/>
          </a:xfrm>
          <a:prstGeom prst="rect">
            <a:avLst/>
          </a:prstGeom>
        </p:spPr>
      </p:pic>
      <p:sp>
        <p:nvSpPr>
          <p:cNvPr id="3" name="Espace réservé du contenu 2">
            <a:extLst>
              <a:ext uri="{FF2B5EF4-FFF2-40B4-BE49-F238E27FC236}">
                <a16:creationId xmlns:a16="http://schemas.microsoft.com/office/drawing/2014/main" id="{0074F7B7-5BCC-DF4C-EB03-2B0D4B8DC9EC}"/>
              </a:ext>
            </a:extLst>
          </p:cNvPr>
          <p:cNvSpPr txBox="1">
            <a:spLocks noChangeArrowheads="1"/>
          </p:cNvSpPr>
          <p:nvPr/>
        </p:nvSpPr>
        <p:spPr>
          <a:xfrm>
            <a:off x="7396173" y="2350583"/>
            <a:ext cx="4097327" cy="2534220"/>
          </a:xfrm>
          <a:prstGeom prst="rect">
            <a:avLst/>
          </a:prstGeom>
          <a:noFill/>
          <a:ln>
            <a:noFill/>
          </a:ln>
        </p:spPr>
        <p:txBody>
          <a:bodyPr wrap="square" lIns="91440" tIns="45720" rIns="91440" bIns="45720" anchor="t">
            <a:spAutoFit/>
          </a:bodyPr>
          <a:lstStyle>
            <a:defPPr>
              <a:defRPr lang="fr-FR"/>
            </a:defPPr>
            <a:lvl1pPr>
              <a:defRPr b="1">
                <a:solidFill>
                  <a:srgbClr val="E5007D"/>
                </a:solidFill>
                <a:latin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ts val="2000"/>
              </a:lnSpc>
              <a:spcBef>
                <a:spcPts val="600"/>
              </a:spcBef>
              <a:spcAft>
                <a:spcPts val="600"/>
              </a:spcAft>
              <a:buFont typeface="Arial" panose="020B0604020202020204" pitchFamily="34" charset="0"/>
              <a:buChar char="•"/>
            </a:pPr>
            <a:r>
              <a:rPr lang="fr-FR" sz="1500" dirty="0">
                <a:latin typeface="Arial"/>
                <a:cs typeface="Arial"/>
              </a:rPr>
              <a:t>Âge : </a:t>
            </a:r>
            <a:r>
              <a:rPr lang="fr-FR" sz="1500" b="0" dirty="0">
                <a:solidFill>
                  <a:srgbClr val="575757"/>
                </a:solidFill>
                <a:latin typeface="Arial"/>
                <a:cs typeface="Arial"/>
              </a:rPr>
              <a:t>diminution de la quantité de sommeil et de sa qualité. On devient plus couche tôt, lève tôt. En effet, les personnes âgées subissent </a:t>
            </a:r>
            <a:r>
              <a:rPr lang="fr-FR" sz="1500" dirty="0">
                <a:solidFill>
                  <a:srgbClr val="575757"/>
                </a:solidFill>
                <a:latin typeface="Arial"/>
                <a:cs typeface="Arial"/>
              </a:rPr>
              <a:t>une altération de la continuité de leur sommeil</a:t>
            </a:r>
            <a:r>
              <a:rPr lang="fr-FR" sz="1500" b="0" dirty="0">
                <a:solidFill>
                  <a:srgbClr val="575757"/>
                </a:solidFill>
                <a:latin typeface="Arial"/>
                <a:cs typeface="Arial"/>
              </a:rPr>
              <a:t>.</a:t>
            </a:r>
          </a:p>
          <a:p>
            <a:pPr marL="285750" indent="-285750" algn="just">
              <a:lnSpc>
                <a:spcPts val="2000"/>
              </a:lnSpc>
              <a:spcBef>
                <a:spcPts val="600"/>
              </a:spcBef>
              <a:spcAft>
                <a:spcPts val="600"/>
              </a:spcAft>
              <a:buFont typeface="Arial" panose="020B0604020202020204" pitchFamily="34" charset="0"/>
              <a:buChar char="•"/>
            </a:pPr>
            <a:r>
              <a:rPr lang="fr-FR" sz="1500" dirty="0">
                <a:latin typeface="Arial"/>
                <a:cs typeface="Arial"/>
              </a:rPr>
              <a:t>Médicaments : </a:t>
            </a:r>
            <a:r>
              <a:rPr lang="fr-FR" sz="1500" b="0" dirty="0">
                <a:solidFill>
                  <a:srgbClr val="575757"/>
                </a:solidFill>
                <a:latin typeface="Arial"/>
                <a:cs typeface="Arial"/>
              </a:rPr>
              <a:t>les </a:t>
            </a:r>
            <a:r>
              <a:rPr lang="fr-FR" sz="1500" dirty="0">
                <a:solidFill>
                  <a:srgbClr val="575757"/>
                </a:solidFill>
                <a:latin typeface="Arial"/>
                <a:cs typeface="Arial"/>
              </a:rPr>
              <a:t>benzodiazépines</a:t>
            </a:r>
            <a:r>
              <a:rPr lang="fr-FR" sz="1500" b="0" dirty="0">
                <a:solidFill>
                  <a:srgbClr val="575757"/>
                </a:solidFill>
                <a:latin typeface="Arial"/>
                <a:cs typeface="Arial"/>
              </a:rPr>
              <a:t> ont  un impact sur le </a:t>
            </a:r>
            <a:r>
              <a:rPr lang="fr-FR" sz="1500" dirty="0">
                <a:solidFill>
                  <a:srgbClr val="575757"/>
                </a:solidFill>
                <a:latin typeface="Arial"/>
                <a:cs typeface="Arial"/>
              </a:rPr>
              <a:t>stade N3. </a:t>
            </a:r>
            <a:r>
              <a:rPr lang="fr-FR" sz="1500" b="0" dirty="0">
                <a:solidFill>
                  <a:srgbClr val="575757"/>
                </a:solidFill>
                <a:latin typeface="Arial"/>
                <a:cs typeface="Arial"/>
              </a:rPr>
              <a:t>Les </a:t>
            </a:r>
            <a:r>
              <a:rPr lang="fr-FR" sz="1500" dirty="0">
                <a:solidFill>
                  <a:srgbClr val="575757"/>
                </a:solidFill>
                <a:latin typeface="Arial"/>
                <a:cs typeface="Arial"/>
              </a:rPr>
              <a:t>antidépresseurs</a:t>
            </a:r>
            <a:r>
              <a:rPr lang="fr-FR" sz="1500" b="0" dirty="0">
                <a:solidFill>
                  <a:srgbClr val="575757"/>
                </a:solidFill>
                <a:latin typeface="Arial"/>
                <a:cs typeface="Arial"/>
              </a:rPr>
              <a:t> diminuent le </a:t>
            </a:r>
            <a:r>
              <a:rPr lang="fr-FR" sz="1500" dirty="0">
                <a:solidFill>
                  <a:srgbClr val="575757"/>
                </a:solidFill>
                <a:latin typeface="Arial"/>
                <a:cs typeface="Arial"/>
              </a:rPr>
              <a:t>sommeil paradoxal.</a:t>
            </a:r>
          </a:p>
        </p:txBody>
      </p:sp>
      <p:sp>
        <p:nvSpPr>
          <p:cNvPr id="12" name="ZoneTexte 11">
            <a:extLst>
              <a:ext uri="{FF2B5EF4-FFF2-40B4-BE49-F238E27FC236}">
                <a16:creationId xmlns:a16="http://schemas.microsoft.com/office/drawing/2014/main" id="{7EDA7F2A-F285-746C-D57D-366BAFE9AC41}"/>
              </a:ext>
            </a:extLst>
          </p:cNvPr>
          <p:cNvSpPr txBox="1"/>
          <p:nvPr/>
        </p:nvSpPr>
        <p:spPr>
          <a:xfrm>
            <a:off x="7397636" y="1981251"/>
            <a:ext cx="1744901" cy="369332"/>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sp>
        <p:nvSpPr>
          <p:cNvPr id="8" name="ZoneTexte 7">
            <a:extLst>
              <a:ext uri="{FF2B5EF4-FFF2-40B4-BE49-F238E27FC236}">
                <a16:creationId xmlns:a16="http://schemas.microsoft.com/office/drawing/2014/main" id="{4557BE5A-D523-3F4C-1E88-8C6562B40CAA}"/>
              </a:ext>
            </a:extLst>
          </p:cNvPr>
          <p:cNvSpPr txBox="1"/>
          <p:nvPr/>
        </p:nvSpPr>
        <p:spPr>
          <a:xfrm>
            <a:off x="0" y="6350169"/>
            <a:ext cx="8310662" cy="461665"/>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Lopez R.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Organisation normale du sommeil et ses changements au cours de la vie. </a:t>
            </a:r>
            <a:r>
              <a:rPr lang="fr-FR" sz="800" i="1" dirty="0">
                <a:solidFill>
                  <a:srgbClr val="575757"/>
                </a:solidFill>
                <a:latin typeface="Arial" panose="020B0604020202020204" pitchFamily="34" charset="0"/>
                <a:cs typeface="Arial" panose="020B0604020202020204" pitchFamily="34" charset="0"/>
              </a:rPr>
              <a:t>La revue du praticien </a:t>
            </a:r>
            <a:r>
              <a:rPr lang="fr-FR" sz="800" dirty="0">
                <a:solidFill>
                  <a:srgbClr val="575757"/>
                </a:solidFill>
                <a:latin typeface="Arial" panose="020B0604020202020204" pitchFamily="34" charset="0"/>
                <a:cs typeface="Arial" panose="020B0604020202020204" pitchFamily="34" charset="0"/>
              </a:rPr>
              <a:t>2019;69:537-44 ; </a:t>
            </a:r>
          </a:p>
          <a:p>
            <a:r>
              <a:rPr lang="fr-FR" sz="800" dirty="0">
                <a:solidFill>
                  <a:srgbClr val="575757"/>
                </a:solidFill>
                <a:latin typeface="Arial" panose="020B0604020202020204" pitchFamily="34" charset="0"/>
                <a:cs typeface="Arial" panose="020B0604020202020204" pitchFamily="34" charset="0"/>
                <a:hlinkClick r:id="rId4"/>
              </a:rPr>
              <a:t>https://reseau-morphee.fr/le-sommeil-et-ses-troubles-informations/quel-dormeur/bon-mauvais</a:t>
            </a:r>
            <a:r>
              <a:rPr lang="fr-FR" sz="800" dirty="0">
                <a:solidFill>
                  <a:srgbClr val="575757"/>
                </a:solidFill>
                <a:latin typeface="Arial" panose="020B0604020202020204" pitchFamily="34" charset="0"/>
                <a:cs typeface="Arial" panose="020B0604020202020204" pitchFamily="34" charset="0"/>
              </a:rPr>
              <a:t> ; Brion A. Actualités dans le traitement médicamenteux</a:t>
            </a:r>
          </a:p>
          <a:p>
            <a:r>
              <a:rPr lang="fr-FR" sz="800" dirty="0">
                <a:solidFill>
                  <a:srgbClr val="575757"/>
                </a:solidFill>
                <a:latin typeface="Arial" panose="020B0604020202020204" pitchFamily="34" charset="0"/>
                <a:cs typeface="Arial" panose="020B0604020202020204" pitchFamily="34" charset="0"/>
              </a:rPr>
              <a:t>de l'insomnie. Ann Méd </a:t>
            </a:r>
            <a:r>
              <a:rPr lang="fr-FR" sz="800" dirty="0" err="1">
                <a:solidFill>
                  <a:srgbClr val="575757"/>
                </a:solidFill>
                <a:latin typeface="Arial" panose="020B0604020202020204" pitchFamily="34" charset="0"/>
                <a:cs typeface="Arial" panose="020B0604020202020204" pitchFamily="34" charset="0"/>
              </a:rPr>
              <a:t>Psychol</a:t>
            </a:r>
            <a:r>
              <a:rPr lang="fr-FR" sz="800" dirty="0">
                <a:solidFill>
                  <a:srgbClr val="575757"/>
                </a:solidFill>
                <a:latin typeface="Arial" panose="020B0604020202020204" pitchFamily="34" charset="0"/>
                <a:cs typeface="Arial" panose="020B0604020202020204" pitchFamily="34" charset="0"/>
              </a:rPr>
              <a:t> 2002; 160: 97-101</a:t>
            </a:r>
          </a:p>
        </p:txBody>
      </p:sp>
    </p:spTree>
    <p:extLst>
      <p:ext uri="{BB962C8B-B14F-4D97-AF65-F5344CB8AC3E}">
        <p14:creationId xmlns:p14="http://schemas.microsoft.com/office/powerpoint/2010/main" val="25885279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83B6E8-4F9D-4BF9-C084-6247FC0B55E4}"/>
              </a:ext>
            </a:extLst>
          </p:cNvPr>
          <p:cNvSpPr>
            <a:spLocks noGrp="1"/>
          </p:cNvSpPr>
          <p:nvPr>
            <p:ph type="title"/>
          </p:nvPr>
        </p:nvSpPr>
        <p:spPr/>
        <p:txBody>
          <a:bodyPr/>
          <a:lstStyle/>
          <a:p>
            <a:r>
              <a:rPr lang="fr-FR"/>
              <a:t>Points clés à retenir</a:t>
            </a:r>
          </a:p>
        </p:txBody>
      </p:sp>
      <p:sp>
        <p:nvSpPr>
          <p:cNvPr id="8" name="Rectangle: Rounded Corners 95">
            <a:extLst>
              <a:ext uri="{FF2B5EF4-FFF2-40B4-BE49-F238E27FC236}">
                <a16:creationId xmlns:a16="http://schemas.microsoft.com/office/drawing/2014/main" id="{CE29F2F2-4C34-CE75-7FD4-DDDBA101710A}"/>
              </a:ext>
            </a:extLst>
          </p:cNvPr>
          <p:cNvSpPr/>
          <p:nvPr/>
        </p:nvSpPr>
        <p:spPr>
          <a:xfrm>
            <a:off x="443369" y="1932873"/>
            <a:ext cx="7926487" cy="962419"/>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b="1">
                <a:solidFill>
                  <a:srgbClr val="E5007D"/>
                </a:solidFill>
                <a:latin typeface="Arial" panose="020B0604020202020204" pitchFamily="34" charset="0"/>
                <a:cs typeface="Arial" panose="020B0604020202020204" pitchFamily="34" charset="0"/>
              </a:rPr>
              <a:t>Un bon sommeil </a:t>
            </a:r>
            <a:r>
              <a:rPr lang="fr-FR">
                <a:solidFill>
                  <a:srgbClr val="E5007D"/>
                </a:solidFill>
                <a:latin typeface="Arial" panose="020B0604020202020204" pitchFamily="34" charset="0"/>
                <a:cs typeface="Arial" panose="020B0604020202020204" pitchFamily="34" charset="0"/>
              </a:rPr>
              <a:t>est un sommeil </a:t>
            </a:r>
            <a:r>
              <a:rPr lang="fr-FR" b="1">
                <a:solidFill>
                  <a:srgbClr val="E5007D"/>
                </a:solidFill>
                <a:latin typeface="Arial" panose="020B0604020202020204" pitchFamily="34" charset="0"/>
                <a:cs typeface="Arial" panose="020B0604020202020204" pitchFamily="34" charset="0"/>
              </a:rPr>
              <a:t>réparateur</a:t>
            </a:r>
            <a:r>
              <a:rPr lang="fr-FR">
                <a:solidFill>
                  <a:srgbClr val="E5007D"/>
                </a:solidFill>
                <a:latin typeface="Arial" panose="020B0604020202020204" pitchFamily="34" charset="0"/>
                <a:cs typeface="Arial" panose="020B0604020202020204" pitchFamily="34" charset="0"/>
              </a:rPr>
              <a:t>, </a:t>
            </a:r>
            <a:r>
              <a:rPr lang="fr-FR" b="1">
                <a:solidFill>
                  <a:srgbClr val="E5007D"/>
                </a:solidFill>
                <a:latin typeface="Arial" panose="020B0604020202020204" pitchFamily="34" charset="0"/>
                <a:cs typeface="Arial" panose="020B0604020202020204" pitchFamily="34" charset="0"/>
              </a:rPr>
              <a:t>continu</a:t>
            </a:r>
            <a:r>
              <a:rPr lang="fr-FR">
                <a:solidFill>
                  <a:srgbClr val="E5007D"/>
                </a:solidFill>
                <a:latin typeface="Arial" panose="020B0604020202020204" pitchFamily="34" charset="0"/>
                <a:cs typeface="Arial" panose="020B0604020202020204" pitchFamily="34" charset="0"/>
              </a:rPr>
              <a:t>, avec       des </a:t>
            </a:r>
            <a:r>
              <a:rPr lang="fr-FR" b="1">
                <a:solidFill>
                  <a:srgbClr val="E5007D"/>
                </a:solidFill>
                <a:latin typeface="Arial" panose="020B0604020202020204" pitchFamily="34" charset="0"/>
                <a:cs typeface="Arial" panose="020B0604020202020204" pitchFamily="34" charset="0"/>
              </a:rPr>
              <a:t>horaires globalement réguliers</a:t>
            </a:r>
            <a:r>
              <a:rPr lang="fr-FR">
                <a:solidFill>
                  <a:srgbClr val="E5007D"/>
                </a:solidFill>
                <a:latin typeface="Arial" panose="020B0604020202020204" pitchFamily="34" charset="0"/>
                <a:cs typeface="Arial" panose="020B0604020202020204" pitchFamily="34" charset="0"/>
              </a:rPr>
              <a:t>. Les conditions du coucher sont importantes</a:t>
            </a:r>
            <a:endParaRPr lang="en-US">
              <a:solidFill>
                <a:srgbClr val="E5007D"/>
              </a:solidFill>
              <a:latin typeface="Arial" panose="020B0604020202020204" pitchFamily="34" charset="0"/>
              <a:cs typeface="Arial" panose="020B0604020202020204" pitchFamily="34" charset="0"/>
            </a:endParaRPr>
          </a:p>
        </p:txBody>
      </p:sp>
      <p:sp>
        <p:nvSpPr>
          <p:cNvPr id="9" name="Rectangle: Rounded Corners 95">
            <a:extLst>
              <a:ext uri="{FF2B5EF4-FFF2-40B4-BE49-F238E27FC236}">
                <a16:creationId xmlns:a16="http://schemas.microsoft.com/office/drawing/2014/main" id="{70BD2DD3-3AE0-831F-9075-A6FEED01161A}"/>
              </a:ext>
            </a:extLst>
          </p:cNvPr>
          <p:cNvSpPr/>
          <p:nvPr/>
        </p:nvSpPr>
        <p:spPr>
          <a:xfrm>
            <a:off x="443369" y="3061159"/>
            <a:ext cx="9104043" cy="589282"/>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b="1">
                <a:solidFill>
                  <a:srgbClr val="E5007D"/>
                </a:solidFill>
                <a:latin typeface="Arial" panose="020B0604020202020204" pitchFamily="34" charset="0"/>
                <a:cs typeface="Arial" panose="020B0604020202020204" pitchFamily="34" charset="0"/>
              </a:rPr>
              <a:t>L’activité physique régulière </a:t>
            </a:r>
            <a:r>
              <a:rPr lang="fr-FR">
                <a:solidFill>
                  <a:srgbClr val="E5007D"/>
                </a:solidFill>
                <a:latin typeface="Arial" panose="020B0604020202020204" pitchFamily="34" charset="0"/>
                <a:cs typeface="Arial" panose="020B0604020202020204" pitchFamily="34" charset="0"/>
              </a:rPr>
              <a:t>est un composant essentiel d’un bon sommeil </a:t>
            </a:r>
            <a:endParaRPr lang="en-US">
              <a:solidFill>
                <a:srgbClr val="E5007D"/>
              </a:solidFill>
              <a:latin typeface="Arial" panose="020B0604020202020204" pitchFamily="34" charset="0"/>
              <a:cs typeface="Arial" panose="020B0604020202020204" pitchFamily="34" charset="0"/>
            </a:endParaRPr>
          </a:p>
        </p:txBody>
      </p:sp>
      <p:sp>
        <p:nvSpPr>
          <p:cNvPr id="10" name="Rectangle: Rounded Corners 95">
            <a:extLst>
              <a:ext uri="{FF2B5EF4-FFF2-40B4-BE49-F238E27FC236}">
                <a16:creationId xmlns:a16="http://schemas.microsoft.com/office/drawing/2014/main" id="{FC435026-3EC2-EEA6-6DF4-1429090D7097}"/>
              </a:ext>
            </a:extLst>
          </p:cNvPr>
          <p:cNvSpPr/>
          <p:nvPr/>
        </p:nvSpPr>
        <p:spPr>
          <a:xfrm>
            <a:off x="443369" y="3822450"/>
            <a:ext cx="9937760"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pPr>
            <a:r>
              <a:rPr lang="fr-FR">
                <a:solidFill>
                  <a:srgbClr val="E5007D"/>
                </a:solidFill>
                <a:latin typeface="Arial" panose="020B0604020202020204" pitchFamily="34" charset="0"/>
                <a:cs typeface="Arial" panose="020B0604020202020204" pitchFamily="34" charset="0"/>
              </a:rPr>
              <a:t>Une </a:t>
            </a:r>
            <a:r>
              <a:rPr lang="fr-FR" b="1">
                <a:solidFill>
                  <a:srgbClr val="E5007D"/>
                </a:solidFill>
                <a:latin typeface="Arial" panose="020B0604020202020204" pitchFamily="34" charset="0"/>
                <a:cs typeface="Arial" panose="020B0604020202020204" pitchFamily="34" charset="0"/>
              </a:rPr>
              <a:t>bonne gestion de l’alimentation</a:t>
            </a:r>
            <a:r>
              <a:rPr lang="fr-FR">
                <a:solidFill>
                  <a:srgbClr val="E5007D"/>
                </a:solidFill>
                <a:latin typeface="Arial" panose="020B0604020202020204" pitchFamily="34" charset="0"/>
                <a:cs typeface="Arial" panose="020B0604020202020204" pitchFamily="34" charset="0"/>
              </a:rPr>
              <a:t>, des </a:t>
            </a:r>
            <a:r>
              <a:rPr lang="fr-FR" b="1">
                <a:solidFill>
                  <a:srgbClr val="E5007D"/>
                </a:solidFill>
                <a:latin typeface="Arial" panose="020B0604020202020204" pitchFamily="34" charset="0"/>
                <a:cs typeface="Arial" panose="020B0604020202020204" pitchFamily="34" charset="0"/>
              </a:rPr>
              <a:t>boissons</a:t>
            </a:r>
            <a:r>
              <a:rPr lang="fr-FR">
                <a:solidFill>
                  <a:srgbClr val="E5007D"/>
                </a:solidFill>
                <a:latin typeface="Arial" panose="020B0604020202020204" pitchFamily="34" charset="0"/>
                <a:cs typeface="Arial" panose="020B0604020202020204" pitchFamily="34" charset="0"/>
              </a:rPr>
              <a:t>, et la </a:t>
            </a:r>
            <a:r>
              <a:rPr lang="fr-FR" b="1">
                <a:solidFill>
                  <a:srgbClr val="E5007D"/>
                </a:solidFill>
                <a:latin typeface="Arial" panose="020B0604020202020204" pitchFamily="34" charset="0"/>
                <a:cs typeface="Arial" panose="020B0604020202020204" pitchFamily="34" charset="0"/>
              </a:rPr>
              <a:t>limitation </a:t>
            </a:r>
          </a:p>
          <a:p>
            <a:pPr>
              <a:lnSpc>
                <a:spcPct val="110000"/>
              </a:lnSpc>
            </a:pPr>
            <a:r>
              <a:rPr lang="fr-FR" b="1">
                <a:solidFill>
                  <a:srgbClr val="E5007D"/>
                </a:solidFill>
                <a:latin typeface="Arial" panose="020B0604020202020204" pitchFamily="34" charset="0"/>
                <a:cs typeface="Arial" panose="020B0604020202020204" pitchFamily="34" charset="0"/>
              </a:rPr>
              <a:t>de la consommation d’excitants</a:t>
            </a:r>
            <a:r>
              <a:rPr lang="fr-FR">
                <a:solidFill>
                  <a:srgbClr val="E5007D"/>
                </a:solidFill>
                <a:latin typeface="Arial" panose="020B0604020202020204" pitchFamily="34" charset="0"/>
                <a:cs typeface="Arial" panose="020B0604020202020204" pitchFamily="34" charset="0"/>
              </a:rPr>
              <a:t> sont nécessaires à un </a:t>
            </a:r>
            <a:r>
              <a:rPr lang="fr-FR" b="1">
                <a:solidFill>
                  <a:srgbClr val="E5007D"/>
                </a:solidFill>
                <a:latin typeface="Arial" panose="020B0604020202020204" pitchFamily="34" charset="0"/>
                <a:cs typeface="Arial" panose="020B0604020202020204" pitchFamily="34" charset="0"/>
              </a:rPr>
              <a:t>bon sommeil</a:t>
            </a:r>
            <a:endParaRPr lang="en-US" b="1">
              <a:solidFill>
                <a:srgbClr val="E5007D"/>
              </a:solidFill>
              <a:latin typeface="Arial" panose="020B0604020202020204" pitchFamily="34" charset="0"/>
              <a:cs typeface="Arial" panose="020B0604020202020204" pitchFamily="34" charset="0"/>
            </a:endParaRPr>
          </a:p>
        </p:txBody>
      </p:sp>
      <p:sp>
        <p:nvSpPr>
          <p:cNvPr id="3" name="Rectangle: Rounded Corners 95">
            <a:extLst>
              <a:ext uri="{FF2B5EF4-FFF2-40B4-BE49-F238E27FC236}">
                <a16:creationId xmlns:a16="http://schemas.microsoft.com/office/drawing/2014/main" id="{C07FA448-69CB-1771-89A8-19DF3A47AA25}"/>
              </a:ext>
            </a:extLst>
          </p:cNvPr>
          <p:cNvSpPr/>
          <p:nvPr/>
        </p:nvSpPr>
        <p:spPr>
          <a:xfrm>
            <a:off x="443368" y="4721432"/>
            <a:ext cx="10515599" cy="725144"/>
          </a:xfrm>
          <a:prstGeom prst="roundRect">
            <a:avLst>
              <a:gd name="adj" fmla="val 50000"/>
            </a:avLst>
          </a:prstGeom>
          <a:solidFill>
            <a:schemeClr val="bg1">
              <a:lumMod val="95000"/>
            </a:schemeClr>
          </a:solidFill>
          <a:ln>
            <a:noFill/>
          </a:ln>
          <a:effectLst>
            <a:innerShdw blurRad="63500" dist="508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0" rIns="91440" rtlCol="0" anchor="ctr"/>
          <a:lstStyle/>
          <a:p>
            <a:pPr>
              <a:lnSpc>
                <a:spcPct val="110000"/>
              </a:lnSpc>
              <a:spcBef>
                <a:spcPts val="800"/>
              </a:spcBef>
              <a:spcAft>
                <a:spcPts val="600"/>
              </a:spcAft>
            </a:pPr>
            <a:r>
              <a:rPr lang="fr-FR" b="1">
                <a:solidFill>
                  <a:srgbClr val="E5007D"/>
                </a:solidFill>
                <a:latin typeface="Arial" panose="020B0604020202020204" pitchFamily="34" charset="0"/>
                <a:cs typeface="Arial" panose="020B0604020202020204" pitchFamily="34" charset="0"/>
              </a:rPr>
              <a:t>Les émotions </a:t>
            </a:r>
            <a:r>
              <a:rPr lang="fr-FR">
                <a:solidFill>
                  <a:srgbClr val="E5007D"/>
                </a:solidFill>
                <a:latin typeface="Arial" panose="020B0604020202020204" pitchFamily="34" charset="0"/>
                <a:cs typeface="Arial" panose="020B0604020202020204" pitchFamily="34" charset="0"/>
              </a:rPr>
              <a:t>sont à la base du mode de vie et y occupent une place essentielle </a:t>
            </a:r>
            <a:endParaRPr lang="en-US">
              <a:solidFill>
                <a:srgbClr val="E500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632313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CF6C7-3D61-5D0A-797B-A0159E9030D6}"/>
              </a:ext>
            </a:extLst>
          </p:cNvPr>
          <p:cNvSpPr>
            <a:spLocks noGrp="1"/>
          </p:cNvSpPr>
          <p:nvPr>
            <p:ph type="title"/>
          </p:nvPr>
        </p:nvSpPr>
        <p:spPr/>
        <p:txBody>
          <a:bodyPr>
            <a:normAutofit/>
          </a:bodyPr>
          <a:lstStyle/>
          <a:p>
            <a:br>
              <a:rPr lang="fr-FR" sz="4400"/>
            </a:br>
            <a:r>
              <a:rPr lang="fr-FR" sz="4000"/>
              <a:t>2. TCC de l’insomnie</a:t>
            </a:r>
            <a:endParaRPr lang="fr-FR" sz="4000" b="0" i="1"/>
          </a:p>
        </p:txBody>
      </p:sp>
    </p:spTree>
    <p:extLst>
      <p:ext uri="{BB962C8B-B14F-4D97-AF65-F5344CB8AC3E}">
        <p14:creationId xmlns:p14="http://schemas.microsoft.com/office/powerpoint/2010/main" val="7964107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838200" y="1716833"/>
            <a:ext cx="7251364" cy="4460130"/>
          </a:xfrm>
        </p:spPr>
        <p:txBody>
          <a:bodyPr>
            <a:normAutofit/>
          </a:bodyPr>
          <a:lstStyle/>
          <a:p>
            <a:pPr marL="457200" indent="-457200">
              <a:buFont typeface="Arial" panose="020B0604020202020204" pitchFamily="34" charset="0"/>
              <a:buChar char="•"/>
            </a:pPr>
            <a:r>
              <a:rPr lang="fr-FR" altLang="fr-FR" sz="2400" dirty="0"/>
              <a:t>Insomnies sans cause identifiée :</a:t>
            </a:r>
          </a:p>
          <a:p>
            <a:pPr marL="646113" lvl="1" indent="-285750">
              <a:lnSpc>
                <a:spcPct val="110000"/>
              </a:lnSpc>
              <a:buFont typeface="Wingdings" panose="05000000000000000000" pitchFamily="2" charset="2"/>
              <a:buChar char="Ø"/>
              <a:defRPr/>
            </a:pPr>
            <a:r>
              <a:rPr lang="fr-FR" altLang="fr-FR" sz="1800" dirty="0">
                <a:latin typeface="Arial" charset="0"/>
                <a:cs typeface="Arial" charset="0"/>
              </a:rPr>
              <a:t>Idiopathique</a:t>
            </a:r>
          </a:p>
          <a:p>
            <a:pPr marL="646113" lvl="1" indent="-285750">
              <a:lnSpc>
                <a:spcPct val="110000"/>
              </a:lnSpc>
              <a:buFont typeface="Wingdings" panose="05000000000000000000" pitchFamily="2" charset="2"/>
              <a:buChar char="Ø"/>
              <a:defRPr/>
            </a:pPr>
            <a:r>
              <a:rPr lang="fr-FR" altLang="fr-FR" sz="1800" dirty="0">
                <a:latin typeface="Arial" charset="0"/>
                <a:cs typeface="Arial" charset="0"/>
              </a:rPr>
              <a:t>Psychophysiologique</a:t>
            </a:r>
          </a:p>
          <a:p>
            <a:pPr marL="646113" lvl="1" indent="-285750">
              <a:lnSpc>
                <a:spcPct val="110000"/>
              </a:lnSpc>
              <a:buFont typeface="Wingdings" panose="05000000000000000000" pitchFamily="2" charset="2"/>
              <a:buChar char="Ø"/>
              <a:defRPr/>
            </a:pPr>
            <a:r>
              <a:rPr lang="fr-FR" altLang="fr-FR" sz="1800" dirty="0">
                <a:latin typeface="Arial" charset="0"/>
                <a:cs typeface="Arial" charset="0"/>
              </a:rPr>
              <a:t>Paradoxale</a:t>
            </a:r>
          </a:p>
          <a:p>
            <a:pPr lvl="1">
              <a:lnSpc>
                <a:spcPct val="110000"/>
              </a:lnSpc>
              <a:defRPr/>
            </a:pPr>
            <a:endParaRPr lang="fr-FR" altLang="fr-FR" sz="1800" dirty="0">
              <a:latin typeface="Arial" charset="0"/>
              <a:cs typeface="Arial" charset="0"/>
            </a:endParaRPr>
          </a:p>
          <a:p>
            <a:pPr marL="457200" indent="-457200">
              <a:buFont typeface="Arial" panose="020B0604020202020204" pitchFamily="34" charset="0"/>
              <a:buChar char="•"/>
            </a:pPr>
            <a:r>
              <a:rPr lang="fr-FR" altLang="fr-FR" sz="2400" dirty="0"/>
              <a:t>Insomnies associées à une autre pathologie ou à une substance : </a:t>
            </a:r>
          </a:p>
          <a:p>
            <a:pPr marL="646113" lvl="1" indent="-285750">
              <a:lnSpc>
                <a:spcPct val="110000"/>
              </a:lnSpc>
              <a:buFont typeface="Wingdings" panose="05000000000000000000" pitchFamily="2" charset="2"/>
              <a:buChar char="Ø"/>
              <a:defRPr/>
            </a:pPr>
            <a:r>
              <a:rPr lang="fr-FR" altLang="fr-FR" sz="1800" dirty="0">
                <a:latin typeface="Arial" charset="0"/>
                <a:cs typeface="Arial" charset="0"/>
              </a:rPr>
              <a:t>À une pathologie organique ou psychiatrique</a:t>
            </a:r>
          </a:p>
          <a:p>
            <a:pPr marL="646113" lvl="1" indent="-285750">
              <a:lnSpc>
                <a:spcPct val="110000"/>
              </a:lnSpc>
              <a:buFont typeface="Wingdings" panose="05000000000000000000" pitchFamily="2" charset="2"/>
              <a:buChar char="Ø"/>
              <a:defRPr/>
            </a:pPr>
            <a:r>
              <a:rPr lang="fr-FR" altLang="fr-FR" sz="1800" dirty="0">
                <a:latin typeface="Arial" charset="0"/>
                <a:cs typeface="Arial" charset="0"/>
              </a:rPr>
              <a:t>À une substance</a:t>
            </a:r>
          </a:p>
          <a:p>
            <a:pPr marL="646113" lvl="1" indent="-285750">
              <a:lnSpc>
                <a:spcPct val="110000"/>
              </a:lnSpc>
              <a:buFont typeface="Wingdings" panose="05000000000000000000" pitchFamily="2" charset="2"/>
              <a:buChar char="Ø"/>
              <a:defRPr/>
            </a:pPr>
            <a:endParaRPr lang="fr-FR" altLang="fr-FR" sz="1800" dirty="0">
              <a:latin typeface="Arial" charset="0"/>
              <a:cs typeface="Arial" charset="0"/>
            </a:endParaRPr>
          </a:p>
        </p:txBody>
      </p:sp>
      <p:sp>
        <p:nvSpPr>
          <p:cNvPr id="4" name="Titre 3">
            <a:extLst>
              <a:ext uri="{FF2B5EF4-FFF2-40B4-BE49-F238E27FC236}">
                <a16:creationId xmlns:a16="http://schemas.microsoft.com/office/drawing/2014/main" id="{39E5CF43-24CC-8B6B-5CD6-96E32C6350B1}"/>
              </a:ext>
            </a:extLst>
          </p:cNvPr>
          <p:cNvSpPr>
            <a:spLocks noGrp="1"/>
          </p:cNvSpPr>
          <p:nvPr>
            <p:ph type="title"/>
          </p:nvPr>
        </p:nvSpPr>
        <p:spPr/>
        <p:txBody>
          <a:bodyPr/>
          <a:lstStyle/>
          <a:p>
            <a:r>
              <a:rPr lang="fr-FR"/>
              <a:t>Les insomnies</a:t>
            </a:r>
          </a:p>
        </p:txBody>
      </p:sp>
      <p:grpSp>
        <p:nvGrpSpPr>
          <p:cNvPr id="6" name="Groupe 5">
            <a:extLst>
              <a:ext uri="{FF2B5EF4-FFF2-40B4-BE49-F238E27FC236}">
                <a16:creationId xmlns:a16="http://schemas.microsoft.com/office/drawing/2014/main" id="{D6126628-EE34-6619-4179-E13C7339FE46}"/>
              </a:ext>
            </a:extLst>
          </p:cNvPr>
          <p:cNvGrpSpPr/>
          <p:nvPr/>
        </p:nvGrpSpPr>
        <p:grpSpPr>
          <a:xfrm>
            <a:off x="7911404" y="1514056"/>
            <a:ext cx="4387129" cy="4719319"/>
            <a:chOff x="7542832" y="1673413"/>
            <a:chExt cx="4806483" cy="5069852"/>
          </a:xfrm>
        </p:grpSpPr>
        <p:pic>
          <p:nvPicPr>
            <p:cNvPr id="7" name="Image 6">
              <a:extLst>
                <a:ext uri="{FF2B5EF4-FFF2-40B4-BE49-F238E27FC236}">
                  <a16:creationId xmlns:a16="http://schemas.microsoft.com/office/drawing/2014/main" id="{46BD843B-9B0C-4349-0E4D-88BE993700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8" name="ZoneTexte 7">
              <a:extLst>
                <a:ext uri="{FF2B5EF4-FFF2-40B4-BE49-F238E27FC236}">
                  <a16:creationId xmlns:a16="http://schemas.microsoft.com/office/drawing/2014/main" id="{03E19A6F-BAE7-1948-4E4B-6428E0D761F7}"/>
                </a:ext>
              </a:extLst>
            </p:cNvPr>
            <p:cNvSpPr txBox="1"/>
            <p:nvPr/>
          </p:nvSpPr>
          <p:spPr>
            <a:xfrm>
              <a:off x="9020984" y="2677695"/>
              <a:ext cx="1298205" cy="396765"/>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PIÈGES !</a:t>
              </a:r>
            </a:p>
          </p:txBody>
        </p:sp>
      </p:grpSp>
      <p:sp>
        <p:nvSpPr>
          <p:cNvPr id="9" name="Espace réservé du contenu 2">
            <a:extLst>
              <a:ext uri="{FF2B5EF4-FFF2-40B4-BE49-F238E27FC236}">
                <a16:creationId xmlns:a16="http://schemas.microsoft.com/office/drawing/2014/main" id="{F9ADC442-EEDB-0397-224E-3F31A906371D}"/>
              </a:ext>
            </a:extLst>
          </p:cNvPr>
          <p:cNvSpPr txBox="1">
            <a:spLocks noChangeArrowheads="1"/>
          </p:cNvSpPr>
          <p:nvPr/>
        </p:nvSpPr>
        <p:spPr>
          <a:xfrm>
            <a:off x="8352262" y="2818233"/>
            <a:ext cx="3723335" cy="2085699"/>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nSpc>
                <a:spcPct val="150000"/>
              </a:lnSpc>
              <a:buNone/>
            </a:pPr>
            <a:r>
              <a:rPr lang="fr-FR" sz="1600">
                <a:latin typeface="Arial" charset="0"/>
                <a:cs typeface="Arial" charset="0"/>
              </a:rPr>
              <a:t>Attention aux </a:t>
            </a:r>
            <a:r>
              <a:rPr lang="fr-FR" sz="1600" b="0">
                <a:solidFill>
                  <a:srgbClr val="555555"/>
                </a:solidFill>
                <a:latin typeface="Arial" charset="0"/>
                <a:cs typeface="Arial" charset="0"/>
              </a:rPr>
              <a:t>:</a:t>
            </a:r>
          </a:p>
          <a:p>
            <a:pPr marL="285750" lvl="1" indent="-285750">
              <a:lnSpc>
                <a:spcPct val="150000"/>
              </a:lnSpc>
              <a:buFont typeface="Arial" panose="020B0604020202020204" pitchFamily="34" charset="0"/>
              <a:buChar char="•"/>
            </a:pPr>
            <a:r>
              <a:rPr lang="fr-FR" altLang="fr-FR" sz="1600">
                <a:solidFill>
                  <a:srgbClr val="555555"/>
                </a:solidFill>
                <a:latin typeface="Arial" charset="0"/>
                <a:cs typeface="Arial" charset="0"/>
              </a:rPr>
              <a:t>Courts/longs dormeurs, </a:t>
            </a:r>
          </a:p>
          <a:p>
            <a:pPr marL="285750" lvl="1" indent="-285750">
              <a:lnSpc>
                <a:spcPct val="150000"/>
              </a:lnSpc>
              <a:buFont typeface="Arial" panose="020B0604020202020204" pitchFamily="34" charset="0"/>
              <a:buChar char="•"/>
            </a:pPr>
            <a:r>
              <a:rPr lang="fr-FR" altLang="fr-FR" sz="1600">
                <a:solidFill>
                  <a:srgbClr val="555555"/>
                </a:solidFill>
                <a:latin typeface="Arial" charset="0"/>
                <a:cs typeface="Arial" charset="0"/>
              </a:rPr>
              <a:t>Typologies circadiennes vespérale/matinale</a:t>
            </a:r>
          </a:p>
          <a:p>
            <a:pPr marL="285750" lvl="1" indent="-285750">
              <a:lnSpc>
                <a:spcPct val="150000"/>
              </a:lnSpc>
              <a:buFont typeface="Arial" panose="020B0604020202020204" pitchFamily="34" charset="0"/>
              <a:buChar char="•"/>
            </a:pPr>
            <a:r>
              <a:rPr lang="fr-FR" altLang="fr-FR" sz="1600">
                <a:solidFill>
                  <a:srgbClr val="555555"/>
                </a:solidFill>
                <a:latin typeface="Arial" charset="0"/>
                <a:cs typeface="Arial" charset="0"/>
              </a:rPr>
              <a:t>Avance ou retard de phase</a:t>
            </a:r>
          </a:p>
        </p:txBody>
      </p:sp>
      <p:sp>
        <p:nvSpPr>
          <p:cNvPr id="2" name="ZoneTexte 1">
            <a:extLst>
              <a:ext uri="{FF2B5EF4-FFF2-40B4-BE49-F238E27FC236}">
                <a16:creationId xmlns:a16="http://schemas.microsoft.com/office/drawing/2014/main" id="{7BF7653C-2469-01F6-FED8-ADEA2EF1F67D}"/>
              </a:ext>
            </a:extLst>
          </p:cNvPr>
          <p:cNvSpPr txBox="1"/>
          <p:nvPr/>
        </p:nvSpPr>
        <p:spPr>
          <a:xfrm>
            <a:off x="72000" y="6480000"/>
            <a:ext cx="8017564" cy="214482"/>
          </a:xfrm>
          <a:prstGeom prst="rect">
            <a:avLst/>
          </a:prstGeom>
          <a:noFill/>
        </p:spPr>
        <p:txBody>
          <a:bodyPr wrap="square">
            <a:spAutoFit/>
          </a:bodyPr>
          <a:lstStyle/>
          <a:p>
            <a:pPr>
              <a:lnSpc>
                <a:spcPct val="107000"/>
              </a:lnSpc>
              <a:spcAft>
                <a:spcPts val="800"/>
              </a:spcAft>
            </a:pPr>
            <a:r>
              <a:rPr lang="fr-FR" sz="800" kern="100" dirty="0">
                <a:effectLst/>
                <a:latin typeface="Arial" panose="020B0604020202020204" pitchFamily="34" charset="0"/>
                <a:ea typeface="Aptos" panose="020B0004020202020204" pitchFamily="34" charset="0"/>
                <a:cs typeface="Arial" panose="020B0604020202020204" pitchFamily="34" charset="0"/>
              </a:rPr>
              <a:t>1. Riemann D. </a:t>
            </a:r>
            <a:r>
              <a:rPr lang="fr-FR" sz="800" i="1" kern="100" dirty="0">
                <a:effectLst/>
                <a:latin typeface="Arial" panose="020B0604020202020204" pitchFamily="34" charset="0"/>
                <a:ea typeface="Aptos" panose="020B0004020202020204" pitchFamily="34" charset="0"/>
                <a:cs typeface="Arial" panose="020B0604020202020204" pitchFamily="34" charset="0"/>
              </a:rPr>
              <a:t>et al</a:t>
            </a:r>
            <a:r>
              <a:rPr lang="fr-FR" sz="800" kern="100" dirty="0">
                <a:effectLst/>
                <a:latin typeface="Arial" panose="020B0604020202020204" pitchFamily="34" charset="0"/>
                <a:ea typeface="Aptos" panose="020B0004020202020204" pitchFamily="34" charset="0"/>
                <a:cs typeface="Arial" panose="020B0604020202020204" pitchFamily="34" charset="0"/>
              </a:rPr>
              <a:t>. </a:t>
            </a:r>
            <a:r>
              <a:rPr lang="en-US" sz="800" kern="100" dirty="0">
                <a:effectLst/>
                <a:latin typeface="Arial" panose="020B0604020202020204" pitchFamily="34" charset="0"/>
                <a:ea typeface="Aptos" panose="020B0004020202020204" pitchFamily="34" charset="0"/>
                <a:cs typeface="Arial" panose="020B0604020202020204" pitchFamily="34" charset="0"/>
              </a:rPr>
              <a:t>The European Insomnia Guideline: An update on the diagnosis and treatment of insomnia 2023. </a:t>
            </a:r>
            <a:r>
              <a:rPr lang="en-US" sz="800" i="1" kern="100" dirty="0">
                <a:effectLst/>
                <a:latin typeface="Arial" panose="020B0604020202020204" pitchFamily="34" charset="0"/>
                <a:ea typeface="Aptos" panose="020B0004020202020204" pitchFamily="34" charset="0"/>
                <a:cs typeface="Arial" panose="020B0604020202020204" pitchFamily="34" charset="0"/>
              </a:rPr>
              <a:t>J Sleep Res</a:t>
            </a:r>
            <a:r>
              <a:rPr lang="en-US" sz="800" kern="100" dirty="0">
                <a:effectLst/>
                <a:latin typeface="Arial" panose="020B0604020202020204" pitchFamily="34" charset="0"/>
                <a:ea typeface="Aptos" panose="020B0004020202020204" pitchFamily="34" charset="0"/>
                <a:cs typeface="Arial" panose="020B0604020202020204" pitchFamily="34" charset="0"/>
              </a:rPr>
              <a:t>. 2023 Dec;32(6):e14035.</a:t>
            </a:r>
            <a:endParaRPr lang="fr-FR" sz="8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0227584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diagramme, Caractère coloré&#10;&#10;Description générée automatiquement">
            <a:extLst>
              <a:ext uri="{FF2B5EF4-FFF2-40B4-BE49-F238E27FC236}">
                <a16:creationId xmlns:a16="http://schemas.microsoft.com/office/drawing/2014/main" id="{9E2FF29F-F7EF-A795-2058-97D63E098102}"/>
              </a:ext>
            </a:extLst>
          </p:cNvPr>
          <p:cNvPicPr>
            <a:picLocks noChangeAspect="1"/>
          </p:cNvPicPr>
          <p:nvPr/>
        </p:nvPicPr>
        <p:blipFill rotWithShape="1">
          <a:blip r:embed="rId3">
            <a:extLst>
              <a:ext uri="{28A0092B-C50C-407E-A947-70E740481C1C}">
                <a14:useLocalDpi xmlns:a14="http://schemas.microsoft.com/office/drawing/2010/main" val="0"/>
              </a:ext>
            </a:extLst>
          </a:blip>
          <a:srcRect t="36555" b="28333"/>
          <a:stretch/>
        </p:blipFill>
        <p:spPr>
          <a:xfrm>
            <a:off x="1293160" y="1663096"/>
            <a:ext cx="9389284" cy="4664968"/>
          </a:xfrm>
          <a:prstGeom prst="rect">
            <a:avLst/>
          </a:prstGeom>
        </p:spPr>
      </p:pic>
      <p:sp>
        <p:nvSpPr>
          <p:cNvPr id="2" name="ZoneTexte 1">
            <a:extLst>
              <a:ext uri="{FF2B5EF4-FFF2-40B4-BE49-F238E27FC236}">
                <a16:creationId xmlns:a16="http://schemas.microsoft.com/office/drawing/2014/main" id="{4E8222E8-3B51-E840-DAC7-BFF9B0C09DE7}"/>
              </a:ext>
            </a:extLst>
          </p:cNvPr>
          <p:cNvSpPr txBox="1"/>
          <p:nvPr/>
        </p:nvSpPr>
        <p:spPr>
          <a:xfrm>
            <a:off x="72000" y="6480000"/>
            <a:ext cx="9448515" cy="215444"/>
          </a:xfrm>
          <a:prstGeom prst="rect">
            <a:avLst/>
          </a:prstGeom>
          <a:noFill/>
        </p:spPr>
        <p:txBody>
          <a:bodyPr wrap="square" rtlCol="0">
            <a:spAutoFit/>
          </a:bodyPr>
          <a:lstStyle>
            <a:defPPr>
              <a:defRPr lang="fr-FR"/>
            </a:defPPr>
            <a:lvl1pPr>
              <a:defRPr sz="1000">
                <a:solidFill>
                  <a:srgbClr val="575757"/>
                </a:solidFill>
                <a:latin typeface="Arial" panose="020B0604020202020204" pitchFamily="34" charset="0"/>
                <a:cs typeface="Arial" panose="020B0604020202020204" pitchFamily="34" charset="0"/>
              </a:defRPr>
            </a:lvl1pPr>
          </a:lstStyle>
          <a:p>
            <a:r>
              <a:rPr lang="fr-FR" sz="800" dirty="0"/>
              <a:t>D’après </a:t>
            </a:r>
            <a:r>
              <a:rPr lang="fr-FR" sz="800" dirty="0" err="1"/>
              <a:t>Spielman</a:t>
            </a:r>
            <a:r>
              <a:rPr lang="fr-FR" sz="800" dirty="0"/>
              <a:t> AJ et al. The </a:t>
            </a:r>
            <a:r>
              <a:rPr lang="fr-FR" sz="800" dirty="0" err="1"/>
              <a:t>varied</a:t>
            </a:r>
            <a:r>
              <a:rPr lang="fr-FR" sz="800" dirty="0"/>
              <a:t> nature of </a:t>
            </a:r>
            <a:r>
              <a:rPr lang="fr-FR" sz="800" dirty="0" err="1"/>
              <a:t>insomnia</a:t>
            </a:r>
            <a:r>
              <a:rPr lang="fr-FR" sz="800" dirty="0"/>
              <a:t>. 1991. Modèle des 3 P : prédisposition, précipitation, perpétuation. </a:t>
            </a:r>
          </a:p>
        </p:txBody>
      </p:sp>
      <p:sp>
        <p:nvSpPr>
          <p:cNvPr id="4" name="Titre 3">
            <a:extLst>
              <a:ext uri="{FF2B5EF4-FFF2-40B4-BE49-F238E27FC236}">
                <a16:creationId xmlns:a16="http://schemas.microsoft.com/office/drawing/2014/main" id="{A7D5C9CB-6FA2-45F9-6C7D-C62522E87EA6}"/>
              </a:ext>
            </a:extLst>
          </p:cNvPr>
          <p:cNvSpPr txBox="1">
            <a:spLocks/>
          </p:cNvSpPr>
          <p:nvPr/>
        </p:nvSpPr>
        <p:spPr>
          <a:xfrm>
            <a:off x="990600" y="604980"/>
            <a:ext cx="10515600" cy="7251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dirty="0" err="1"/>
              <a:t>Évolution</a:t>
            </a:r>
            <a:r>
              <a:rPr lang="en-US" altLang="fr-FR" dirty="0"/>
              <a:t> de </a:t>
            </a:r>
            <a:r>
              <a:rPr lang="en-US" altLang="fr-FR" dirty="0" err="1"/>
              <a:t>l’Insomnie</a:t>
            </a:r>
            <a:r>
              <a:rPr lang="en-US" altLang="fr-FR" dirty="0"/>
              <a:t> Psycho-</a:t>
            </a:r>
            <a:r>
              <a:rPr lang="en-US" altLang="fr-FR" dirty="0" err="1"/>
              <a:t>Physiologique</a:t>
            </a:r>
            <a:r>
              <a:rPr lang="en-US" altLang="fr-FR" dirty="0"/>
              <a:t> : </a:t>
            </a:r>
          </a:p>
          <a:p>
            <a:r>
              <a:rPr lang="en-US" altLang="fr-FR" dirty="0" err="1"/>
              <a:t>Modèle</a:t>
            </a:r>
            <a:r>
              <a:rPr lang="en-US" altLang="fr-FR" dirty="0"/>
              <a:t> des 3P</a:t>
            </a:r>
            <a:endParaRPr lang="fr-FR" dirty="0"/>
          </a:p>
        </p:txBody>
      </p:sp>
      <p:sp>
        <p:nvSpPr>
          <p:cNvPr id="3" name="Rectangle 2">
            <a:extLst>
              <a:ext uri="{FF2B5EF4-FFF2-40B4-BE49-F238E27FC236}">
                <a16:creationId xmlns:a16="http://schemas.microsoft.com/office/drawing/2014/main" id="{4CA77284-A03C-70D5-41C6-CC379F6F659B}"/>
              </a:ext>
            </a:extLst>
          </p:cNvPr>
          <p:cNvSpPr/>
          <p:nvPr/>
        </p:nvSpPr>
        <p:spPr>
          <a:xfrm>
            <a:off x="7445828" y="5790379"/>
            <a:ext cx="4503576" cy="37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b="1" dirty="0">
                <a:solidFill>
                  <a:srgbClr val="E5007D"/>
                </a:solidFill>
              </a:rPr>
              <a:t>Facteurs </a:t>
            </a:r>
            <a:r>
              <a:rPr lang="fr-FR" b="1" dirty="0" err="1">
                <a:solidFill>
                  <a:srgbClr val="E5007D"/>
                </a:solidFill>
              </a:rPr>
              <a:t>perpétuants</a:t>
            </a:r>
            <a:r>
              <a:rPr lang="fr-FR" b="1" dirty="0">
                <a:solidFill>
                  <a:srgbClr val="E5007D"/>
                </a:solidFill>
              </a:rPr>
              <a:t> (d’entretien)</a:t>
            </a:r>
          </a:p>
        </p:txBody>
      </p:sp>
    </p:spTree>
    <p:extLst>
      <p:ext uri="{BB962C8B-B14F-4D97-AF65-F5344CB8AC3E}">
        <p14:creationId xmlns:p14="http://schemas.microsoft.com/office/powerpoint/2010/main" val="33210698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quarter" idx="1"/>
            <p:extLst>
              <p:ext uri="{D42A27DB-BD31-4B8C-83A1-F6EECF244321}">
                <p14:modId xmlns:p14="http://schemas.microsoft.com/office/powerpoint/2010/main" val="3193162106"/>
              </p:ext>
            </p:extLst>
          </p:nvPr>
        </p:nvGraphicFramePr>
        <p:xfrm>
          <a:off x="90152" y="2340171"/>
          <a:ext cx="11797047" cy="4162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re 3">
            <a:extLst>
              <a:ext uri="{FF2B5EF4-FFF2-40B4-BE49-F238E27FC236}">
                <a16:creationId xmlns:a16="http://schemas.microsoft.com/office/drawing/2014/main" id="{8A267BB7-9774-ED20-58C7-0036B34A98ED}"/>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a:t>Le cercle </a:t>
            </a:r>
            <a:r>
              <a:rPr lang="en-US" altLang="fr-FR" err="1"/>
              <a:t>vicieux</a:t>
            </a:r>
            <a:r>
              <a:rPr lang="en-US" altLang="fr-FR"/>
              <a:t> de </a:t>
            </a:r>
            <a:r>
              <a:rPr lang="en-US" altLang="fr-FR" err="1"/>
              <a:t>l’insomnie</a:t>
            </a:r>
            <a:endParaRPr lang="fr-FR"/>
          </a:p>
        </p:txBody>
      </p:sp>
    </p:spTree>
    <p:extLst>
      <p:ext uri="{BB962C8B-B14F-4D97-AF65-F5344CB8AC3E}">
        <p14:creationId xmlns:p14="http://schemas.microsoft.com/office/powerpoint/2010/main" val="38059489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79DE1E8-FC7C-AAB3-42BB-39E424C8BA8B}"/>
              </a:ext>
            </a:extLst>
          </p:cNvPr>
          <p:cNvSpPr txBox="1">
            <a:spLocks/>
          </p:cNvSpPr>
          <p:nvPr/>
        </p:nvSpPr>
        <p:spPr>
          <a:xfrm>
            <a:off x="990600" y="604980"/>
            <a:ext cx="10515600" cy="725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ltLang="fr-FR" err="1"/>
              <a:t>Approches</a:t>
            </a:r>
            <a:r>
              <a:rPr lang="en-US" altLang="fr-FR"/>
              <a:t> </a:t>
            </a:r>
            <a:r>
              <a:rPr lang="en-US" altLang="fr-FR" err="1"/>
              <a:t>comportementales</a:t>
            </a:r>
            <a:endParaRPr lang="fr-FR"/>
          </a:p>
        </p:txBody>
      </p:sp>
      <p:graphicFrame>
        <p:nvGraphicFramePr>
          <p:cNvPr id="5" name="Espace réservé du contenu 4">
            <a:extLst>
              <a:ext uri="{FF2B5EF4-FFF2-40B4-BE49-F238E27FC236}">
                <a16:creationId xmlns:a16="http://schemas.microsoft.com/office/drawing/2014/main" id="{8BC5F63A-91EE-2F63-4FD9-889A6507FFCB}"/>
              </a:ext>
            </a:extLst>
          </p:cNvPr>
          <p:cNvGraphicFramePr>
            <a:graphicFrameLocks/>
          </p:cNvGraphicFramePr>
          <p:nvPr/>
        </p:nvGraphicFramePr>
        <p:xfrm>
          <a:off x="161055" y="1896794"/>
          <a:ext cx="11345145" cy="3953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62187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4D141-B5C0-04B8-A159-1FE2E401D33E}"/>
              </a:ext>
            </a:extLst>
          </p:cNvPr>
          <p:cNvSpPr>
            <a:spLocks noGrp="1"/>
          </p:cNvSpPr>
          <p:nvPr>
            <p:ph type="title"/>
          </p:nvPr>
        </p:nvSpPr>
        <p:spPr/>
        <p:txBody>
          <a:bodyPr/>
          <a:lstStyle/>
          <a:p>
            <a:r>
              <a:rPr lang="en-US" dirty="0"/>
              <a:t>Agenda de sommeil</a:t>
            </a:r>
          </a:p>
        </p:txBody>
      </p:sp>
      <p:grpSp>
        <p:nvGrpSpPr>
          <p:cNvPr id="7" name="Groupe 6">
            <a:extLst>
              <a:ext uri="{FF2B5EF4-FFF2-40B4-BE49-F238E27FC236}">
                <a16:creationId xmlns:a16="http://schemas.microsoft.com/office/drawing/2014/main" id="{005380DE-7DAB-69B7-90AC-544F88ED0E2B}"/>
              </a:ext>
            </a:extLst>
          </p:cNvPr>
          <p:cNvGrpSpPr/>
          <p:nvPr/>
        </p:nvGrpSpPr>
        <p:grpSpPr>
          <a:xfrm>
            <a:off x="7147775" y="1481006"/>
            <a:ext cx="5044225" cy="4924414"/>
            <a:chOff x="7542832" y="1673413"/>
            <a:chExt cx="4806483" cy="5069852"/>
          </a:xfrm>
        </p:grpSpPr>
        <p:pic>
          <p:nvPicPr>
            <p:cNvPr id="8" name="Image 7">
              <a:extLst>
                <a:ext uri="{FF2B5EF4-FFF2-40B4-BE49-F238E27FC236}">
                  <a16:creationId xmlns:a16="http://schemas.microsoft.com/office/drawing/2014/main" id="{A553FB3C-E68F-3024-0C57-A738CD56872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542832" y="1673413"/>
              <a:ext cx="4806483" cy="5069852"/>
            </a:xfrm>
            <a:prstGeom prst="rect">
              <a:avLst/>
            </a:prstGeom>
          </p:spPr>
        </p:pic>
        <p:sp>
          <p:nvSpPr>
            <p:cNvPr id="9" name="ZoneTexte 8">
              <a:extLst>
                <a:ext uri="{FF2B5EF4-FFF2-40B4-BE49-F238E27FC236}">
                  <a16:creationId xmlns:a16="http://schemas.microsoft.com/office/drawing/2014/main" id="{01815490-78FE-6CFC-A033-F58ED66575D5}"/>
                </a:ext>
              </a:extLst>
            </p:cNvPr>
            <p:cNvSpPr txBox="1"/>
            <p:nvPr/>
          </p:nvSpPr>
          <p:spPr>
            <a:xfrm>
              <a:off x="8978655" y="2630155"/>
              <a:ext cx="1662661" cy="380240"/>
            </a:xfrm>
            <a:prstGeom prst="rect">
              <a:avLst/>
            </a:prstGeom>
            <a:noFill/>
          </p:spPr>
          <p:txBody>
            <a:bodyPr wrap="none" rtlCol="0">
              <a:spAutoFit/>
            </a:bodyPr>
            <a:lstStyle/>
            <a:p>
              <a:r>
                <a:rPr lang="fr-FR" b="1">
                  <a:solidFill>
                    <a:srgbClr val="575757"/>
                  </a:solidFill>
                  <a:latin typeface="Arial" panose="020B0604020202020204" pitchFamily="34" charset="0"/>
                  <a:cs typeface="Arial" panose="020B0604020202020204" pitchFamily="34" charset="0"/>
                </a:rPr>
                <a:t>EN PRATIQUE</a:t>
              </a:r>
            </a:p>
          </p:txBody>
        </p:sp>
      </p:grpSp>
      <p:sp>
        <p:nvSpPr>
          <p:cNvPr id="10" name="Espace réservé du contenu 2">
            <a:extLst>
              <a:ext uri="{FF2B5EF4-FFF2-40B4-BE49-F238E27FC236}">
                <a16:creationId xmlns:a16="http://schemas.microsoft.com/office/drawing/2014/main" id="{D10B010C-6C6F-71F7-C23C-67985E9173DA}"/>
              </a:ext>
            </a:extLst>
          </p:cNvPr>
          <p:cNvSpPr txBox="1">
            <a:spLocks noChangeArrowheads="1"/>
          </p:cNvSpPr>
          <p:nvPr/>
        </p:nvSpPr>
        <p:spPr>
          <a:xfrm>
            <a:off x="7418232" y="2743055"/>
            <a:ext cx="4082601" cy="2314544"/>
          </a:xfrm>
          <a:prstGeom prst="rect">
            <a:avLst/>
          </a:prstGeom>
          <a:noFill/>
          <a:ln>
            <a:noFill/>
          </a:ln>
        </p:spPr>
        <p:txBody>
          <a:bodyPr wrap="square">
            <a:spAutoFit/>
          </a:bodyPr>
          <a:lstStyle>
            <a:defPPr>
              <a:defRPr lang="fr-FR"/>
            </a:defPPr>
            <a:lvl1pPr marL="285750" indent="-285750" algn="just">
              <a:lnSpc>
                <a:spcPct val="130000"/>
              </a:lnSpc>
              <a:buFont typeface="Arial" panose="020B0604020202020204" pitchFamily="34" charset="0"/>
              <a:buChar char="•"/>
              <a:defRPr b="1">
                <a:solidFill>
                  <a:srgbClr val="E5007D"/>
                </a:solidFill>
                <a:latin typeface="Arial" charset="0"/>
                <a:cs typeface="Arial"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indent="-342900">
              <a:lnSpc>
                <a:spcPct val="150000"/>
              </a:lnSpc>
              <a:buFont typeface="Arial" panose="020B0604020202020204" pitchFamily="34" charset="0"/>
              <a:buChar char="•"/>
            </a:pPr>
            <a:r>
              <a:rPr lang="fr-FR" sz="1400" b="0">
                <a:solidFill>
                  <a:srgbClr val="555555"/>
                </a:solidFill>
                <a:latin typeface="Arial" charset="0"/>
                <a:cs typeface="Arial" charset="0"/>
              </a:rPr>
              <a:t>Noter </a:t>
            </a:r>
            <a:r>
              <a:rPr lang="fr-FR" sz="1400">
                <a:latin typeface="Arial" charset="0"/>
                <a:cs typeface="Arial" charset="0"/>
              </a:rPr>
              <a:t>chaque matin au réveil  les heures de coucher et de lever</a:t>
            </a:r>
            <a:r>
              <a:rPr lang="fr-FR" sz="1400" b="0">
                <a:solidFill>
                  <a:srgbClr val="555555"/>
                </a:solidFill>
                <a:latin typeface="Arial" charset="0"/>
                <a:cs typeface="Arial" charset="0"/>
              </a:rPr>
              <a:t>, les heures            de sommeil perçues</a:t>
            </a:r>
          </a:p>
          <a:p>
            <a:pPr marL="342900" indent="-342900">
              <a:lnSpc>
                <a:spcPct val="150000"/>
              </a:lnSpc>
              <a:buFont typeface="Arial" panose="020B0604020202020204" pitchFamily="34" charset="0"/>
              <a:buChar char="•"/>
            </a:pPr>
            <a:r>
              <a:rPr lang="fr-FR" sz="1400" b="0" dirty="0">
                <a:solidFill>
                  <a:srgbClr val="555555"/>
                </a:solidFill>
                <a:latin typeface="Arial" charset="0"/>
                <a:cs typeface="Arial" charset="0"/>
              </a:rPr>
              <a:t>Ne jamais regarder l’heure pendant la nuit !</a:t>
            </a:r>
          </a:p>
          <a:p>
            <a:pPr marL="342900" indent="-342900">
              <a:lnSpc>
                <a:spcPct val="150000"/>
              </a:lnSpc>
              <a:buFont typeface="Arial" panose="020B0604020202020204" pitchFamily="34" charset="0"/>
              <a:buChar char="•"/>
            </a:pPr>
            <a:r>
              <a:rPr lang="fr-FR" sz="1400" b="0" dirty="0">
                <a:solidFill>
                  <a:srgbClr val="555555"/>
                </a:solidFill>
              </a:rPr>
              <a:t>Prendre </a:t>
            </a:r>
            <a:r>
              <a:rPr lang="fr-FR" sz="1400" b="0" dirty="0">
                <a:solidFill>
                  <a:srgbClr val="575757"/>
                </a:solidFill>
              </a:rPr>
              <a:t>un moment le soir pour</a:t>
            </a:r>
            <a:r>
              <a:rPr lang="fr-FR" sz="1400" dirty="0"/>
              <a:t> noter         sa forme dans la journée</a:t>
            </a:r>
            <a:r>
              <a:rPr lang="fr-FR" sz="1400" b="0" dirty="0">
                <a:solidFill>
                  <a:srgbClr val="555555"/>
                </a:solidFill>
              </a:rPr>
              <a:t> </a:t>
            </a:r>
            <a:r>
              <a:rPr lang="fr-FR" sz="1400" b="0" dirty="0"/>
              <a:t>+/- les siestes </a:t>
            </a:r>
            <a:r>
              <a:rPr lang="fr-FR" sz="1400" b="0" dirty="0">
                <a:solidFill>
                  <a:srgbClr val="555555"/>
                </a:solidFill>
              </a:rPr>
              <a:t>réalisées</a:t>
            </a:r>
            <a:endParaRPr lang="fr-FR" sz="1400" b="0" dirty="0">
              <a:solidFill>
                <a:srgbClr val="555555"/>
              </a:solidFill>
              <a:latin typeface="Arial" charset="0"/>
              <a:cs typeface="Arial" charset="0"/>
            </a:endParaRPr>
          </a:p>
        </p:txBody>
      </p:sp>
      <p:sp>
        <p:nvSpPr>
          <p:cNvPr id="12" name="ZoneTexte 11">
            <a:extLst>
              <a:ext uri="{FF2B5EF4-FFF2-40B4-BE49-F238E27FC236}">
                <a16:creationId xmlns:a16="http://schemas.microsoft.com/office/drawing/2014/main" id="{D581E5EF-003B-61A1-E752-93C979EA8E6B}"/>
              </a:ext>
            </a:extLst>
          </p:cNvPr>
          <p:cNvSpPr txBox="1"/>
          <p:nvPr/>
        </p:nvSpPr>
        <p:spPr>
          <a:xfrm>
            <a:off x="691167" y="1780684"/>
            <a:ext cx="6456608" cy="1081322"/>
          </a:xfrm>
          <a:prstGeom prst="rect">
            <a:avLst/>
          </a:prstGeom>
          <a:noFill/>
        </p:spPr>
        <p:txBody>
          <a:bodyPr wrap="square">
            <a:spAutoFit/>
          </a:bodyPr>
          <a:lstStyle/>
          <a:p>
            <a:pPr marL="285750" indent="-285750">
              <a:lnSpc>
                <a:spcPct val="80000"/>
              </a:lnSpc>
              <a:spcBef>
                <a:spcPts val="800"/>
              </a:spcBef>
              <a:buFont typeface="Arial" panose="020B0604020202020204" pitchFamily="34" charset="0"/>
              <a:buChar char="•"/>
            </a:pPr>
            <a:r>
              <a:rPr lang="fr-FR">
                <a:solidFill>
                  <a:srgbClr val="E5007D"/>
                </a:solidFill>
                <a:latin typeface="Arial" panose="020B0604020202020204" pitchFamily="34" charset="0"/>
                <a:cs typeface="Arial" panose="020B0604020202020204" pitchFamily="34" charset="0"/>
              </a:rPr>
              <a:t>Permet d'étudier les rythmes de sommeil, les réponses mises en place par le patient, voire d'établir certains diagnostics</a:t>
            </a:r>
          </a:p>
          <a:p>
            <a:pPr marL="285750" indent="-285750">
              <a:lnSpc>
                <a:spcPct val="80000"/>
              </a:lnSpc>
              <a:spcBef>
                <a:spcPts val="800"/>
              </a:spcBef>
              <a:buFont typeface="Arial" panose="020B0604020202020204" pitchFamily="34" charset="0"/>
              <a:buChar char="•"/>
            </a:pPr>
            <a:r>
              <a:rPr lang="fr-FR" u="sng">
                <a:solidFill>
                  <a:srgbClr val="E5007D"/>
                </a:solidFill>
                <a:latin typeface="Arial" panose="020B0604020202020204" pitchFamily="34" charset="0"/>
                <a:cs typeface="Arial" panose="020B0604020202020204" pitchFamily="34" charset="0"/>
              </a:rPr>
              <a:t>À éviter </a:t>
            </a:r>
            <a:r>
              <a:rPr lang="fr-FR">
                <a:solidFill>
                  <a:srgbClr val="E5007D"/>
                </a:solidFill>
                <a:latin typeface="Arial" panose="020B0604020202020204" pitchFamily="34" charset="0"/>
                <a:cs typeface="Arial" panose="020B0604020202020204" pitchFamily="34" charset="0"/>
              </a:rPr>
              <a:t>en cas d'anxiété majeure / perfectionnisme</a:t>
            </a:r>
          </a:p>
        </p:txBody>
      </p:sp>
      <p:pic>
        <p:nvPicPr>
          <p:cNvPr id="5" name="Image 4">
            <a:extLst>
              <a:ext uri="{FF2B5EF4-FFF2-40B4-BE49-F238E27FC236}">
                <a16:creationId xmlns:a16="http://schemas.microsoft.com/office/drawing/2014/main" id="{DE8C3C7C-D357-F9A3-8631-906610CC200E}"/>
              </a:ext>
            </a:extLst>
          </p:cNvPr>
          <p:cNvPicPr>
            <a:picLocks noChangeAspect="1"/>
          </p:cNvPicPr>
          <p:nvPr/>
        </p:nvPicPr>
        <p:blipFill rotWithShape="1">
          <a:blip r:embed="rId4"/>
          <a:srcRect t="4207" r="27399" b="9404"/>
          <a:stretch/>
        </p:blipFill>
        <p:spPr>
          <a:xfrm>
            <a:off x="121999" y="3047861"/>
            <a:ext cx="5337897" cy="3694779"/>
          </a:xfrm>
          <a:prstGeom prst="rect">
            <a:avLst/>
          </a:prstGeom>
        </p:spPr>
      </p:pic>
      <p:sp>
        <p:nvSpPr>
          <p:cNvPr id="11" name="Flèche : haut 10">
            <a:extLst>
              <a:ext uri="{FF2B5EF4-FFF2-40B4-BE49-F238E27FC236}">
                <a16:creationId xmlns:a16="http://schemas.microsoft.com/office/drawing/2014/main" id="{0E71EDD7-1D15-0EBD-8C2A-9C19C5C30346}"/>
              </a:ext>
            </a:extLst>
          </p:cNvPr>
          <p:cNvSpPr/>
          <p:nvPr/>
        </p:nvSpPr>
        <p:spPr>
          <a:xfrm>
            <a:off x="5714486" y="5751444"/>
            <a:ext cx="102287" cy="251561"/>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haut 12">
            <a:extLst>
              <a:ext uri="{FF2B5EF4-FFF2-40B4-BE49-F238E27FC236}">
                <a16:creationId xmlns:a16="http://schemas.microsoft.com/office/drawing/2014/main" id="{04172118-C699-5809-C25B-F654F989C4C0}"/>
              </a:ext>
            </a:extLst>
          </p:cNvPr>
          <p:cNvSpPr/>
          <p:nvPr/>
        </p:nvSpPr>
        <p:spPr>
          <a:xfrm rot="10800000">
            <a:off x="5714485" y="6153859"/>
            <a:ext cx="102287" cy="251561"/>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BE6A388F-5AF2-D023-E73A-8F279A7EC85D}"/>
              </a:ext>
            </a:extLst>
          </p:cNvPr>
          <p:cNvSpPr txBox="1"/>
          <p:nvPr/>
        </p:nvSpPr>
        <p:spPr>
          <a:xfrm>
            <a:off x="5812712" y="5783133"/>
            <a:ext cx="2421710" cy="261610"/>
          </a:xfrm>
          <a:prstGeom prst="rect">
            <a:avLst/>
          </a:prstGeom>
          <a:noFill/>
        </p:spPr>
        <p:txBody>
          <a:bodyPr wrap="square" rtlCol="0">
            <a:spAutoFit/>
          </a:bodyPr>
          <a:lstStyle/>
          <a:p>
            <a:r>
              <a:rPr lang="fr-FR" sz="1100">
                <a:latin typeface="Arial" panose="020B0604020202020204" pitchFamily="34" charset="0"/>
                <a:cs typeface="Arial" panose="020B0604020202020204" pitchFamily="34" charset="0"/>
              </a:rPr>
              <a:t>Heure du lever</a:t>
            </a:r>
          </a:p>
        </p:txBody>
      </p:sp>
      <p:sp>
        <p:nvSpPr>
          <p:cNvPr id="15" name="ZoneTexte 14">
            <a:extLst>
              <a:ext uri="{FF2B5EF4-FFF2-40B4-BE49-F238E27FC236}">
                <a16:creationId xmlns:a16="http://schemas.microsoft.com/office/drawing/2014/main" id="{0F87BC73-D0AA-0D53-B7A0-AFD5A33D8E37}"/>
              </a:ext>
            </a:extLst>
          </p:cNvPr>
          <p:cNvSpPr txBox="1"/>
          <p:nvPr/>
        </p:nvSpPr>
        <p:spPr>
          <a:xfrm>
            <a:off x="5812712" y="6141725"/>
            <a:ext cx="2421710" cy="261610"/>
          </a:xfrm>
          <a:prstGeom prst="rect">
            <a:avLst/>
          </a:prstGeom>
          <a:noFill/>
        </p:spPr>
        <p:txBody>
          <a:bodyPr wrap="square" rtlCol="0">
            <a:spAutoFit/>
          </a:bodyPr>
          <a:lstStyle/>
          <a:p>
            <a:r>
              <a:rPr lang="fr-FR" sz="1100">
                <a:latin typeface="Arial" panose="020B0604020202020204" pitchFamily="34" charset="0"/>
                <a:cs typeface="Arial" panose="020B0604020202020204" pitchFamily="34" charset="0"/>
              </a:rPr>
              <a:t>Heure du coucher</a:t>
            </a:r>
          </a:p>
        </p:txBody>
      </p:sp>
      <p:cxnSp>
        <p:nvCxnSpPr>
          <p:cNvPr id="17" name="Connecteur droit avec flèche 16">
            <a:extLst>
              <a:ext uri="{FF2B5EF4-FFF2-40B4-BE49-F238E27FC236}">
                <a16:creationId xmlns:a16="http://schemas.microsoft.com/office/drawing/2014/main" id="{B5826E6F-6E92-39D5-2C7C-95F312EB1093}"/>
              </a:ext>
            </a:extLst>
          </p:cNvPr>
          <p:cNvCxnSpPr>
            <a:cxnSpLocks/>
            <a:stCxn id="20" idx="1"/>
          </p:cNvCxnSpPr>
          <p:nvPr/>
        </p:nvCxnSpPr>
        <p:spPr>
          <a:xfrm flipH="1">
            <a:off x="4044555" y="3759463"/>
            <a:ext cx="1576127" cy="353640"/>
          </a:xfrm>
          <a:prstGeom prst="straightConnector1">
            <a:avLst/>
          </a:prstGeom>
          <a:ln w="28575">
            <a:solidFill>
              <a:srgbClr val="69B0B0"/>
            </a:solidFill>
            <a:tailEnd type="triangle"/>
          </a:ln>
        </p:spPr>
        <p:style>
          <a:lnRef idx="2">
            <a:schemeClr val="accent3"/>
          </a:lnRef>
          <a:fillRef idx="0">
            <a:schemeClr val="accent3"/>
          </a:fillRef>
          <a:effectRef idx="1">
            <a:schemeClr val="accent3"/>
          </a:effectRef>
          <a:fontRef idx="minor">
            <a:schemeClr val="tx1"/>
          </a:fontRef>
        </p:style>
      </p:cxnSp>
      <p:sp>
        <p:nvSpPr>
          <p:cNvPr id="20" name="ZoneTexte 19">
            <a:extLst>
              <a:ext uri="{FF2B5EF4-FFF2-40B4-BE49-F238E27FC236}">
                <a16:creationId xmlns:a16="http://schemas.microsoft.com/office/drawing/2014/main" id="{E25F6C7E-EB9D-76E5-C502-F0C4EF324498}"/>
              </a:ext>
            </a:extLst>
          </p:cNvPr>
          <p:cNvSpPr txBox="1"/>
          <p:nvPr/>
        </p:nvSpPr>
        <p:spPr>
          <a:xfrm>
            <a:off x="5620682" y="3628658"/>
            <a:ext cx="2421710" cy="261610"/>
          </a:xfrm>
          <a:prstGeom prst="rect">
            <a:avLst/>
          </a:prstGeom>
          <a:noFill/>
        </p:spPr>
        <p:txBody>
          <a:bodyPr wrap="square" rtlCol="0">
            <a:spAutoFit/>
          </a:bodyPr>
          <a:lstStyle/>
          <a:p>
            <a:r>
              <a:rPr lang="fr-FR" sz="1100">
                <a:latin typeface="Arial" panose="020B0604020202020204" pitchFamily="34" charset="0"/>
                <a:cs typeface="Arial" panose="020B0604020202020204" pitchFamily="34" charset="0"/>
              </a:rPr>
              <a:t>Sieste</a:t>
            </a:r>
          </a:p>
        </p:txBody>
      </p:sp>
      <p:cxnSp>
        <p:nvCxnSpPr>
          <p:cNvPr id="21" name="Connecteur droit avec flèche 20">
            <a:extLst>
              <a:ext uri="{FF2B5EF4-FFF2-40B4-BE49-F238E27FC236}">
                <a16:creationId xmlns:a16="http://schemas.microsoft.com/office/drawing/2014/main" id="{B81ED368-8E90-C4F6-2F5E-1249E4D9EB9B}"/>
              </a:ext>
            </a:extLst>
          </p:cNvPr>
          <p:cNvCxnSpPr>
            <a:cxnSpLocks/>
          </p:cNvCxnSpPr>
          <p:nvPr/>
        </p:nvCxnSpPr>
        <p:spPr>
          <a:xfrm flipH="1" flipV="1">
            <a:off x="2224364" y="4109654"/>
            <a:ext cx="3462579" cy="638606"/>
          </a:xfrm>
          <a:prstGeom prst="straightConnector1">
            <a:avLst/>
          </a:prstGeom>
          <a:ln w="28575">
            <a:solidFill>
              <a:srgbClr val="69B0B0"/>
            </a:solidFill>
            <a:tailEnd type="triangle"/>
          </a:ln>
        </p:spPr>
        <p:style>
          <a:lnRef idx="2">
            <a:schemeClr val="accent3"/>
          </a:lnRef>
          <a:fillRef idx="0">
            <a:schemeClr val="accent3"/>
          </a:fillRef>
          <a:effectRef idx="1">
            <a:schemeClr val="accent3"/>
          </a:effectRef>
          <a:fontRef idx="minor">
            <a:schemeClr val="tx1"/>
          </a:fontRef>
        </p:style>
      </p:cxnSp>
      <p:sp>
        <p:nvSpPr>
          <p:cNvPr id="24" name="ZoneTexte 23">
            <a:extLst>
              <a:ext uri="{FF2B5EF4-FFF2-40B4-BE49-F238E27FC236}">
                <a16:creationId xmlns:a16="http://schemas.microsoft.com/office/drawing/2014/main" id="{93795367-9846-94E3-86C7-62A80526DDB0}"/>
              </a:ext>
            </a:extLst>
          </p:cNvPr>
          <p:cNvSpPr txBox="1"/>
          <p:nvPr/>
        </p:nvSpPr>
        <p:spPr>
          <a:xfrm>
            <a:off x="5645840" y="4606047"/>
            <a:ext cx="2421710" cy="261610"/>
          </a:xfrm>
          <a:prstGeom prst="rect">
            <a:avLst/>
          </a:prstGeom>
          <a:noFill/>
        </p:spPr>
        <p:txBody>
          <a:bodyPr wrap="square" rtlCol="0">
            <a:spAutoFit/>
          </a:bodyPr>
          <a:lstStyle/>
          <a:p>
            <a:r>
              <a:rPr lang="fr-FR" sz="1100">
                <a:latin typeface="Arial" panose="020B0604020202020204" pitchFamily="34" charset="0"/>
                <a:cs typeface="Arial" panose="020B0604020202020204" pitchFamily="34" charset="0"/>
              </a:rPr>
              <a:t>Éveils prolongés</a:t>
            </a:r>
          </a:p>
        </p:txBody>
      </p:sp>
      <p:sp>
        <p:nvSpPr>
          <p:cNvPr id="25" name="ZoneTexte 24">
            <a:extLst>
              <a:ext uri="{FF2B5EF4-FFF2-40B4-BE49-F238E27FC236}">
                <a16:creationId xmlns:a16="http://schemas.microsoft.com/office/drawing/2014/main" id="{BB6A3380-0D8A-ACB1-1DB5-16B4F6CFF503}"/>
              </a:ext>
            </a:extLst>
          </p:cNvPr>
          <p:cNvSpPr txBox="1"/>
          <p:nvPr/>
        </p:nvSpPr>
        <p:spPr>
          <a:xfrm>
            <a:off x="5645840" y="3363785"/>
            <a:ext cx="2421710" cy="261610"/>
          </a:xfrm>
          <a:prstGeom prst="rect">
            <a:avLst/>
          </a:prstGeom>
          <a:noFill/>
        </p:spPr>
        <p:txBody>
          <a:bodyPr wrap="square" rtlCol="0">
            <a:spAutoFit/>
          </a:bodyPr>
          <a:lstStyle/>
          <a:p>
            <a:r>
              <a:rPr lang="fr-FR" sz="1100">
                <a:latin typeface="Arial" panose="020B0604020202020204" pitchFamily="34" charset="0"/>
                <a:cs typeface="Arial" panose="020B0604020202020204" pitchFamily="34" charset="0"/>
              </a:rPr>
              <a:t>Éveils brefs</a:t>
            </a:r>
          </a:p>
        </p:txBody>
      </p:sp>
      <p:cxnSp>
        <p:nvCxnSpPr>
          <p:cNvPr id="26" name="Connecteur droit avec flèche 25">
            <a:extLst>
              <a:ext uri="{FF2B5EF4-FFF2-40B4-BE49-F238E27FC236}">
                <a16:creationId xmlns:a16="http://schemas.microsoft.com/office/drawing/2014/main" id="{903C8C86-20CF-5099-12A4-BE92BC9DE7F2}"/>
              </a:ext>
            </a:extLst>
          </p:cNvPr>
          <p:cNvCxnSpPr>
            <a:cxnSpLocks/>
          </p:cNvCxnSpPr>
          <p:nvPr/>
        </p:nvCxnSpPr>
        <p:spPr>
          <a:xfrm flipH="1">
            <a:off x="2854036" y="3491442"/>
            <a:ext cx="2860448" cy="268021"/>
          </a:xfrm>
          <a:prstGeom prst="straightConnector1">
            <a:avLst/>
          </a:prstGeom>
          <a:ln w="28575">
            <a:solidFill>
              <a:srgbClr val="69B0B0"/>
            </a:solidFill>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24238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38B9E-B850-4181-E5B1-23CB84FE1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675CD-E4CB-4DB2-B050-284976EEA867}"/>
              </a:ext>
            </a:extLst>
          </p:cNvPr>
          <p:cNvSpPr>
            <a:spLocks noGrp="1"/>
          </p:cNvSpPr>
          <p:nvPr>
            <p:ph type="title"/>
          </p:nvPr>
        </p:nvSpPr>
        <p:spPr/>
        <p:txBody>
          <a:bodyPr/>
          <a:lstStyle/>
          <a:p>
            <a:r>
              <a:rPr lang="en-US" dirty="0"/>
              <a:t>Les conseils </a:t>
            </a:r>
            <a:r>
              <a:rPr lang="en-US" dirty="0" err="1"/>
              <a:t>d’hygiène</a:t>
            </a:r>
            <a:r>
              <a:rPr lang="en-US" dirty="0"/>
              <a:t> du sommeil</a:t>
            </a:r>
          </a:p>
        </p:txBody>
      </p:sp>
      <p:sp>
        <p:nvSpPr>
          <p:cNvPr id="4" name="Espace réservé du contenu 3">
            <a:extLst>
              <a:ext uri="{FF2B5EF4-FFF2-40B4-BE49-F238E27FC236}">
                <a16:creationId xmlns:a16="http://schemas.microsoft.com/office/drawing/2014/main" id="{97568989-1D8D-27A2-FFE4-CD1F45B0D85A}"/>
              </a:ext>
            </a:extLst>
          </p:cNvPr>
          <p:cNvSpPr>
            <a:spLocks noGrp="1"/>
          </p:cNvSpPr>
          <p:nvPr>
            <p:ph idx="1"/>
          </p:nvPr>
        </p:nvSpPr>
        <p:spPr/>
        <p:txBody>
          <a:bodyPr>
            <a:normAutofit fontScale="62500" lnSpcReduction="20000"/>
          </a:bodyPr>
          <a:lstStyle/>
          <a:p>
            <a:pPr marL="342900" indent="-342900">
              <a:lnSpc>
                <a:spcPct val="150000"/>
              </a:lnSpc>
              <a:buFont typeface="Arial" panose="020B0604020202020204" pitchFamily="34" charset="0"/>
              <a:buChar char="•"/>
            </a:pPr>
            <a:r>
              <a:rPr lang="fr-FR" sz="2800" b="0" dirty="0">
                <a:latin typeface="Arial" charset="0"/>
                <a:cs typeface="Arial" charset="0"/>
              </a:rPr>
              <a:t>Se lever à</a:t>
            </a:r>
            <a:r>
              <a:rPr lang="fr-FR" sz="2800" b="0" dirty="0"/>
              <a:t> </a:t>
            </a:r>
            <a:r>
              <a:rPr lang="fr-FR" sz="2800" dirty="0"/>
              <a:t>heure </a:t>
            </a:r>
            <a:r>
              <a:rPr lang="fr-FR" sz="2800" dirty="0">
                <a:latin typeface="Arial" charset="0"/>
                <a:cs typeface="Arial" charset="0"/>
              </a:rPr>
              <a:t>régulière</a:t>
            </a:r>
          </a:p>
          <a:p>
            <a:pPr marL="342900" indent="-342900">
              <a:lnSpc>
                <a:spcPct val="150000"/>
              </a:lnSpc>
              <a:buFont typeface="Arial" panose="020B0604020202020204" pitchFamily="34" charset="0"/>
              <a:buChar char="•"/>
            </a:pPr>
            <a:r>
              <a:rPr lang="fr-FR" sz="2800" b="0" dirty="0">
                <a:latin typeface="Arial" charset="0"/>
                <a:cs typeface="Arial" charset="0"/>
              </a:rPr>
              <a:t>Stimuler </a:t>
            </a:r>
            <a:r>
              <a:rPr lang="fr-FR" sz="2800" dirty="0">
                <a:latin typeface="Arial" charset="0"/>
                <a:cs typeface="Arial" charset="0"/>
              </a:rPr>
              <a:t>l'horloge biologique</a:t>
            </a:r>
          </a:p>
          <a:p>
            <a:pPr marL="342900" indent="-342900">
              <a:lnSpc>
                <a:spcPct val="150000"/>
              </a:lnSpc>
              <a:buFont typeface="Arial" panose="020B0604020202020204" pitchFamily="34" charset="0"/>
              <a:buChar char="•"/>
            </a:pPr>
            <a:r>
              <a:rPr lang="fr-FR" sz="2800" b="0" dirty="0">
                <a:latin typeface="Arial" charset="0"/>
                <a:cs typeface="Arial" charset="0"/>
              </a:rPr>
              <a:t>Augmenter </a:t>
            </a:r>
            <a:r>
              <a:rPr lang="fr-FR" sz="2800" dirty="0">
                <a:latin typeface="Arial" charset="0"/>
                <a:cs typeface="Arial" charset="0"/>
              </a:rPr>
              <a:t>l’amplitude rythme veille/sommeil </a:t>
            </a:r>
            <a:r>
              <a:rPr lang="fr-FR" sz="2800" b="0" dirty="0">
                <a:latin typeface="Arial" charset="0"/>
                <a:cs typeface="Arial" charset="0"/>
              </a:rPr>
              <a:t>en journée – Luminothérapie</a:t>
            </a:r>
          </a:p>
          <a:p>
            <a:pPr marL="342900" indent="-342900">
              <a:lnSpc>
                <a:spcPct val="150000"/>
              </a:lnSpc>
              <a:buFont typeface="Arial" panose="020B0604020202020204" pitchFamily="34" charset="0"/>
              <a:buChar char="•"/>
            </a:pPr>
            <a:r>
              <a:rPr lang="fr-FR" sz="2800" dirty="0">
                <a:latin typeface="Arial" charset="0"/>
                <a:cs typeface="Arial" charset="0"/>
              </a:rPr>
              <a:t>Éviter les excitants </a:t>
            </a:r>
            <a:r>
              <a:rPr lang="fr-FR" sz="2800" b="0" dirty="0">
                <a:latin typeface="Arial" charset="0"/>
                <a:cs typeface="Arial" charset="0"/>
              </a:rPr>
              <a:t>l’après-midi</a:t>
            </a:r>
          </a:p>
          <a:p>
            <a:pPr marL="342900" indent="-342900">
              <a:lnSpc>
                <a:spcPct val="150000"/>
              </a:lnSpc>
              <a:buFont typeface="Arial" panose="020B0604020202020204" pitchFamily="34" charset="0"/>
              <a:buChar char="•"/>
            </a:pPr>
            <a:r>
              <a:rPr lang="fr-FR" sz="2800" dirty="0">
                <a:latin typeface="Arial" charset="0"/>
                <a:cs typeface="Arial" charset="0"/>
              </a:rPr>
              <a:t>Limiter les siestes</a:t>
            </a:r>
          </a:p>
          <a:p>
            <a:pPr marL="342900" indent="-342900">
              <a:lnSpc>
                <a:spcPct val="150000"/>
              </a:lnSpc>
              <a:buFont typeface="Arial" panose="020B0604020202020204" pitchFamily="34" charset="0"/>
              <a:buChar char="•"/>
            </a:pPr>
            <a:r>
              <a:rPr lang="fr-FR" sz="2800" dirty="0">
                <a:latin typeface="Arial" charset="0"/>
                <a:cs typeface="Arial" charset="0"/>
              </a:rPr>
              <a:t>Eviter les activités stimulantes </a:t>
            </a:r>
            <a:r>
              <a:rPr lang="fr-FR" sz="2800" b="0" dirty="0">
                <a:latin typeface="Arial" charset="0"/>
                <a:cs typeface="Arial" charset="0"/>
              </a:rPr>
              <a:t>le soir</a:t>
            </a:r>
          </a:p>
          <a:p>
            <a:pPr marL="342900" indent="-342900">
              <a:lnSpc>
                <a:spcPct val="150000"/>
              </a:lnSpc>
              <a:buFont typeface="Arial" panose="020B0604020202020204" pitchFamily="34" charset="0"/>
              <a:buChar char="•"/>
            </a:pPr>
            <a:r>
              <a:rPr lang="fr-FR" sz="2800" b="0" dirty="0">
                <a:latin typeface="Arial" charset="0"/>
                <a:cs typeface="Arial" charset="0"/>
              </a:rPr>
              <a:t>Attendre les </a:t>
            </a:r>
            <a:r>
              <a:rPr lang="fr-FR" sz="2800" dirty="0">
                <a:latin typeface="Arial" charset="0"/>
                <a:cs typeface="Arial" charset="0"/>
              </a:rPr>
              <a:t>signaux de sommeil pour se coucher</a:t>
            </a:r>
          </a:p>
          <a:p>
            <a:pPr marL="342900" indent="-342900">
              <a:lnSpc>
                <a:spcPct val="150000"/>
              </a:lnSpc>
              <a:buFont typeface="Arial" panose="020B0604020202020204" pitchFamily="34" charset="0"/>
              <a:buChar char="•"/>
            </a:pPr>
            <a:r>
              <a:rPr lang="fr-FR" dirty="0">
                <a:latin typeface="Arial" charset="0"/>
                <a:cs typeface="Arial" charset="0"/>
              </a:rPr>
              <a:t>Créer un e</a:t>
            </a:r>
            <a:r>
              <a:rPr lang="fr-FR" sz="2800" dirty="0">
                <a:latin typeface="Arial" charset="0"/>
                <a:cs typeface="Arial" charset="0"/>
              </a:rPr>
              <a:t>nvironnement de sommeil favorable</a:t>
            </a:r>
          </a:p>
          <a:p>
            <a:pPr marL="342900" indent="-342900">
              <a:lnSpc>
                <a:spcPct val="150000"/>
              </a:lnSpc>
              <a:buFont typeface="Arial" panose="020B0604020202020204" pitchFamily="34" charset="0"/>
              <a:buChar char="•"/>
            </a:pPr>
            <a:r>
              <a:rPr lang="fr-FR" sz="2800" b="0" dirty="0">
                <a:latin typeface="Arial" charset="0"/>
                <a:cs typeface="Arial" charset="0"/>
              </a:rPr>
              <a:t>Éviter de </a:t>
            </a:r>
            <a:r>
              <a:rPr lang="fr-FR" sz="2800" dirty="0">
                <a:latin typeface="Arial" charset="0"/>
                <a:cs typeface="Arial" charset="0"/>
              </a:rPr>
              <a:t>regarder l'heure pendant </a:t>
            </a:r>
            <a:r>
              <a:rPr lang="fr-FR" sz="2800" b="0" dirty="0">
                <a:latin typeface="Arial" charset="0"/>
                <a:cs typeface="Arial" charset="0"/>
              </a:rPr>
              <a:t>la nuit</a:t>
            </a:r>
          </a:p>
          <a:p>
            <a:endParaRPr lang="fr-FR" b="0" dirty="0"/>
          </a:p>
        </p:txBody>
      </p:sp>
    </p:spTree>
    <p:extLst>
      <p:ext uri="{BB962C8B-B14F-4D97-AF65-F5344CB8AC3E}">
        <p14:creationId xmlns:p14="http://schemas.microsoft.com/office/powerpoint/2010/main" val="37325968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26470-C50F-53E7-8F14-41E22E1A22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7F161-E4DA-8CCF-8F9D-F642BF47DCAE}"/>
              </a:ext>
            </a:extLst>
          </p:cNvPr>
          <p:cNvSpPr>
            <a:spLocks noGrp="1"/>
          </p:cNvSpPr>
          <p:nvPr>
            <p:ph type="title"/>
          </p:nvPr>
        </p:nvSpPr>
        <p:spPr/>
        <p:txBody>
          <a:bodyPr/>
          <a:lstStyle/>
          <a:p>
            <a:r>
              <a:rPr lang="en-US" dirty="0"/>
              <a:t>Le </a:t>
            </a:r>
            <a:r>
              <a:rPr lang="en-US" dirty="0" err="1"/>
              <a:t>contrôle</a:t>
            </a:r>
            <a:r>
              <a:rPr lang="en-US" dirty="0"/>
              <a:t> du stimulus</a:t>
            </a:r>
          </a:p>
        </p:txBody>
      </p:sp>
      <p:sp>
        <p:nvSpPr>
          <p:cNvPr id="4" name="Espace réservé du contenu 3">
            <a:extLst>
              <a:ext uri="{FF2B5EF4-FFF2-40B4-BE49-F238E27FC236}">
                <a16:creationId xmlns:a16="http://schemas.microsoft.com/office/drawing/2014/main" id="{F88ACC15-A346-7073-1173-6F05FE11A5D4}"/>
              </a:ext>
            </a:extLst>
          </p:cNvPr>
          <p:cNvSpPr>
            <a:spLocks noGrp="1"/>
          </p:cNvSpPr>
          <p:nvPr>
            <p:ph idx="1"/>
          </p:nvPr>
        </p:nvSpPr>
        <p:spPr>
          <a:xfrm>
            <a:off x="838200" y="1825625"/>
            <a:ext cx="11049000" cy="4654375"/>
          </a:xfrm>
        </p:spPr>
        <p:txBody>
          <a:bodyPr>
            <a:normAutofit fontScale="62500" lnSpcReduction="20000"/>
          </a:bodyPr>
          <a:lstStyle/>
          <a:p>
            <a:pPr marL="342900" indent="-342900">
              <a:lnSpc>
                <a:spcPct val="150000"/>
              </a:lnSpc>
              <a:buFont typeface="Arial" panose="020B0604020202020204" pitchFamily="34" charset="0"/>
              <a:buChar char="•"/>
            </a:pPr>
            <a:r>
              <a:rPr lang="fr-FR" sz="2900" dirty="0">
                <a:latin typeface="Arial" charset="0"/>
                <a:cs typeface="Arial" charset="0"/>
              </a:rPr>
              <a:t>Identifier l'insomnie</a:t>
            </a:r>
            <a:r>
              <a:rPr lang="fr-FR" b="0" i="0" u="none" strike="noStrike" dirty="0">
                <a:solidFill>
                  <a:srgbClr val="000000"/>
                </a:solidFill>
                <a:effectLst/>
                <a:latin typeface="-webkit-standard"/>
              </a:rPr>
              <a:t> </a:t>
            </a:r>
            <a:r>
              <a:rPr lang="fr-FR" sz="2900" b="0" dirty="0">
                <a:latin typeface="Arial" charset="0"/>
                <a:cs typeface="Arial" charset="0"/>
              </a:rPr>
              <a:t>comme étant causée par un conditionnement secondaire selon le modèle des 3 P</a:t>
            </a:r>
          </a:p>
          <a:p>
            <a:pPr marL="342900" indent="-342900">
              <a:lnSpc>
                <a:spcPct val="150000"/>
              </a:lnSpc>
              <a:buFont typeface="Arial" panose="020B0604020202020204" pitchFamily="34" charset="0"/>
              <a:buChar char="•"/>
            </a:pPr>
            <a:r>
              <a:rPr lang="fr-FR" sz="2800" dirty="0">
                <a:latin typeface="Arial" charset="0"/>
                <a:cs typeface="Arial" charset="0"/>
              </a:rPr>
              <a:t>Reconditionner l'organisme </a:t>
            </a:r>
            <a:r>
              <a:rPr lang="fr-FR" sz="2900" b="0" dirty="0">
                <a:latin typeface="Arial" charset="0"/>
                <a:cs typeface="Arial" charset="0"/>
              </a:rPr>
              <a:t>au sommeil</a:t>
            </a:r>
          </a:p>
          <a:p>
            <a:pPr marL="703263" lvl="1" indent="-342900">
              <a:lnSpc>
                <a:spcPct val="150000"/>
              </a:lnSpc>
              <a:buFont typeface="Wingdings" panose="05000000000000000000" pitchFamily="2" charset="2"/>
              <a:buChar char="Ø"/>
            </a:pPr>
            <a:r>
              <a:rPr lang="fr-FR" b="0" dirty="0">
                <a:latin typeface="Arial" charset="0"/>
                <a:cs typeface="Arial" charset="0"/>
              </a:rPr>
              <a:t>Chambre </a:t>
            </a:r>
            <a:r>
              <a:rPr lang="fr-FR" b="0" dirty="0">
                <a:latin typeface="Arial" charset="0"/>
                <a:cs typeface="Arial" charset="0"/>
                <a:sym typeface="Wingdings" pitchFamily="2" charset="2"/>
              </a:rPr>
              <a:t> </a:t>
            </a:r>
            <a:r>
              <a:rPr lang="fr-FR" b="0" dirty="0">
                <a:latin typeface="Arial" charset="0"/>
                <a:cs typeface="Arial" charset="0"/>
              </a:rPr>
              <a:t>déclencheur de sommeil</a:t>
            </a:r>
          </a:p>
          <a:p>
            <a:pPr marL="342900" indent="-342900">
              <a:lnSpc>
                <a:spcPct val="150000"/>
              </a:lnSpc>
              <a:buFont typeface="Arial" panose="020B0604020202020204" pitchFamily="34" charset="0"/>
              <a:buChar char="•"/>
            </a:pPr>
            <a:r>
              <a:rPr lang="fr-FR" sz="2800" dirty="0">
                <a:latin typeface="Arial" charset="0"/>
                <a:cs typeface="Arial" charset="0"/>
              </a:rPr>
              <a:t>Se détendre 1h </a:t>
            </a:r>
            <a:r>
              <a:rPr lang="fr-FR" sz="2900" b="0" dirty="0">
                <a:latin typeface="Arial" charset="0"/>
                <a:cs typeface="Arial" charset="0"/>
              </a:rPr>
              <a:t>avant le coucher</a:t>
            </a:r>
          </a:p>
          <a:p>
            <a:pPr marL="342900" indent="-342900">
              <a:lnSpc>
                <a:spcPct val="150000"/>
              </a:lnSpc>
              <a:buFont typeface="Arial" panose="020B0604020202020204" pitchFamily="34" charset="0"/>
              <a:buChar char="•"/>
            </a:pPr>
            <a:r>
              <a:rPr lang="fr-FR" sz="2800" dirty="0">
                <a:latin typeface="Arial" charset="0"/>
                <a:cs typeface="Arial" charset="0"/>
              </a:rPr>
              <a:t>N'aller au lit que </a:t>
            </a:r>
            <a:r>
              <a:rPr lang="fr-FR" sz="2800" b="0" dirty="0">
                <a:latin typeface="Arial" charset="0"/>
                <a:cs typeface="Arial" charset="0"/>
              </a:rPr>
              <a:t>lorsque les signaux de sommeil sont présents</a:t>
            </a:r>
          </a:p>
          <a:p>
            <a:pPr marL="703263" lvl="1" indent="-342900">
              <a:lnSpc>
                <a:spcPct val="150000"/>
              </a:lnSpc>
              <a:buFont typeface="Wingdings" panose="05000000000000000000" pitchFamily="2" charset="2"/>
              <a:buChar char="Ø"/>
            </a:pPr>
            <a:r>
              <a:rPr lang="fr-FR" b="0" dirty="0">
                <a:latin typeface="Arial" charset="0"/>
                <a:cs typeface="Arial" charset="0"/>
              </a:rPr>
              <a:t>Réserver le lit voire la chambre uniquement au sommeil</a:t>
            </a:r>
          </a:p>
          <a:p>
            <a:pPr marL="342900" indent="-342900">
              <a:lnSpc>
                <a:spcPct val="150000"/>
              </a:lnSpc>
              <a:buFont typeface="Arial" panose="020B0604020202020204" pitchFamily="34" charset="0"/>
              <a:buChar char="•"/>
            </a:pPr>
            <a:r>
              <a:rPr lang="fr-FR" sz="2800" dirty="0">
                <a:latin typeface="Arial" charset="0"/>
                <a:cs typeface="Arial" charset="0"/>
              </a:rPr>
              <a:t>Se lever </a:t>
            </a:r>
            <a:r>
              <a:rPr lang="fr-FR" sz="2800" b="0" dirty="0">
                <a:latin typeface="Arial" charset="0"/>
                <a:cs typeface="Arial" charset="0"/>
              </a:rPr>
              <a:t>si l'on ne s'endort / rendort pas, se lever tout de suite et toujours à la même heure le matin</a:t>
            </a:r>
          </a:p>
          <a:p>
            <a:pPr marL="342900" indent="-342900">
              <a:lnSpc>
                <a:spcPct val="150000"/>
              </a:lnSpc>
              <a:buFont typeface="Arial" panose="020B0604020202020204" pitchFamily="34" charset="0"/>
              <a:buChar char="•"/>
            </a:pPr>
            <a:r>
              <a:rPr lang="fr-FR" sz="2800" dirty="0">
                <a:latin typeface="Arial" charset="0"/>
                <a:cs typeface="Arial" charset="0"/>
              </a:rPr>
              <a:t>Ne pas faire </a:t>
            </a:r>
            <a:r>
              <a:rPr lang="fr-FR" sz="2800" b="0" dirty="0">
                <a:latin typeface="Arial" charset="0"/>
                <a:cs typeface="Arial" charset="0"/>
              </a:rPr>
              <a:t>de sieste</a:t>
            </a:r>
          </a:p>
        </p:txBody>
      </p:sp>
      <p:sp>
        <p:nvSpPr>
          <p:cNvPr id="5" name="Espace réservé du texte 4">
            <a:extLst>
              <a:ext uri="{FF2B5EF4-FFF2-40B4-BE49-F238E27FC236}">
                <a16:creationId xmlns:a16="http://schemas.microsoft.com/office/drawing/2014/main" id="{63E9E6D1-30A1-FA32-04C9-C35AAC410A65}"/>
              </a:ext>
            </a:extLst>
          </p:cNvPr>
          <p:cNvSpPr>
            <a:spLocks noGrp="1"/>
          </p:cNvSpPr>
          <p:nvPr>
            <p:ph type="body" sz="quarter" idx="11"/>
          </p:nvPr>
        </p:nvSpPr>
        <p:spPr>
          <a:xfrm>
            <a:off x="72000" y="6480000"/>
            <a:ext cx="10515600" cy="235529"/>
          </a:xfrm>
        </p:spPr>
        <p:txBody>
          <a:bodyPr>
            <a:normAutofit/>
          </a:bodyPr>
          <a:lstStyle/>
          <a:p>
            <a:r>
              <a:rPr lang="fr-FR" sz="900"/>
              <a:t>Modèle des 3 P : prédisposition, précipitation, perpétuation</a:t>
            </a:r>
          </a:p>
        </p:txBody>
      </p:sp>
    </p:spTree>
    <p:extLst>
      <p:ext uri="{BB962C8B-B14F-4D97-AF65-F5344CB8AC3E}">
        <p14:creationId xmlns:p14="http://schemas.microsoft.com/office/powerpoint/2010/main" val="24229086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A9931-8DDF-2A06-8459-DB135F52ADEB}"/>
              </a:ext>
            </a:extLst>
          </p:cNvPr>
          <p:cNvSpPr>
            <a:spLocks noGrp="1"/>
          </p:cNvSpPr>
          <p:nvPr>
            <p:ph type="title"/>
          </p:nvPr>
        </p:nvSpPr>
        <p:spPr/>
        <p:txBody>
          <a:bodyPr/>
          <a:lstStyle/>
          <a:p>
            <a:r>
              <a:rPr lang="en-US" dirty="0"/>
              <a:t>La restriction du temps passé au lit</a:t>
            </a:r>
            <a:endParaRPr lang="fr-FR" dirty="0"/>
          </a:p>
        </p:txBody>
      </p:sp>
      <p:sp>
        <p:nvSpPr>
          <p:cNvPr id="3" name="Espace réservé du contenu 2">
            <a:extLst>
              <a:ext uri="{FF2B5EF4-FFF2-40B4-BE49-F238E27FC236}">
                <a16:creationId xmlns:a16="http://schemas.microsoft.com/office/drawing/2014/main" id="{F2A40D52-BC9E-1562-A0A9-9F31E16204AB}"/>
              </a:ext>
            </a:extLst>
          </p:cNvPr>
          <p:cNvSpPr>
            <a:spLocks noGrp="1"/>
          </p:cNvSpPr>
          <p:nvPr>
            <p:ph idx="1"/>
          </p:nvPr>
        </p:nvSpPr>
        <p:spPr/>
        <p:txBody>
          <a:bodyPr>
            <a:normAutofit/>
          </a:bodyPr>
          <a:lstStyle/>
          <a:p>
            <a:pPr marL="342900" indent="-342900">
              <a:lnSpc>
                <a:spcPct val="150000"/>
              </a:lnSpc>
              <a:buFont typeface="Arial" panose="020B0604020202020204" pitchFamily="34" charset="0"/>
              <a:buChar char="•"/>
            </a:pPr>
            <a:r>
              <a:rPr lang="fr-FR" sz="1800" dirty="0">
                <a:latin typeface="Arial" charset="0"/>
                <a:cs typeface="Arial" charset="0"/>
              </a:rPr>
              <a:t>Intervention comportementale </a:t>
            </a:r>
            <a:r>
              <a:rPr lang="fr-FR" sz="1800" b="0" dirty="0">
                <a:latin typeface="Arial" charset="0"/>
                <a:cs typeface="Arial" charset="0"/>
              </a:rPr>
              <a:t>ultime</a:t>
            </a:r>
          </a:p>
          <a:p>
            <a:pPr marL="342900" indent="-342900">
              <a:lnSpc>
                <a:spcPct val="150000"/>
              </a:lnSpc>
              <a:buFont typeface="Arial" panose="020B0604020202020204" pitchFamily="34" charset="0"/>
              <a:buChar char="•"/>
            </a:pPr>
            <a:r>
              <a:rPr lang="fr-FR" sz="1800" b="0" dirty="0">
                <a:latin typeface="Arial" charset="0"/>
                <a:cs typeface="Arial" charset="0"/>
              </a:rPr>
              <a:t>Mise à contribution de la </a:t>
            </a:r>
            <a:r>
              <a:rPr lang="fr-FR" sz="1800" dirty="0">
                <a:latin typeface="Arial" charset="0"/>
                <a:cs typeface="Arial" charset="0"/>
              </a:rPr>
              <a:t>pression de sommeil</a:t>
            </a:r>
          </a:p>
          <a:p>
            <a:pPr marL="342900" indent="-342900">
              <a:lnSpc>
                <a:spcPct val="150000"/>
              </a:lnSpc>
              <a:buFont typeface="Arial" panose="020B0604020202020204" pitchFamily="34" charset="0"/>
              <a:buChar char="•"/>
            </a:pPr>
            <a:r>
              <a:rPr lang="fr-FR" sz="1800" b="0" dirty="0">
                <a:latin typeface="Arial" charset="0"/>
                <a:cs typeface="Arial" charset="0"/>
              </a:rPr>
              <a:t>Le besoin de sommeil devient plus fort que l'insomnie</a:t>
            </a:r>
          </a:p>
          <a:p>
            <a:pPr marL="342900" indent="-342900">
              <a:lnSpc>
                <a:spcPct val="150000"/>
              </a:lnSpc>
              <a:buFont typeface="Arial" panose="020B0604020202020204" pitchFamily="34" charset="0"/>
              <a:buChar char="•"/>
            </a:pPr>
            <a:r>
              <a:rPr lang="fr-FR" sz="1800" dirty="0">
                <a:latin typeface="Arial" charset="0"/>
                <a:cs typeface="Arial" charset="0"/>
              </a:rPr>
              <a:t>Privation de sommeil</a:t>
            </a:r>
          </a:p>
          <a:p>
            <a:pPr lvl="1">
              <a:lnSpc>
                <a:spcPct val="150000"/>
              </a:lnSpc>
              <a:buFont typeface="Wingdings" panose="05000000000000000000" pitchFamily="2" charset="2"/>
              <a:buChar char="Ø"/>
            </a:pPr>
            <a:r>
              <a:rPr lang="fr-FR" sz="1600" b="0" dirty="0">
                <a:latin typeface="Arial" charset="0"/>
                <a:cs typeface="Arial" charset="0"/>
              </a:rPr>
              <a:t> Temps au lit volontairement insuffisant, 5 à 7 heures par nuit</a:t>
            </a:r>
          </a:p>
          <a:p>
            <a:pPr lvl="1">
              <a:lnSpc>
                <a:spcPct val="150000"/>
              </a:lnSpc>
              <a:buFont typeface="Wingdings" panose="05000000000000000000" pitchFamily="2" charset="2"/>
              <a:buChar char="Ø"/>
            </a:pPr>
            <a:r>
              <a:rPr lang="fr-FR" sz="1600" b="0" dirty="0">
                <a:latin typeface="Arial" charset="0"/>
                <a:cs typeface="Arial" charset="0"/>
              </a:rPr>
              <a:t> Temps de sommeil limité volontairement dans l’agenda, en accord avec son médecin</a:t>
            </a:r>
          </a:p>
          <a:p>
            <a:pPr lvl="1">
              <a:lnSpc>
                <a:spcPct val="150000"/>
              </a:lnSpc>
              <a:buFont typeface="Wingdings" panose="05000000000000000000" pitchFamily="2" charset="2"/>
              <a:buChar char="Ø"/>
            </a:pPr>
            <a:r>
              <a:rPr lang="fr-FR" sz="1600" b="0" dirty="0">
                <a:latin typeface="Arial" charset="0"/>
                <a:cs typeface="Arial" charset="0"/>
              </a:rPr>
              <a:t> Interdiction de dormir en dehors de cette fenêtre</a:t>
            </a:r>
            <a:endParaRPr lang="fr-FR" sz="1600" b="0" dirty="0">
              <a:latin typeface="Arial" charset="0"/>
              <a:cs typeface="Arial" charset="0"/>
              <a:sym typeface="Wingdings" pitchFamily="2" charset="2"/>
            </a:endParaRPr>
          </a:p>
          <a:p>
            <a:pPr>
              <a:lnSpc>
                <a:spcPct val="150000"/>
              </a:lnSpc>
              <a:buClr>
                <a:srgbClr val="FFFFFF"/>
              </a:buClr>
            </a:pPr>
            <a:r>
              <a:rPr lang="fr-FR" sz="1800" b="0" dirty="0">
                <a:latin typeface="Arial" charset="0"/>
                <a:cs typeface="Arial" charset="0"/>
                <a:sym typeface="Wingdings" pitchFamily="2" charset="2"/>
              </a:rPr>
              <a:t> </a:t>
            </a:r>
            <a:r>
              <a:rPr lang="fr-FR" sz="1800" dirty="0">
                <a:latin typeface="Arial" charset="0"/>
                <a:cs typeface="Arial" charset="0"/>
              </a:rPr>
              <a:t>Renforcer l'efficacité de sommeil </a:t>
            </a:r>
            <a:r>
              <a:rPr lang="fr-FR" sz="1800" b="0" dirty="0">
                <a:latin typeface="Arial" charset="0"/>
                <a:cs typeface="Arial" charset="0"/>
              </a:rPr>
              <a:t>- au moins 85 %*. Puis élargir prudemment la fenêtre</a:t>
            </a:r>
          </a:p>
          <a:p>
            <a:endParaRPr lang="fr-FR" sz="3600" b="0" dirty="0"/>
          </a:p>
        </p:txBody>
      </p:sp>
      <p:sp>
        <p:nvSpPr>
          <p:cNvPr id="5" name="ZoneTexte 4">
            <a:extLst>
              <a:ext uri="{FF2B5EF4-FFF2-40B4-BE49-F238E27FC236}">
                <a16:creationId xmlns:a16="http://schemas.microsoft.com/office/drawing/2014/main" id="{EA92E10A-B67C-ADD0-7BA9-46496FF0294E}"/>
              </a:ext>
            </a:extLst>
          </p:cNvPr>
          <p:cNvSpPr txBox="1"/>
          <p:nvPr/>
        </p:nvSpPr>
        <p:spPr>
          <a:xfrm>
            <a:off x="68560" y="5967200"/>
            <a:ext cx="11887200" cy="415498"/>
          </a:xfrm>
          <a:prstGeom prst="rect">
            <a:avLst/>
          </a:prstGeom>
          <a:noFill/>
        </p:spPr>
        <p:txBody>
          <a:bodyPr wrap="square">
            <a:spAutoFit/>
          </a:bodyPr>
          <a:lstStyle/>
          <a:p>
            <a:r>
              <a:rPr lang="fr-FR" sz="1050" dirty="0">
                <a:solidFill>
                  <a:srgbClr val="575757"/>
                </a:solidFill>
                <a:latin typeface="Arial" charset="0"/>
                <a:cs typeface="Arial" charset="0"/>
              </a:rPr>
              <a:t>* Faire calculer chaque jour l’index d’efficacité de sommeil [(temps de sommeil estimé/temps passé au lit) x 100]. Une fois cet index supérieur à 85 % pendant quelques jours, l’heure du coucher peut être avancée si besoin de 15 minutes pour trouver un temps de sommeil plus confortable sans qu’il soit déstructuré, sinon revenir aux horaires précédents. </a:t>
            </a:r>
          </a:p>
        </p:txBody>
      </p:sp>
      <p:sp>
        <p:nvSpPr>
          <p:cNvPr id="6" name="ZoneTexte 5">
            <a:extLst>
              <a:ext uri="{FF2B5EF4-FFF2-40B4-BE49-F238E27FC236}">
                <a16:creationId xmlns:a16="http://schemas.microsoft.com/office/drawing/2014/main" id="{C63430D4-B40D-244F-06C6-CE801D9C9FB8}"/>
              </a:ext>
            </a:extLst>
          </p:cNvPr>
          <p:cNvSpPr txBox="1"/>
          <p:nvPr/>
        </p:nvSpPr>
        <p:spPr>
          <a:xfrm>
            <a:off x="68560" y="6503833"/>
            <a:ext cx="12054879" cy="215444"/>
          </a:xfrm>
          <a:prstGeom prst="rect">
            <a:avLst/>
          </a:prstGeom>
          <a:noFill/>
        </p:spPr>
        <p:txBody>
          <a:bodyPr wrap="square" rtlCol="0">
            <a:spAutoFit/>
          </a:bodyPr>
          <a:lstStyle/>
          <a:p>
            <a:r>
              <a:rPr lang="fr-FR" sz="800" dirty="0">
                <a:solidFill>
                  <a:srgbClr val="575757"/>
                </a:solidFill>
                <a:latin typeface="Arial" panose="020B0604020202020204" pitchFamily="34" charset="0"/>
                <a:cs typeface="Arial" panose="020B0604020202020204" pitchFamily="34" charset="0"/>
              </a:rPr>
              <a:t>Royant-</a:t>
            </a:r>
            <a:r>
              <a:rPr lang="fr-FR" sz="800" dirty="0" err="1">
                <a:solidFill>
                  <a:srgbClr val="575757"/>
                </a:solidFill>
                <a:latin typeface="Arial" panose="020B0604020202020204" pitchFamily="34" charset="0"/>
                <a:cs typeface="Arial" panose="020B0604020202020204" pitchFamily="34" charset="0"/>
              </a:rPr>
              <a:t>Parola</a:t>
            </a:r>
            <a:r>
              <a:rPr lang="fr-FR" sz="800" dirty="0">
                <a:solidFill>
                  <a:srgbClr val="575757"/>
                </a:solidFill>
                <a:latin typeface="Arial" panose="020B0604020202020204" pitchFamily="34" charset="0"/>
                <a:cs typeface="Arial" panose="020B0604020202020204" pitchFamily="34" charset="0"/>
              </a:rPr>
              <a:t> S. </a:t>
            </a:r>
            <a:r>
              <a:rPr lang="fr-FR" sz="800" i="1" dirty="0">
                <a:solidFill>
                  <a:srgbClr val="575757"/>
                </a:solidFill>
                <a:latin typeface="Arial" panose="020B0604020202020204" pitchFamily="34" charset="0"/>
                <a:cs typeface="Arial" panose="020B0604020202020204" pitchFamily="34" charset="0"/>
              </a:rPr>
              <a:t>et al</a:t>
            </a:r>
            <a:r>
              <a:rPr lang="fr-FR" sz="800" dirty="0">
                <a:solidFill>
                  <a:srgbClr val="575757"/>
                </a:solidFill>
                <a:latin typeface="Arial" panose="020B0604020202020204" pitchFamily="34" charset="0"/>
                <a:cs typeface="Arial" panose="020B0604020202020204" pitchFamily="34" charset="0"/>
              </a:rPr>
              <a:t>. Insomnie chronique. La revue du praticien médecine générale 2019;33:605</a:t>
            </a:r>
          </a:p>
        </p:txBody>
      </p:sp>
    </p:spTree>
    <p:extLst>
      <p:ext uri="{BB962C8B-B14F-4D97-AF65-F5344CB8AC3E}">
        <p14:creationId xmlns:p14="http://schemas.microsoft.com/office/powerpoint/2010/main" val="174993780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11641</Words>
  <Application>Microsoft Office PowerPoint</Application>
  <PresentationFormat>Grand écran</PresentationFormat>
  <Paragraphs>1135</Paragraphs>
  <Slides>118</Slides>
  <Notes>59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118</vt:i4>
      </vt:variant>
    </vt:vector>
  </HeadingPairs>
  <TitlesOfParts>
    <vt:vector size="127" baseType="lpstr">
      <vt:lpstr>Aptos</vt:lpstr>
      <vt:lpstr>Arial</vt:lpstr>
      <vt:lpstr>Arial</vt:lpstr>
      <vt:lpstr>Calibri</vt:lpstr>
      <vt:lpstr>Helvetica</vt:lpstr>
      <vt:lpstr>Helvetica Neue</vt:lpstr>
      <vt:lpstr>-webkit-standard</vt:lpstr>
      <vt:lpstr>Wingdings</vt:lpstr>
      <vt:lpstr>Thème Office</vt:lpstr>
      <vt:lpstr>L’ESSENTIEL  SUR l’INSOMNIE CHRONIQUE</vt:lpstr>
      <vt:lpstr>Présentation du GRIC et de ses objectifs</vt:lpstr>
      <vt:lpstr>Le GRIC et de ses objectifs</vt:lpstr>
      <vt:lpstr>Sommaire</vt:lpstr>
      <vt:lpstr>PARTIE I :</vt:lpstr>
      <vt:lpstr>1. Physiologie du sommeil</vt:lpstr>
      <vt:lpstr>Définitions - Rappel</vt:lpstr>
      <vt:lpstr>Structure du sommeil nocturne</vt:lpstr>
      <vt:lpstr>Facteurs de variabilité</vt:lpstr>
      <vt:lpstr>Phénomène de l’endormissement</vt:lpstr>
      <vt:lpstr>2. Régulation du sommeil</vt:lpstr>
      <vt:lpstr>Processus homéostasique</vt:lpstr>
      <vt:lpstr>Processus circadien</vt:lpstr>
      <vt:lpstr>Processus circadien</vt:lpstr>
      <vt:lpstr>L’horloge interne est souple et son rythme modulable </vt:lpstr>
      <vt:lpstr>Organisation du cycle veille / sommeil</vt:lpstr>
      <vt:lpstr>Comment bien s’endormir ?</vt:lpstr>
      <vt:lpstr>3. Les fonctions du sommeil</vt:lpstr>
      <vt:lpstr>Présentation PowerPoint</vt:lpstr>
      <vt:lpstr>Présentation PowerPoint</vt:lpstr>
      <vt:lpstr>Présentation PowerPoint</vt:lpstr>
      <vt:lpstr>4. Les troubles du sommeil</vt:lpstr>
      <vt:lpstr>Insomnie aiguë / Insomnie chronique</vt:lpstr>
      <vt:lpstr>Syndrome d’apnées &amp; hypopnées  obstructives du sommeil</vt:lpstr>
      <vt:lpstr>Syndrome des jambes sans repos</vt:lpstr>
      <vt:lpstr>Troubles du rythme circadien</vt:lpstr>
      <vt:lpstr>Narcolepsie / hypersomnie idiopathique</vt:lpstr>
      <vt:lpstr>Parasomnies</vt:lpstr>
      <vt:lpstr>Points clés à retenir</vt:lpstr>
      <vt:lpstr>PARTIE II :</vt:lpstr>
      <vt:lpstr>1. Répercussions diurnes</vt:lpstr>
      <vt:lpstr>Regard sur les conséquences diurnes  de l’insomnie chronique</vt:lpstr>
      <vt:lpstr>2. Altération des fonctions cognitives </vt:lpstr>
      <vt:lpstr>Insomnie et impact sur les fonctions cognitives</vt:lpstr>
      <vt:lpstr>Problématiques en lien avec les  plaintes cognitives associées à l’insomnie</vt:lpstr>
      <vt:lpstr>La signification clinique des troubles  cognitifs liés à l’insomnie</vt:lpstr>
      <vt:lpstr>3. Troubles psychiatriques</vt:lpstr>
      <vt:lpstr>Insomnie et troubles psychiatriques :  une relation complexe</vt:lpstr>
      <vt:lpstr>Troubles du sommeil chez les patients avec affections psychiatriques</vt:lpstr>
      <vt:lpstr>Présentation PowerPoint</vt:lpstr>
      <vt:lpstr>4. Complications métaboliques et cardiovasculaires</vt:lpstr>
      <vt:lpstr>Insomnie et complications métaboliques et cardiovasculaires</vt:lpstr>
      <vt:lpstr>Lien insomnie et obésité ?</vt:lpstr>
      <vt:lpstr>Lien insomnie et obésité ?</vt:lpstr>
      <vt:lpstr>Lien insomnie et HTA ?</vt:lpstr>
      <vt:lpstr>Lien insomnie et HTA ?</vt:lpstr>
      <vt:lpstr>Lien insomnie et mortalité cardiovasculaire ?</vt:lpstr>
      <vt:lpstr>Lien insomnie et mortalité cardiovasculaire ?</vt:lpstr>
      <vt:lpstr>Lien insomnie et mortalité cardiovasculaire ?</vt:lpstr>
      <vt:lpstr>5. Impacts sociétaux</vt:lpstr>
      <vt:lpstr>Insomnie et vulnérabilité face au stress</vt:lpstr>
      <vt:lpstr>Insomnie et capacités psychosociales</vt:lpstr>
      <vt:lpstr>Insomnie et conséquences professionnelles</vt:lpstr>
      <vt:lpstr>Points clés à retenir</vt:lpstr>
      <vt:lpstr>PARTIE III :</vt:lpstr>
      <vt:lpstr>1. Épidémiologie</vt:lpstr>
      <vt:lpstr>Épidémiologie</vt:lpstr>
      <vt:lpstr>2. Définition de l’insomnie chronique</vt:lpstr>
      <vt:lpstr>Définition de l’insomnie chronique selon l’ICSD-3 (2014)</vt:lpstr>
      <vt:lpstr>Définition de l’insomnie chronique  selon le DSM-V (2022)</vt:lpstr>
      <vt:lpstr>3. Symptômes et signes d’alerte</vt:lpstr>
      <vt:lpstr>Symptômes et signes d’alerte</vt:lpstr>
      <vt:lpstr>4. Phénotypes les plus fréquents</vt:lpstr>
      <vt:lpstr>Phénotypes</vt:lpstr>
      <vt:lpstr>Phénotypes par âge</vt:lpstr>
      <vt:lpstr>Insomnies dans des conditions physiologiques</vt:lpstr>
      <vt:lpstr>Insomnies sans lien avec d’autres pathologies</vt:lpstr>
      <vt:lpstr>Insomnie liée à une autre pathologie de sommeil</vt:lpstr>
      <vt:lpstr>Insomnie liée à une maladie neurologique</vt:lpstr>
      <vt:lpstr>Insomnie liée à un trouble psychiatrique</vt:lpstr>
      <vt:lpstr>Insomnie et dépression</vt:lpstr>
      <vt:lpstr>Insomnie et troubles de l’humeur</vt:lpstr>
      <vt:lpstr>Insomnie liée à une maladie somatique</vt:lpstr>
      <vt:lpstr>Insomnie iatrogène / toxique</vt:lpstr>
      <vt:lpstr>Insomnie avec TST court / TST normal</vt:lpstr>
      <vt:lpstr>Paramètres liés au sommeil  et mesurés en polysomnographie</vt:lpstr>
      <vt:lpstr>5. Diagnostics différentiels</vt:lpstr>
      <vt:lpstr>Diagnostics différentiels</vt:lpstr>
      <vt:lpstr>Points clés à retenir</vt:lpstr>
      <vt:lpstr>PARTIE IV :</vt:lpstr>
      <vt:lpstr> 1. Règles hygiéno-diététiques du sommeil</vt:lpstr>
      <vt:lpstr>Présentation PowerPoint</vt:lpstr>
      <vt:lpstr>Présentation PowerPoint</vt:lpstr>
      <vt:lpstr>Présentation PowerPoint</vt:lpstr>
      <vt:lpstr>Les conseils pour un bon sommeil (2/6)</vt:lpstr>
      <vt:lpstr>Les conseils pour un bon sommeil (3/6)</vt:lpstr>
      <vt:lpstr>Les conseils pour un bon sommeil (4/6)</vt:lpstr>
      <vt:lpstr>Les conseils pour un bon sommeil (5/6)</vt:lpstr>
      <vt:lpstr>Les conseils pour un bon sommeil (6/6)</vt:lpstr>
      <vt:lpstr>Points clés à retenir</vt:lpstr>
      <vt:lpstr> 2. TCC de l’insomnie</vt:lpstr>
      <vt:lpstr>Les insomnies</vt:lpstr>
      <vt:lpstr>Présentation PowerPoint</vt:lpstr>
      <vt:lpstr>Présentation PowerPoint</vt:lpstr>
      <vt:lpstr>Présentation PowerPoint</vt:lpstr>
      <vt:lpstr>Agenda de sommeil</vt:lpstr>
      <vt:lpstr>Les conseils d’hygiène du sommeil</vt:lpstr>
      <vt:lpstr>Le contrôle du stimulus</vt:lpstr>
      <vt:lpstr>La restriction du temps passé au lit</vt:lpstr>
      <vt:lpstr>Intention paradoxale</vt:lpstr>
      <vt:lpstr>Présentation PowerPoint</vt:lpstr>
      <vt:lpstr>Présentation PowerPoint</vt:lpstr>
      <vt:lpstr>Présentation PowerPoint</vt:lpstr>
      <vt:lpstr>Présentation PowerPoint</vt:lpstr>
      <vt:lpstr>   3. État des lieux  des recommandations médicamenteuses</vt:lpstr>
      <vt:lpstr>Présentation PowerPoint</vt:lpstr>
      <vt:lpstr>Présentation PowerPoint</vt:lpstr>
      <vt:lpstr>Présentation PowerPoint</vt:lpstr>
      <vt:lpstr>Présentation PowerPoint</vt:lpstr>
      <vt:lpstr>Présentation PowerPoint</vt:lpstr>
      <vt:lpstr>Présentation PowerPoint</vt:lpstr>
      <vt:lpstr>Que prescrire en cas d’échec de TCC ?</vt:lpstr>
      <vt:lpstr>Présentation PowerPoint</vt:lpstr>
      <vt:lpstr>Présentation PowerPoint</vt:lpstr>
      <vt:lpstr>Présentation PowerPoint</vt:lpstr>
      <vt:lpstr>Points clés à retenir</vt:lpstr>
      <vt:lpstr> Annexe</vt:lpstr>
      <vt:lpstr>Fiche d’enregistrement quotidien des pensées automatiques de Beck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Anthony Sellam</dc:creator>
  <cp:lastModifiedBy>Caroline Vittoz</cp:lastModifiedBy>
  <cp:revision>50</cp:revision>
  <cp:lastPrinted>2023-12-19T13:45:50Z</cp:lastPrinted>
  <dcterms:created xsi:type="dcterms:W3CDTF">2022-11-10T10:52:00Z</dcterms:created>
  <dcterms:modified xsi:type="dcterms:W3CDTF">2025-12-05T16:57:22Z</dcterms:modified>
</cp:coreProperties>
</file>