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147376167" r:id="rId2"/>
    <p:sldId id="2147376175" r:id="rId3"/>
    <p:sldId id="2147376228" r:id="rId4"/>
    <p:sldId id="2147376262" r:id="rId5"/>
    <p:sldId id="2147376183" r:id="rId6"/>
    <p:sldId id="2147376241" r:id="rId7"/>
    <p:sldId id="2147376242" r:id="rId8"/>
    <p:sldId id="2147376260" r:id="rId9"/>
    <p:sldId id="2147376259" r:id="rId10"/>
    <p:sldId id="2147376246" r:id="rId11"/>
    <p:sldId id="2147376194" r:id="rId12"/>
    <p:sldId id="2147376272" r:id="rId13"/>
    <p:sldId id="2147376263" r:id="rId14"/>
    <p:sldId id="2147376264" r:id="rId15"/>
    <p:sldId id="2147376265" r:id="rId16"/>
    <p:sldId id="2147376273" r:id="rId17"/>
    <p:sldId id="2147376185" r:id="rId18"/>
    <p:sldId id="2147376270" r:id="rId19"/>
    <p:sldId id="2147376267" r:id="rId20"/>
    <p:sldId id="2147376268" r:id="rId21"/>
    <p:sldId id="2147376269" r:id="rId22"/>
    <p:sldId id="2147376271" r:id="rId23"/>
  </p:sldIdLst>
  <p:sldSz cx="12192000" cy="6858000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C7F4273-260F-2986-BD5F-891AAA69422F}" name="Lorraine GUILLON" initials="LG" userId="S::l.guillon@nex-meded.com::5cdf2121-e2ee-4954-96de-3afd6bbf821a" providerId="AD"/>
  <p188:author id="{A954479B-144F-AB3B-0638-F0DF7E76D63D}" name="Caroline Vittoz" initials="CV" userId="S::caroline.vittoz@idorsia.com::f47e3b18-3b3c-4dfd-bc18-4a5f0aab247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007D"/>
    <a:srgbClr val="62A2AD"/>
    <a:srgbClr val="555555"/>
    <a:srgbClr val="274094"/>
    <a:srgbClr val="F3F3F3"/>
    <a:srgbClr val="E84C3D"/>
    <a:srgbClr val="575757"/>
    <a:srgbClr val="8D44AD"/>
    <a:srgbClr val="69B0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DD6851-1E6F-4D05-B255-6F47BE82E2FA}" v="8" dt="2025-12-05T15:04:54.4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478" autoAdjust="0"/>
    <p:restoredTop sz="95226" autoAdjust="0"/>
  </p:normalViewPr>
  <p:slideViewPr>
    <p:cSldViewPr snapToGrid="0">
      <p:cViewPr varScale="1">
        <p:scale>
          <a:sx n="63" d="100"/>
          <a:sy n="63" d="100"/>
        </p:scale>
        <p:origin x="556" y="5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" d="1"/>
        <a:sy n="1" d="1"/>
      </p:scale>
      <p:origin x="0" y="-5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aroline Vittoz" userId="f47e3b18-3b3c-4dfd-bc18-4a5f0aab2479" providerId="ADAL" clId="{928DD1C3-C01C-4569-8CE5-EC7D67DBD8ED}"/>
    <pc:docChg chg="modSld">
      <pc:chgData name="Caroline Vittoz" userId="f47e3b18-3b3c-4dfd-bc18-4a5f0aab2479" providerId="ADAL" clId="{928DD1C3-C01C-4569-8CE5-EC7D67DBD8ED}" dt="2025-12-05T15:06:43.031" v="0" actId="20577"/>
      <pc:docMkLst>
        <pc:docMk/>
      </pc:docMkLst>
      <pc:sldChg chg="modSp mod">
        <pc:chgData name="Caroline Vittoz" userId="f47e3b18-3b3c-4dfd-bc18-4a5f0aab2479" providerId="ADAL" clId="{928DD1C3-C01C-4569-8CE5-EC7D67DBD8ED}" dt="2025-12-05T15:06:43.031" v="0" actId="20577"/>
        <pc:sldMkLst>
          <pc:docMk/>
          <pc:sldMk cId="3634009775" sldId="2147376167"/>
        </pc:sldMkLst>
        <pc:spChg chg="mod">
          <ac:chgData name="Caroline Vittoz" userId="f47e3b18-3b3c-4dfd-bc18-4a5f0aab2479" providerId="ADAL" clId="{928DD1C3-C01C-4569-8CE5-EC7D67DBD8ED}" dt="2025-12-05T15:06:43.031" v="0" actId="20577"/>
          <ac:spMkLst>
            <pc:docMk/>
            <pc:sldMk cId="3634009775" sldId="2147376167"/>
            <ac:spMk id="4" creationId="{EF25FFFD-4540-B53B-9B3E-F322552817BB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8F1699-3EB5-D443-9E67-99394FFA3C04}" type="datetimeFigureOut">
              <a:rPr lang="fr-FR" smtClean="0"/>
              <a:t>05/12/2025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33488"/>
            <a:ext cx="592137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fr-FR"/>
              <a:t>Modifier les styles du texte du masque
Deuxième niveau
Troisième niveau
Quatrième niveau
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D5CC82-F832-714A-B47A-250B2C146379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0595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76678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39312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13273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02292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2944831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2710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477473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677735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325293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81061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710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468459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Refaire l’agenda en couleur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01923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Refaire l’agenda en couleur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89448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Refaire l’agenda en couleur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5CC82-F832-714A-B47A-250B2C146379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4111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50696899-699C-5F04-CDD5-780C87C8B02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18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7863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7A7514D-302A-1E07-0415-C9E874B3A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180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6A5AC9FB-92D5-FC79-6385-DFC96AD7D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5891"/>
            <a:ext cx="9144000" cy="1404072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 dirty="0"/>
              <a:t>Modifiez le style du titre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BF89C7BF-14C2-38AD-7FF1-E9878203F1D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6803" y="311759"/>
            <a:ext cx="2405741" cy="1302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4602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- SOUS-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 descr="Une image contenant texte&#10;&#10;Description générée automatiquement">
            <a:extLst>
              <a:ext uri="{FF2B5EF4-FFF2-40B4-BE49-F238E27FC236}">
                <a16:creationId xmlns:a16="http://schemas.microsoft.com/office/drawing/2014/main" id="{17A7514D-302A-1E07-0415-C9E874B3A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1808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24292EA4-579F-4C50-47D8-02D815C89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822180"/>
          </a:xfrm>
        </p:spPr>
        <p:txBody>
          <a:bodyPr>
            <a:normAutofit/>
          </a:bodyPr>
          <a:lstStyle>
            <a:lvl1pPr marL="0" indent="0" algn="ctr">
              <a:buNone/>
              <a:defRPr sz="2400" b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</a:p>
        </p:txBody>
      </p:sp>
      <p:pic>
        <p:nvPicPr>
          <p:cNvPr id="6" name="Image 5" descr="Une image contenant texte&#10;&#10;Description générée automatiquement">
            <a:extLst>
              <a:ext uri="{FF2B5EF4-FFF2-40B4-BE49-F238E27FC236}">
                <a16:creationId xmlns:a16="http://schemas.microsoft.com/office/drawing/2014/main" id="{3956285B-6F08-5CFC-F690-A25D8D9B33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86803" y="311759"/>
            <a:ext cx="2405741" cy="1302264"/>
          </a:xfrm>
          <a:prstGeom prst="rect">
            <a:avLst/>
          </a:prstGeom>
        </p:spPr>
      </p:pic>
      <p:sp>
        <p:nvSpPr>
          <p:cNvPr id="7" name="Titre 1">
            <a:extLst>
              <a:ext uri="{FF2B5EF4-FFF2-40B4-BE49-F238E27FC236}">
                <a16:creationId xmlns:a16="http://schemas.microsoft.com/office/drawing/2014/main" id="{8AB5B4C4-9569-8630-D4D2-2D2BC31EE6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105891"/>
            <a:ext cx="9144000" cy="1404072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fr-FR" dirty="0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90300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A99B64-8AB6-48E7-6AB7-B2D71B4A0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50878AE-FF02-7730-F7E0-8AB8406916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61139"/>
          </a:xfrm>
        </p:spPr>
        <p:txBody>
          <a:bodyPr/>
          <a:lstStyle>
            <a:lvl5pPr marL="1081088" indent="-277813"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B8C27A-77BA-7617-4921-2582D506D06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6C5A7-86AD-4435-B77E-C9EED498B66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2" name="Espace réservé du texte 11">
            <a:extLst>
              <a:ext uri="{FF2B5EF4-FFF2-40B4-BE49-F238E27FC236}">
                <a16:creationId xmlns:a16="http://schemas.microsoft.com/office/drawing/2014/main" id="{C742FBB2-F959-9E78-715C-1DEBFF93037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169891"/>
            <a:ext cx="10515600" cy="55158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1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9833170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EB4DAD-5D09-7507-1F44-CEF21CA41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rgbClr val="E5007D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F602D57-8A82-B58D-8011-164993FE59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297253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ED2086-E76E-EE90-184A-C30809A790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44575A5-1701-DDA6-9F50-1154121BAF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25190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852BD2A-1234-335A-21B6-2AF56B73F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251902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CD3452EB-7973-38AF-2933-57FE7FD44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6C5A7-86AD-4435-B77E-C9EED498B66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texte 11">
            <a:extLst>
              <a:ext uri="{FF2B5EF4-FFF2-40B4-BE49-F238E27FC236}">
                <a16:creationId xmlns:a16="http://schemas.microsoft.com/office/drawing/2014/main" id="{C6427E3B-F599-F92B-110A-76755ACA064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169891"/>
            <a:ext cx="10515600" cy="55158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1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41472700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C30096-0501-4E9B-9EED-0F4320AA7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384CCCA-F37F-9E2A-FB0D-AA3EFDA9F6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6C5A7-86AD-4435-B77E-C9EED498B66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Espace réservé du texte 11">
            <a:extLst>
              <a:ext uri="{FF2B5EF4-FFF2-40B4-BE49-F238E27FC236}">
                <a16:creationId xmlns:a16="http://schemas.microsoft.com/office/drawing/2014/main" id="{06FA05B5-0D65-57B7-605A-F650AC2BDA5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169891"/>
            <a:ext cx="10515600" cy="55158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1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799058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4D86D43-F52D-549C-E35F-3018918D3F5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16C5A7-86AD-4435-B77E-C9EED498B665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6" name="Espace réservé du texte 11">
            <a:extLst>
              <a:ext uri="{FF2B5EF4-FFF2-40B4-BE49-F238E27FC236}">
                <a16:creationId xmlns:a16="http://schemas.microsoft.com/office/drawing/2014/main" id="{5F46E659-098A-586D-2AF9-6510143A273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200" y="6169891"/>
            <a:ext cx="10515600" cy="551585"/>
          </a:xfrm>
        </p:spPr>
        <p:txBody>
          <a:bodyPr anchor="ctr">
            <a:normAutofit/>
          </a:bodyPr>
          <a:lstStyle>
            <a:lvl1pPr>
              <a:lnSpc>
                <a:spcPct val="100000"/>
              </a:lnSpc>
              <a:spcBef>
                <a:spcPts val="300"/>
              </a:spcBef>
              <a:defRPr sz="1000" b="0">
                <a:solidFill>
                  <a:srgbClr val="575757"/>
                </a:solidFill>
              </a:defRPr>
            </a:lvl1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40426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t>05/12/2025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16664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texte&#10;&#10;Description générée automatiquement">
            <a:extLst>
              <a:ext uri="{FF2B5EF4-FFF2-40B4-BE49-F238E27FC236}">
                <a16:creationId xmlns:a16="http://schemas.microsoft.com/office/drawing/2014/main" id="{EC76EA22-7A71-6D9E-991D-BF9960BEFD8D}"/>
              </a:ext>
            </a:extLst>
          </p:cNvPr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61808"/>
          </a:xfrm>
          <a:prstGeom prst="rect">
            <a:avLst/>
          </a:prstGeom>
        </p:spPr>
      </p:pic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53E8614-BC69-A11F-9EE1-B836F7278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7C1F976-DC56-44BC-E101-69809F1F1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DE485BF-9B7D-CB39-D169-34E3F5971F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91629" y="6356350"/>
            <a:ext cx="4548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62A2A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016C5A7-86AD-4435-B77E-C9EED498B665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84579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7" r:id="rId2"/>
    <p:sldLayoutId id="2147483656" r:id="rId3"/>
    <p:sldLayoutId id="2147483650" r:id="rId4"/>
    <p:sldLayoutId id="2147483651" r:id="rId5"/>
    <p:sldLayoutId id="2147483652" r:id="rId6"/>
    <p:sldLayoutId id="2147483654" r:id="rId7"/>
    <p:sldLayoutId id="2147483655" r:id="rId8"/>
    <p:sldLayoutId id="2147483659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2800" b="1" kern="1200">
          <a:solidFill>
            <a:srgbClr val="E5007D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360363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b="1" kern="1200">
          <a:solidFill>
            <a:srgbClr val="5757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360363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2000" kern="1200">
          <a:solidFill>
            <a:srgbClr val="69B0B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720725" indent="-360363" algn="l" defTabSz="914400" rtl="0" eaLnBrk="1" latinLnBrk="0" hangingPunct="1">
        <a:lnSpc>
          <a:spcPct val="90000"/>
        </a:lnSpc>
        <a:spcBef>
          <a:spcPts val="800"/>
        </a:spcBef>
        <a:buClr>
          <a:srgbClr val="E5007D"/>
        </a:buClr>
        <a:buFont typeface="Arial" panose="020B0604020202020204" pitchFamily="34" charset="0"/>
        <a:buChar char="►"/>
        <a:defRPr sz="1800" kern="1200">
          <a:solidFill>
            <a:srgbClr val="5757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575757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1">
            <a:extLst>
              <a:ext uri="{FF2B5EF4-FFF2-40B4-BE49-F238E27FC236}">
                <a16:creationId xmlns:a16="http://schemas.microsoft.com/office/drawing/2014/main" id="{B185895D-4827-B9E1-053A-66473F821E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726964"/>
            <a:ext cx="9144000" cy="1404072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fr-FR" sz="2800" dirty="0">
                <a:solidFill>
                  <a:schemeClr val="bg1"/>
                </a:solidFill>
              </a:rPr>
              <a:t>VIGNETTES CLINIQUES COMMENTÉES</a:t>
            </a:r>
          </a:p>
          <a:p>
            <a:pPr>
              <a:lnSpc>
                <a:spcPct val="120000"/>
              </a:lnSpc>
            </a:pPr>
            <a:r>
              <a:rPr lang="fr-FR" sz="2800" dirty="0">
                <a:solidFill>
                  <a:schemeClr val="bg1"/>
                </a:solidFill>
              </a:rPr>
              <a:t>À PARTIR D’AGENDAS DU SOMMEIL COMPLÉTÉS</a:t>
            </a: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EF628923-EFAC-1F7F-8F41-D1BFFC4875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12754"/>
            <a:ext cx="9144000" cy="1404072"/>
          </a:xfrm>
        </p:spPr>
        <p:txBody>
          <a:bodyPr>
            <a:normAutofit/>
          </a:bodyPr>
          <a:lstStyle/>
          <a:p>
            <a:r>
              <a:rPr lang="fr-FR" sz="3600" dirty="0"/>
              <a:t>EN PRATIQUE :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EF25FFFD-4540-B53B-9B3E-F322552817BB}"/>
              </a:ext>
            </a:extLst>
          </p:cNvPr>
          <p:cNvSpPr txBox="1"/>
          <p:nvPr/>
        </p:nvSpPr>
        <p:spPr>
          <a:xfrm>
            <a:off x="74428" y="6478034"/>
            <a:ext cx="456136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latin typeface="Arial" panose="020B0604020202020204" pitchFamily="34" charset="0"/>
                <a:cs typeface="Arial" panose="020B0604020202020204" pitchFamily="34" charset="0"/>
              </a:rPr>
              <a:t>FR-IDS-00043 – </a:t>
            </a:r>
            <a:r>
              <a:rPr lang="fr-FR" sz="1000" dirty="0">
                <a:latin typeface="Arial" panose="020B0604020202020204" pitchFamily="34" charset="0"/>
                <a:cs typeface="Arial" panose="020B0604020202020204" pitchFamily="34" charset="0"/>
              </a:rPr>
              <a:t>12/2025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id="{D1066316-B964-2B22-C777-A736C8E8E907}"/>
              </a:ext>
            </a:extLst>
          </p:cNvPr>
          <p:cNvGrpSpPr/>
          <p:nvPr/>
        </p:nvGrpSpPr>
        <p:grpSpPr>
          <a:xfrm>
            <a:off x="9417160" y="6292485"/>
            <a:ext cx="2588768" cy="430278"/>
            <a:chOff x="9417160" y="6292485"/>
            <a:chExt cx="2588768" cy="430278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431223C9-47FC-5CF6-A477-565CFCEE086F}"/>
                </a:ext>
              </a:extLst>
            </p:cNvPr>
            <p:cNvSpPr txBox="1"/>
            <p:nvPr/>
          </p:nvSpPr>
          <p:spPr>
            <a:xfrm>
              <a:off x="10009700" y="6397660"/>
              <a:ext cx="1519202" cy="253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 le concours du </a:t>
              </a:r>
            </a:p>
          </p:txBody>
        </p:sp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256464C2-DFED-A572-BABB-292DD3FE4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7160" y="6375888"/>
              <a:ext cx="614312" cy="275364"/>
            </a:xfrm>
            <a:prstGeom prst="rect">
              <a:avLst/>
            </a:prstGeom>
          </p:spPr>
        </p:pic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77008A25-8CD8-D12F-D861-A49AE55A145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744" t="12165" r="8629" b="2295"/>
            <a:stretch>
              <a:fillRect/>
            </a:stretch>
          </p:blipFill>
          <p:spPr>
            <a:xfrm>
              <a:off x="11528902" y="6292485"/>
              <a:ext cx="477026" cy="430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34009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s’est-il passé pour ce patient ?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9939A3C5-0DB9-B722-C492-FBA02C089D56}"/>
              </a:ext>
            </a:extLst>
          </p:cNvPr>
          <p:cNvSpPr/>
          <p:nvPr/>
        </p:nvSpPr>
        <p:spPr>
          <a:xfrm>
            <a:off x="443369" y="2032109"/>
            <a:ext cx="7926487" cy="58519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Polysomnographie révèle un SAHOS très léger et une légère inversion des sommeils profonds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un réveil matinal précoce à 3h30 du matin</a:t>
            </a:r>
            <a:endParaRPr lang="fr-FR" sz="16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95">
            <a:extLst>
              <a:ext uri="{FF2B5EF4-FFF2-40B4-BE49-F238E27FC236}">
                <a16:creationId xmlns:a16="http://schemas.microsoft.com/office/drawing/2014/main" id="{23CE6236-F52C-9B4B-60CB-DABC9A42A9E5}"/>
              </a:ext>
            </a:extLst>
          </p:cNvPr>
          <p:cNvSpPr/>
          <p:nvPr/>
        </p:nvSpPr>
        <p:spPr>
          <a:xfrm>
            <a:off x="443369" y="2719543"/>
            <a:ext cx="9104043" cy="58928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 thyroïdien négatif</a:t>
            </a:r>
          </a:p>
        </p:txBody>
      </p:sp>
      <p:sp>
        <p:nvSpPr>
          <p:cNvPr id="9" name="Rectangle: Rounded Corners 95">
            <a:extLst>
              <a:ext uri="{FF2B5EF4-FFF2-40B4-BE49-F238E27FC236}">
                <a16:creationId xmlns:a16="http://schemas.microsoft.com/office/drawing/2014/main" id="{AF8F649C-C81C-EF98-4042-1C8FF3CFC10C}"/>
              </a:ext>
            </a:extLst>
          </p:cNvPr>
          <p:cNvSpPr/>
          <p:nvPr/>
        </p:nvSpPr>
        <p:spPr>
          <a:xfrm>
            <a:off x="443369" y="3418227"/>
            <a:ext cx="9937760" cy="59929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HAD-A 18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HAD-D 16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2C8C5AFA-877E-3F03-EBC8-5E778F014576}"/>
              </a:ext>
            </a:extLst>
          </p:cNvPr>
          <p:cNvSpPr txBox="1"/>
          <p:nvPr/>
        </p:nvSpPr>
        <p:spPr>
          <a:xfrm>
            <a:off x="396707" y="6436047"/>
            <a:ext cx="40238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00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SAHOS : Syndrome d'Apnées-Hypopnées Obstructives du Sommeil</a:t>
            </a:r>
          </a:p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HAD-A et HAD-D : Hospital </a:t>
            </a:r>
            <a:r>
              <a:rPr lang="fr-FR" dirty="0" err="1">
                <a:solidFill>
                  <a:srgbClr val="4D5156"/>
                </a:solidFill>
                <a:latin typeface="arial" panose="020B0604020202020204" pitchFamily="34" charset="0"/>
              </a:rPr>
              <a:t>Anxiety</a:t>
            </a:r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 and </a:t>
            </a:r>
            <a:r>
              <a:rPr lang="fr-FR" dirty="0" err="1">
                <a:solidFill>
                  <a:srgbClr val="4D5156"/>
                </a:solidFill>
                <a:latin typeface="arial" panose="020B0604020202020204" pitchFamily="34" charset="0"/>
              </a:rPr>
              <a:t>Depression</a:t>
            </a:r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 </a:t>
            </a:r>
            <a:r>
              <a:rPr lang="fr-FR" dirty="0" err="1">
                <a:solidFill>
                  <a:srgbClr val="4D5156"/>
                </a:solidFill>
                <a:latin typeface="arial" panose="020B0604020202020204" pitchFamily="34" charset="0"/>
              </a:rPr>
              <a:t>scale</a:t>
            </a:r>
            <a:endParaRPr lang="fr-FR" dirty="0">
              <a:solidFill>
                <a:srgbClr val="4D5156"/>
              </a:solidFill>
              <a:latin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B8211EC-773A-6B60-1835-727F949680D2}"/>
              </a:ext>
            </a:extLst>
          </p:cNvPr>
          <p:cNvSpPr/>
          <p:nvPr/>
        </p:nvSpPr>
        <p:spPr>
          <a:xfrm>
            <a:off x="3814010" y="4385260"/>
            <a:ext cx="5017168" cy="710361"/>
          </a:xfrm>
          <a:prstGeom prst="rect">
            <a:avLst/>
          </a:prstGeom>
          <a:gradFill flip="none" rotWithShape="1">
            <a:gsLst>
              <a:gs pos="0">
                <a:srgbClr val="E5007D">
                  <a:tint val="66000"/>
                  <a:satMod val="160000"/>
                </a:srgbClr>
              </a:gs>
              <a:gs pos="50000">
                <a:srgbClr val="E5007D">
                  <a:tint val="44500"/>
                  <a:satMod val="160000"/>
                </a:srgbClr>
              </a:gs>
              <a:gs pos="100000">
                <a:srgbClr val="E5007D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E5007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une dépression masquée </a:t>
            </a:r>
          </a:p>
        </p:txBody>
      </p:sp>
    </p:spTree>
    <p:extLst>
      <p:ext uri="{BB962C8B-B14F-4D97-AF65-F5344CB8AC3E}">
        <p14:creationId xmlns:p14="http://schemas.microsoft.com/office/powerpoint/2010/main" val="38939634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CF6C7-3D61-5D0A-797B-A0159E903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Cas patient n°2</a:t>
            </a:r>
            <a:endParaRPr lang="fr-FR" sz="4000" b="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B8ED4A-6DF6-594A-6EEB-B6AEF9E3D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0" kern="100" dirty="0">
                <a:solidFill>
                  <a:schemeClr val="tx1"/>
                </a:solidFill>
              </a:rPr>
              <a:t>Insomnie d’endormissement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F914DF2-4B70-C7C3-339A-742C5FAFF583}"/>
              </a:ext>
            </a:extLst>
          </p:cNvPr>
          <p:cNvGrpSpPr/>
          <p:nvPr/>
        </p:nvGrpSpPr>
        <p:grpSpPr>
          <a:xfrm>
            <a:off x="9417160" y="6292485"/>
            <a:ext cx="2588768" cy="430278"/>
            <a:chOff x="9417160" y="6292485"/>
            <a:chExt cx="2588768" cy="43027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17F4AE7-3531-CA9A-B865-7FD9179B4C21}"/>
                </a:ext>
              </a:extLst>
            </p:cNvPr>
            <p:cNvSpPr txBox="1"/>
            <p:nvPr/>
          </p:nvSpPr>
          <p:spPr>
            <a:xfrm>
              <a:off x="10009700" y="6397660"/>
              <a:ext cx="1519202" cy="253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 le concours du </a:t>
              </a: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E122D0E1-84FE-9405-5CDF-AE0526E8D4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7160" y="6375888"/>
              <a:ext cx="614312" cy="275364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2E96F0F0-06AA-979E-0049-59C8F02059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744" t="12165" r="8629" b="2295"/>
            <a:stretch>
              <a:fillRect/>
            </a:stretch>
          </p:blipFill>
          <p:spPr>
            <a:xfrm>
              <a:off x="11528902" y="6292485"/>
              <a:ext cx="477026" cy="430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30947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du cas patient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9939A3C5-0DB9-B722-C492-FBA02C089D56}"/>
              </a:ext>
            </a:extLst>
          </p:cNvPr>
          <p:cNvSpPr/>
          <p:nvPr/>
        </p:nvSpPr>
        <p:spPr>
          <a:xfrm>
            <a:off x="443370" y="2032109"/>
            <a:ext cx="7156036" cy="58519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Mme </a:t>
            </a:r>
            <a:r>
              <a:rPr lang="fr-F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âgée de 46 ans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chargée de projet informatique,            sans antécédent particulier.</a:t>
            </a:r>
          </a:p>
        </p:txBody>
      </p:sp>
      <p:sp>
        <p:nvSpPr>
          <p:cNvPr id="8" name="Rectangle: Rounded Corners 95">
            <a:extLst>
              <a:ext uri="{FF2B5EF4-FFF2-40B4-BE49-F238E27FC236}">
                <a16:creationId xmlns:a16="http://schemas.microsoft.com/office/drawing/2014/main" id="{23CE6236-F52C-9B4B-60CB-DABC9A42A9E5}"/>
              </a:ext>
            </a:extLst>
          </p:cNvPr>
          <p:cNvSpPr/>
          <p:nvPr/>
        </p:nvSpPr>
        <p:spPr>
          <a:xfrm>
            <a:off x="443367" y="2755556"/>
            <a:ext cx="8144579" cy="84693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dort mal depuis sa première grossesse, il y a 16 ans,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avec une aggravation progressive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 elle n’a jamais été une grosse dormeuse ».</a:t>
            </a:r>
          </a:p>
        </p:txBody>
      </p:sp>
      <p:sp>
        <p:nvSpPr>
          <p:cNvPr id="9" name="Rectangle: Rounded Corners 95">
            <a:extLst>
              <a:ext uri="{FF2B5EF4-FFF2-40B4-BE49-F238E27FC236}">
                <a16:creationId xmlns:a16="http://schemas.microsoft.com/office/drawing/2014/main" id="{AF8F649C-C81C-EF98-4042-1C8FF3CFC10C}"/>
              </a:ext>
            </a:extLst>
          </p:cNvPr>
          <p:cNvSpPr/>
          <p:nvPr/>
        </p:nvSpPr>
        <p:spPr>
          <a:xfrm>
            <a:off x="443367" y="4890221"/>
            <a:ext cx="9937760" cy="59929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rapporte des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antécédents familiaux de problèmes d’endormissement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chez sa mère et chez sa grand-mère avec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probables impatiences.</a:t>
            </a:r>
          </a:p>
        </p:txBody>
      </p:sp>
      <p:sp>
        <p:nvSpPr>
          <p:cNvPr id="10" name="Rectangle: Rounded Corners 95">
            <a:extLst>
              <a:ext uri="{FF2B5EF4-FFF2-40B4-BE49-F238E27FC236}">
                <a16:creationId xmlns:a16="http://schemas.microsoft.com/office/drawing/2014/main" id="{3977CD14-019D-926E-3F87-9905340D1FEF}"/>
              </a:ext>
            </a:extLst>
          </p:cNvPr>
          <p:cNvSpPr/>
          <p:nvPr/>
        </p:nvSpPr>
        <p:spPr>
          <a:xfrm>
            <a:off x="443367" y="5672260"/>
            <a:ext cx="10574064" cy="57701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taux de ferritine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de 32 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fr-FR" sz="16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Rectangle: Rounded Corners 95">
            <a:extLst>
              <a:ext uri="{FF2B5EF4-FFF2-40B4-BE49-F238E27FC236}">
                <a16:creationId xmlns:a16="http://schemas.microsoft.com/office/drawing/2014/main" id="{4C3F4963-E19C-7DFA-7A04-6E798BEB9A21}"/>
              </a:ext>
            </a:extLst>
          </p:cNvPr>
          <p:cNvSpPr/>
          <p:nvPr/>
        </p:nvSpPr>
        <p:spPr>
          <a:xfrm>
            <a:off x="443367" y="3743534"/>
            <a:ext cx="9104043" cy="97396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Actuellement, elle a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stress élevé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(sa mère a une récidive de cancer du sein)            et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 très inquiète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et prend ponctuellement un antipsychotique neuroleptique. De plus, elle fait face à une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charge de travail importante.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2778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71416" y="1297460"/>
            <a:ext cx="5174856" cy="5121264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597590" y="2184356"/>
            <a:ext cx="4282800" cy="324704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Que voyez-vous ?</a:t>
            </a:r>
          </a:p>
          <a:p>
            <a:pPr marL="57150" indent="-34290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rgbClr val="555555"/>
                </a:solidFill>
              </a:rPr>
              <a:t>Un coucher à heures régulières en moyenne à 23h (entre 21h45 et minuit)</a:t>
            </a:r>
          </a:p>
          <a:p>
            <a:pPr marL="57150" indent="-34290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rgbClr val="555555"/>
                </a:solidFill>
              </a:rPr>
              <a:t>Un lever plus irrégulier : entre 7h et 9h</a:t>
            </a:r>
          </a:p>
          <a:p>
            <a:pPr marL="57150" indent="-34290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rgbClr val="555555"/>
                </a:solidFill>
              </a:rPr>
              <a:t>Il met entre 3h et 7h pour s’endormir ; lorsqu’il s’endort, il dort d’une traite</a:t>
            </a:r>
          </a:p>
          <a:p>
            <a:pPr marL="57150" indent="-34290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rgbClr val="555555"/>
                </a:solidFill>
              </a:rPr>
              <a:t>Il est plutôt en forme la journée</a:t>
            </a:r>
          </a:p>
          <a:p>
            <a:pPr marL="57150" indent="-34290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altLang="fr-FR" sz="1600" dirty="0">
                <a:solidFill>
                  <a:srgbClr val="555555"/>
                </a:solidFill>
              </a:rPr>
              <a:t>Il a pris 2 fois un antipsychotique neuroleptique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F311546-5E77-81D3-DF86-D6834BB136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523"/>
          <a:stretch>
            <a:fillRect/>
          </a:stretch>
        </p:blipFill>
        <p:spPr>
          <a:xfrm rot="5400000">
            <a:off x="1580257" y="526765"/>
            <a:ext cx="4524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6660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AA80EA-2B99-C0C7-4E24-5C30D17770D5}"/>
              </a:ext>
            </a:extLst>
          </p:cNvPr>
          <p:cNvSpPr txBox="1"/>
          <p:nvPr/>
        </p:nvSpPr>
        <p:spPr>
          <a:xfrm>
            <a:off x="396707" y="6535200"/>
            <a:ext cx="265168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00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SJSR : Syndrome des Jambes Sans Repos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5774" y="1232968"/>
            <a:ext cx="5202194" cy="5185756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583046" y="2215088"/>
            <a:ext cx="4312392" cy="266534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dirty="0"/>
              <a:t>À quoi pensez-vous ?</a:t>
            </a:r>
            <a:endParaRPr lang="fr-FR" sz="1000" dirty="0"/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Stress émotionnel ou professionnel</a:t>
            </a:r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Conditions environnementales non propices au sommeil</a:t>
            </a:r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Mauvaises habitudes de sommeil</a:t>
            </a:r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 err="1">
                <a:solidFill>
                  <a:srgbClr val="555555"/>
                </a:solidFill>
                <a:latin typeface="Arial" charset="0"/>
                <a:cs typeface="Arial" charset="0"/>
              </a:rPr>
              <a:t>Chronotype</a:t>
            </a: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 du soir </a:t>
            </a:r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Médicaments : prise tardive de stimulants</a:t>
            </a:r>
          </a:p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Douleurs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CB9510A-0DC2-67FD-C4AE-FCF7911CCAE7}"/>
              </a:ext>
            </a:extLst>
          </p:cNvPr>
          <p:cNvSpPr txBox="1">
            <a:spLocks noChangeArrowheads="1"/>
          </p:cNvSpPr>
          <p:nvPr/>
        </p:nvSpPr>
        <p:spPr>
          <a:xfrm>
            <a:off x="7583046" y="4852274"/>
            <a:ext cx="4312392" cy="31393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1" indent="-342900" defTabSz="374400">
              <a:buClr>
                <a:srgbClr val="555555"/>
              </a:buClr>
              <a:defRPr/>
            </a:pPr>
            <a:r>
              <a:rPr lang="fr-FR" sz="1600" b="1" dirty="0">
                <a:solidFill>
                  <a:srgbClr val="555555"/>
                </a:solidFill>
                <a:latin typeface="Arial" charset="0"/>
                <a:cs typeface="Arial" charset="0"/>
              </a:rPr>
              <a:t>SJSR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13C9A19-DCAF-0536-D06A-46C9FB11BA5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82" r="6160"/>
          <a:stretch>
            <a:fillRect/>
          </a:stretch>
        </p:blipFill>
        <p:spPr>
          <a:xfrm rot="5400000">
            <a:off x="1592676" y="514346"/>
            <a:ext cx="4493837" cy="685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4256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362863"/>
            <a:ext cx="4806483" cy="5069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919640" y="2460480"/>
            <a:ext cx="3956163" cy="3452227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Que proposez-vous comme conseils ?</a:t>
            </a:r>
          </a:p>
          <a:p>
            <a:pPr marL="57150" indent="-342900" defTabSz="374400">
              <a:buFont typeface="Arial" panose="020B0604020202020204" pitchFamily="34" charset="0"/>
              <a:buChar char="•"/>
            </a:pPr>
            <a:endParaRPr lang="fr-FR" sz="1600" dirty="0">
              <a:solidFill>
                <a:srgbClr val="555555"/>
              </a:solidFill>
            </a:endParaRPr>
          </a:p>
          <a:p>
            <a:pPr marL="57150" indent="-342900" defTabSz="37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Prise en charge des impatiences</a:t>
            </a:r>
          </a:p>
          <a:p>
            <a:pPr marL="57150" indent="-342900" defTabSz="374400"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Mesures d’hygiène de sommeil   car temps passé au lit excessif :</a:t>
            </a:r>
          </a:p>
          <a:p>
            <a:pPr marL="514350" lvl="2" indent="-342900" defTabSz="374400">
              <a:buFont typeface="Wingdings" panose="05000000000000000000" pitchFamily="2" charset="2"/>
              <a:buChar char="Ø"/>
            </a:pPr>
            <a:r>
              <a:rPr lang="fr-FR" sz="1200" b="1" dirty="0">
                <a:solidFill>
                  <a:srgbClr val="555555"/>
                </a:solidFill>
                <a:latin typeface="Arial" charset="0"/>
                <a:cs typeface="Arial" charset="0"/>
              </a:rPr>
              <a:t>Mettre en place un coucher plus tardif</a:t>
            </a:r>
          </a:p>
          <a:p>
            <a:pPr marL="514350" lvl="2" indent="-342900" defTabSz="374400">
              <a:buFont typeface="Wingdings" panose="05000000000000000000" pitchFamily="2" charset="2"/>
              <a:buChar char="Ø"/>
            </a:pPr>
            <a:r>
              <a:rPr lang="fr-FR" sz="1200" b="1" dirty="0">
                <a:solidFill>
                  <a:srgbClr val="555555"/>
                </a:solidFill>
                <a:latin typeface="Arial" charset="0"/>
                <a:cs typeface="Arial" charset="0"/>
              </a:rPr>
              <a:t>Horaires réguliers </a:t>
            </a:r>
          </a:p>
          <a:p>
            <a:pPr marL="514350" lvl="2" indent="-342900" defTabSz="374400">
              <a:buFont typeface="Wingdings" panose="05000000000000000000" pitchFamily="2" charset="2"/>
              <a:buChar char="Ø"/>
            </a:pPr>
            <a:r>
              <a:rPr lang="fr-FR" sz="1200" b="1" dirty="0">
                <a:solidFill>
                  <a:srgbClr val="555555"/>
                </a:solidFill>
                <a:latin typeface="Arial" charset="0"/>
                <a:cs typeface="Arial" charset="0"/>
              </a:rPr>
              <a:t>Aide à l’arrêt définitif de l’antipsychotique neuroleptique</a:t>
            </a:r>
          </a:p>
          <a:p>
            <a:pPr marL="514350" lvl="2" indent="-342900" defTabSz="374400">
              <a:buFont typeface="Wingdings" panose="05000000000000000000" pitchFamily="2" charset="2"/>
              <a:buChar char="Ø"/>
            </a:pPr>
            <a:r>
              <a:rPr lang="fr-FR" sz="1200" b="1" dirty="0">
                <a:solidFill>
                  <a:srgbClr val="555555"/>
                </a:solidFill>
                <a:latin typeface="Arial" charset="0"/>
                <a:cs typeface="Arial" charset="0"/>
              </a:rPr>
              <a:t>Conseils d’hygiène de sommeil classiques</a:t>
            </a:r>
          </a:p>
          <a:p>
            <a:pPr marL="57150" indent="-342900" defTabSz="3744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FR" sz="1600" dirty="0">
              <a:solidFill>
                <a:srgbClr val="555555"/>
              </a:solidFill>
            </a:endParaRPr>
          </a:p>
          <a:p>
            <a:pPr>
              <a:lnSpc>
                <a:spcPct val="150000"/>
              </a:lnSpc>
            </a:pPr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6E6A558-D87E-DB45-60F8-8D43F73C2E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51" r="5948"/>
          <a:stretch>
            <a:fillRect/>
          </a:stretch>
        </p:blipFill>
        <p:spPr>
          <a:xfrm rot="5400000">
            <a:off x="1581829" y="525193"/>
            <a:ext cx="4503997" cy="6840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801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s’est-il passé pour ce patient ?</a:t>
            </a:r>
          </a:p>
        </p:txBody>
      </p:sp>
      <p:sp>
        <p:nvSpPr>
          <p:cNvPr id="2" name="Rectangle: Rounded Corners 95">
            <a:extLst>
              <a:ext uri="{FF2B5EF4-FFF2-40B4-BE49-F238E27FC236}">
                <a16:creationId xmlns:a16="http://schemas.microsoft.com/office/drawing/2014/main" id="{463D614A-3C82-F031-0239-0FA8177EE87F}"/>
              </a:ext>
            </a:extLst>
          </p:cNvPr>
          <p:cNvSpPr/>
          <p:nvPr/>
        </p:nvSpPr>
        <p:spPr>
          <a:xfrm>
            <a:off x="443369" y="2032109"/>
            <a:ext cx="7926487" cy="903596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patiente </a:t>
            </a:r>
            <a:r>
              <a:rPr 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eu une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supplémentation en fer,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 qui a amélioré son syndrome des jambes sans repos, l’endormissement a été plus rapide, elle perçoit son sommeil comme « moins agité ».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416E4B1B-7701-8606-233B-B61E257ECEEB}"/>
              </a:ext>
            </a:extLst>
          </p:cNvPr>
          <p:cNvSpPr/>
          <p:nvPr/>
        </p:nvSpPr>
        <p:spPr>
          <a:xfrm>
            <a:off x="443369" y="3242367"/>
            <a:ext cx="9104043" cy="589282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a mis en place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 horaires plus réguliers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coucher à 23h30 pour un lever à 7h lorsqu’elle travaille, sinon plutôt minuit-8h si elle ne travaille pas.</a:t>
            </a:r>
          </a:p>
        </p:txBody>
      </p:sp>
      <p:sp>
        <p:nvSpPr>
          <p:cNvPr id="6" name="Rectangle: Rounded Corners 95">
            <a:extLst>
              <a:ext uri="{FF2B5EF4-FFF2-40B4-BE49-F238E27FC236}">
                <a16:creationId xmlns:a16="http://schemas.microsoft.com/office/drawing/2014/main" id="{D58A8C35-25B5-43E0-BD13-197DF0B4044D}"/>
              </a:ext>
            </a:extLst>
          </p:cNvPr>
          <p:cNvSpPr/>
          <p:nvPr/>
        </p:nvSpPr>
        <p:spPr>
          <a:xfrm>
            <a:off x="443369" y="4138311"/>
            <a:ext cx="9937760" cy="59929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prend encore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ponctuellement 3 goutes de neuroleptique si rumination +++</a:t>
            </a:r>
            <a:r>
              <a:rPr lang="fr-FR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(mère malade).</a:t>
            </a:r>
          </a:p>
        </p:txBody>
      </p:sp>
    </p:spTree>
    <p:extLst>
      <p:ext uri="{BB962C8B-B14F-4D97-AF65-F5344CB8AC3E}">
        <p14:creationId xmlns:p14="http://schemas.microsoft.com/office/powerpoint/2010/main" val="291662403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CF6C7-3D61-5D0A-797B-A0159E903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Cas patient n°3</a:t>
            </a:r>
            <a:endParaRPr lang="fr-FR" sz="4000" b="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B8ED4A-6DF6-594A-6EEB-B6AEF9E3D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0" kern="100" dirty="0">
                <a:solidFill>
                  <a:schemeClr val="tx1"/>
                </a:solidFill>
              </a:rPr>
              <a:t>Insomnie de maintien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535BA9F-D1D6-D8FB-58CD-6A4656730903}"/>
              </a:ext>
            </a:extLst>
          </p:cNvPr>
          <p:cNvGrpSpPr/>
          <p:nvPr/>
        </p:nvGrpSpPr>
        <p:grpSpPr>
          <a:xfrm>
            <a:off x="9417160" y="6292485"/>
            <a:ext cx="2588768" cy="430278"/>
            <a:chOff x="9417160" y="6292485"/>
            <a:chExt cx="2588768" cy="43027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88DE30CF-0603-D074-4852-C30CF82FFDCB}"/>
                </a:ext>
              </a:extLst>
            </p:cNvPr>
            <p:cNvSpPr txBox="1"/>
            <p:nvPr/>
          </p:nvSpPr>
          <p:spPr>
            <a:xfrm>
              <a:off x="10009700" y="6397660"/>
              <a:ext cx="1519202" cy="253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 le concours du </a:t>
              </a: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97B1AF0F-E3DB-91E5-F736-E61A59DF8F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7160" y="6375888"/>
              <a:ext cx="614312" cy="275364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302A67C4-2E0D-1CAA-BEEF-F4AE36412D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744" t="12165" r="8629" b="2295"/>
            <a:stretch>
              <a:fillRect/>
            </a:stretch>
          </p:blipFill>
          <p:spPr>
            <a:xfrm>
              <a:off x="11528902" y="6292485"/>
              <a:ext cx="477026" cy="430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38944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du cas patient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9939A3C5-0DB9-B722-C492-FBA02C089D56}"/>
              </a:ext>
            </a:extLst>
          </p:cNvPr>
          <p:cNvSpPr/>
          <p:nvPr/>
        </p:nvSpPr>
        <p:spPr>
          <a:xfrm>
            <a:off x="443370" y="2032109"/>
            <a:ext cx="7156036" cy="58519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spcAft>
                <a:spcPts val="800"/>
              </a:spcAft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Mme R.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âgée de 60 ans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consultante, vit en couple, a un fils adulte.</a:t>
            </a:r>
          </a:p>
        </p:txBody>
      </p:sp>
      <p:sp>
        <p:nvSpPr>
          <p:cNvPr id="8" name="Rectangle: Rounded Corners 95">
            <a:extLst>
              <a:ext uri="{FF2B5EF4-FFF2-40B4-BE49-F238E27FC236}">
                <a16:creationId xmlns:a16="http://schemas.microsoft.com/office/drawing/2014/main" id="{23CE6236-F52C-9B4B-60CB-DABC9A42A9E5}"/>
              </a:ext>
            </a:extLst>
          </p:cNvPr>
          <p:cNvSpPr/>
          <p:nvPr/>
        </p:nvSpPr>
        <p:spPr>
          <a:xfrm>
            <a:off x="443367" y="2747264"/>
            <a:ext cx="8144579" cy="1291068"/>
          </a:xfrm>
          <a:prstGeom prst="roundRect">
            <a:avLst>
              <a:gd name="adj" fmla="val 28944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Antécédents :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maladie de Basedow, ménopausée depuis 2017, a </a:t>
            </a:r>
          </a:p>
          <a:p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l’arthrose.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 fume pas, ne se drogue pas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consomme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très peu d’alcool</a:t>
            </a:r>
            <a:r>
              <a:rPr lang="fr-FR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jusqu'à 3 tasses / matinée de café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Activité physique : 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gymnastique 1h par semaine. Elle a un poids normal  pour sa taille.</a:t>
            </a:r>
          </a:p>
        </p:txBody>
      </p:sp>
      <p:sp>
        <p:nvSpPr>
          <p:cNvPr id="9" name="Rectangle: Rounded Corners 95">
            <a:extLst>
              <a:ext uri="{FF2B5EF4-FFF2-40B4-BE49-F238E27FC236}">
                <a16:creationId xmlns:a16="http://schemas.microsoft.com/office/drawing/2014/main" id="{AF8F649C-C81C-EF98-4042-1C8FF3CFC10C}"/>
              </a:ext>
            </a:extLst>
          </p:cNvPr>
          <p:cNvSpPr/>
          <p:nvPr/>
        </p:nvSpPr>
        <p:spPr>
          <a:xfrm>
            <a:off x="443367" y="5165130"/>
            <a:ext cx="9937760" cy="453998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spcAft>
                <a:spcPts val="800"/>
              </a:spcAft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bouffées de chaleur sont sévères et </a:t>
            </a:r>
            <a:r>
              <a:rPr lang="fr-FR" sz="1600" b="1" dirty="0" err="1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éveillantes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de même que les douleurs d'arthrose.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95">
            <a:extLst>
              <a:ext uri="{FF2B5EF4-FFF2-40B4-BE49-F238E27FC236}">
                <a16:creationId xmlns:a16="http://schemas.microsoft.com/office/drawing/2014/main" id="{4C3F4963-E19C-7DFA-7A04-6E798BEB9A21}"/>
              </a:ext>
            </a:extLst>
          </p:cNvPr>
          <p:cNvSpPr/>
          <p:nvPr/>
        </p:nvSpPr>
        <p:spPr>
          <a:xfrm>
            <a:off x="443367" y="4204654"/>
            <a:ext cx="9104043" cy="802445"/>
          </a:xfrm>
          <a:prstGeom prst="roundRect">
            <a:avLst>
              <a:gd name="adj" fmla="val 34601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spcAft>
                <a:spcPts val="800"/>
              </a:spcAft>
            </a:pP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sommeil n'a jamais été réparateur et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toujours été sensible au moindre bruit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      Il existe des difficultés de maintien (nombreux éveils brefs) et un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sommeil non réparateur avec une grande fatigue au lever.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00131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67389" y="1210962"/>
            <a:ext cx="5250006" cy="5236139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710944" y="2205227"/>
            <a:ext cx="4362895" cy="311880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dirty="0"/>
              <a:t>Que voyez-vous ?</a:t>
            </a:r>
          </a:p>
          <a:p>
            <a:pPr>
              <a:lnSpc>
                <a:spcPct val="150000"/>
              </a:lnSpc>
            </a:pPr>
            <a:endParaRPr lang="fr-FR" sz="1000" dirty="0"/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Temps de lecture au lit. Pas de difficulté 	d'endormissement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Sommeil fragmenté par plusieurs éveils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Absence de réveil matinal précoce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Léger décalage du rythme veille-       sommeil le week-end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Fatigue en journée </a:t>
            </a:r>
            <a:br>
              <a:rPr lang="fr-FR" sz="1600" dirty="0">
                <a:solidFill>
                  <a:srgbClr val="555555"/>
                </a:solidFill>
              </a:rPr>
            </a:br>
            <a:r>
              <a:rPr lang="fr-FR" sz="1600" dirty="0">
                <a:solidFill>
                  <a:srgbClr val="555555"/>
                </a:solidFill>
              </a:rPr>
              <a:t>(</a:t>
            </a:r>
            <a:r>
              <a:rPr lang="fr-FR" sz="1600" dirty="0" err="1">
                <a:solidFill>
                  <a:srgbClr val="555555"/>
                </a:solidFill>
              </a:rPr>
              <a:t>cf</a:t>
            </a:r>
            <a:r>
              <a:rPr lang="fr-FR" sz="1600" dirty="0">
                <a:solidFill>
                  <a:srgbClr val="555555"/>
                </a:solidFill>
              </a:rPr>
              <a:t> notes de la journée)</a:t>
            </a:r>
          </a:p>
        </p:txBody>
      </p:sp>
      <p:pic>
        <p:nvPicPr>
          <p:cNvPr id="4" name="Image 3" descr="Une image contenant texte, nombre, capture d’écran&#10;&#10;Description générée automatiquement">
            <a:extLst>
              <a:ext uri="{FF2B5EF4-FFF2-40B4-BE49-F238E27FC236}">
                <a16:creationId xmlns:a16="http://schemas.microsoft.com/office/drawing/2014/main" id="{B9C3D52C-3719-1519-66FC-F20738A33F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6"/>
          <a:stretch>
            <a:fillRect/>
          </a:stretch>
        </p:blipFill>
        <p:spPr>
          <a:xfrm rot="16200000">
            <a:off x="1584807" y="565820"/>
            <a:ext cx="45071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9436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: Rounded Corners 14">
            <a:extLst>
              <a:ext uri="{FF2B5EF4-FFF2-40B4-BE49-F238E27FC236}">
                <a16:creationId xmlns:a16="http://schemas.microsoft.com/office/drawing/2014/main" id="{594BAE82-10DC-309D-27B8-26341C5493CB}"/>
              </a:ext>
            </a:extLst>
          </p:cNvPr>
          <p:cNvSpPr/>
          <p:nvPr/>
        </p:nvSpPr>
        <p:spPr>
          <a:xfrm>
            <a:off x="3861122" y="1663812"/>
            <a:ext cx="5963088" cy="1361868"/>
          </a:xfrm>
          <a:prstGeom prst="round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1" name="Rectangle: Rounded Corners 74">
            <a:extLst>
              <a:ext uri="{FF2B5EF4-FFF2-40B4-BE49-F238E27FC236}">
                <a16:creationId xmlns:a16="http://schemas.microsoft.com/office/drawing/2014/main" id="{3875C809-543E-67D5-9B08-E4252E2A0E54}"/>
              </a:ext>
            </a:extLst>
          </p:cNvPr>
          <p:cNvSpPr/>
          <p:nvPr/>
        </p:nvSpPr>
        <p:spPr>
          <a:xfrm>
            <a:off x="3861122" y="3868105"/>
            <a:ext cx="6049500" cy="2230154"/>
          </a:xfrm>
          <a:prstGeom prst="round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tangle: Rounded Corners 75">
            <a:extLst>
              <a:ext uri="{FF2B5EF4-FFF2-40B4-BE49-F238E27FC236}">
                <a16:creationId xmlns:a16="http://schemas.microsoft.com/office/drawing/2014/main" id="{F12A9BED-CE8A-5444-4719-299241B20404}"/>
              </a:ext>
            </a:extLst>
          </p:cNvPr>
          <p:cNvSpPr/>
          <p:nvPr/>
        </p:nvSpPr>
        <p:spPr>
          <a:xfrm>
            <a:off x="3947533" y="1739492"/>
            <a:ext cx="5963088" cy="1414597"/>
          </a:xfrm>
          <a:prstGeom prst="roundRect">
            <a:avLst/>
          </a:prstGeom>
          <a:noFill/>
          <a:ln>
            <a:solidFill>
              <a:srgbClr val="599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3" name="Rectangle: Rounded Corners 76">
            <a:extLst>
              <a:ext uri="{FF2B5EF4-FFF2-40B4-BE49-F238E27FC236}">
                <a16:creationId xmlns:a16="http://schemas.microsoft.com/office/drawing/2014/main" id="{8632033B-BE09-4F03-3C05-4412E52A025B}"/>
              </a:ext>
            </a:extLst>
          </p:cNvPr>
          <p:cNvSpPr/>
          <p:nvPr/>
        </p:nvSpPr>
        <p:spPr>
          <a:xfrm>
            <a:off x="3947534" y="3930343"/>
            <a:ext cx="6049500" cy="2230154"/>
          </a:xfrm>
          <a:prstGeom prst="roundRect">
            <a:avLst/>
          </a:prstGeom>
          <a:noFill/>
          <a:ln>
            <a:solidFill>
              <a:srgbClr val="E5007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5" name="TextBox 79">
            <a:extLst>
              <a:ext uri="{FF2B5EF4-FFF2-40B4-BE49-F238E27FC236}">
                <a16:creationId xmlns:a16="http://schemas.microsoft.com/office/drawing/2014/main" id="{6BE4A1C3-D41B-2806-F96A-720D28330649}"/>
              </a:ext>
            </a:extLst>
          </p:cNvPr>
          <p:cNvSpPr txBox="1"/>
          <p:nvPr/>
        </p:nvSpPr>
        <p:spPr>
          <a:xfrm>
            <a:off x="3936866" y="1704720"/>
            <a:ext cx="5887344" cy="1251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fontAlgn="base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altLang="fr-FR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patient </a:t>
            </a: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Prise de conscience de sa plainte</a:t>
            </a: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Valorisation de son ressenti</a:t>
            </a:r>
          </a:p>
        </p:txBody>
      </p:sp>
      <p:cxnSp>
        <p:nvCxnSpPr>
          <p:cNvPr id="40" name="Connector: Elbow 19">
            <a:extLst>
              <a:ext uri="{FF2B5EF4-FFF2-40B4-BE49-F238E27FC236}">
                <a16:creationId xmlns:a16="http://schemas.microsoft.com/office/drawing/2014/main" id="{F4093434-A2B5-4408-B4CC-03465901F624}"/>
              </a:ext>
            </a:extLst>
          </p:cNvPr>
          <p:cNvCxnSpPr>
            <a:cxnSpLocks/>
          </p:cNvCxnSpPr>
          <p:nvPr/>
        </p:nvCxnSpPr>
        <p:spPr>
          <a:xfrm flipV="1">
            <a:off x="1566468" y="2167065"/>
            <a:ext cx="2294654" cy="326423"/>
          </a:xfrm>
          <a:prstGeom prst="bentConnector3">
            <a:avLst>
              <a:gd name="adj1" fmla="val 1019"/>
            </a:avLst>
          </a:prstGeom>
          <a:ln>
            <a:solidFill>
              <a:srgbClr val="5994A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30">
            <a:extLst>
              <a:ext uri="{FF2B5EF4-FFF2-40B4-BE49-F238E27FC236}">
                <a16:creationId xmlns:a16="http://schemas.microsoft.com/office/drawing/2014/main" id="{7764C082-C0D3-0BAE-A045-2804F11B53CA}"/>
              </a:ext>
            </a:extLst>
          </p:cNvPr>
          <p:cNvCxnSpPr>
            <a:cxnSpLocks/>
          </p:cNvCxnSpPr>
          <p:nvPr/>
        </p:nvCxnSpPr>
        <p:spPr>
          <a:xfrm>
            <a:off x="1565227" y="4602513"/>
            <a:ext cx="2285227" cy="271041"/>
          </a:xfrm>
          <a:prstGeom prst="bentConnector3">
            <a:avLst>
              <a:gd name="adj1" fmla="val -17"/>
            </a:avLst>
          </a:prstGeom>
          <a:ln>
            <a:solidFill>
              <a:srgbClr val="E500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7" name="Group 49">
            <a:extLst>
              <a:ext uri="{FF2B5EF4-FFF2-40B4-BE49-F238E27FC236}">
                <a16:creationId xmlns:a16="http://schemas.microsoft.com/office/drawing/2014/main" id="{A8ADD4FB-15AE-FBBE-5C6A-85B6478C385A}"/>
              </a:ext>
            </a:extLst>
          </p:cNvPr>
          <p:cNvGrpSpPr/>
          <p:nvPr/>
        </p:nvGrpSpPr>
        <p:grpSpPr>
          <a:xfrm>
            <a:off x="755103" y="3016593"/>
            <a:ext cx="1612540" cy="1216010"/>
            <a:chOff x="4119563" y="1465263"/>
            <a:chExt cx="331788" cy="315913"/>
          </a:xfrm>
        </p:grpSpPr>
        <p:sp>
          <p:nvSpPr>
            <p:cNvPr id="48" name="Freeform 225">
              <a:extLst>
                <a:ext uri="{FF2B5EF4-FFF2-40B4-BE49-F238E27FC236}">
                  <a16:creationId xmlns:a16="http://schemas.microsoft.com/office/drawing/2014/main" id="{6C278172-96DE-0355-2E26-048BB88074EA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9725" y="1465263"/>
              <a:ext cx="271463" cy="285750"/>
            </a:xfrm>
            <a:custGeom>
              <a:avLst/>
              <a:gdLst>
                <a:gd name="T0" fmla="*/ 36 w 72"/>
                <a:gd name="T1" fmla="*/ 76 h 76"/>
                <a:gd name="T2" fmla="*/ 48 w 72"/>
                <a:gd name="T3" fmla="*/ 64 h 76"/>
                <a:gd name="T4" fmla="*/ 72 w 72"/>
                <a:gd name="T5" fmla="*/ 64 h 76"/>
                <a:gd name="T6" fmla="*/ 72 w 72"/>
                <a:gd name="T7" fmla="*/ 0 h 76"/>
                <a:gd name="T8" fmla="*/ 48 w 72"/>
                <a:gd name="T9" fmla="*/ 0 h 76"/>
                <a:gd name="T10" fmla="*/ 36 w 72"/>
                <a:gd name="T11" fmla="*/ 12 h 76"/>
                <a:gd name="T12" fmla="*/ 24 w 72"/>
                <a:gd name="T13" fmla="*/ 0 h 76"/>
                <a:gd name="T14" fmla="*/ 0 w 72"/>
                <a:gd name="T15" fmla="*/ 0 h 76"/>
                <a:gd name="T16" fmla="*/ 0 w 72"/>
                <a:gd name="T17" fmla="*/ 64 h 76"/>
                <a:gd name="T18" fmla="*/ 24 w 72"/>
                <a:gd name="T19" fmla="*/ 64 h 76"/>
                <a:gd name="T20" fmla="*/ 36 w 72"/>
                <a:gd name="T21" fmla="*/ 76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2" h="76">
                  <a:moveTo>
                    <a:pt x="36" y="76"/>
                  </a:moveTo>
                  <a:cubicBezTo>
                    <a:pt x="36" y="68"/>
                    <a:pt x="40" y="64"/>
                    <a:pt x="48" y="64"/>
                  </a:cubicBezTo>
                  <a:cubicBezTo>
                    <a:pt x="54" y="64"/>
                    <a:pt x="72" y="64"/>
                    <a:pt x="72" y="64"/>
                  </a:cubicBezTo>
                  <a:cubicBezTo>
                    <a:pt x="72" y="0"/>
                    <a:pt x="72" y="0"/>
                    <a:pt x="72" y="0"/>
                  </a:cubicBezTo>
                  <a:cubicBezTo>
                    <a:pt x="72" y="0"/>
                    <a:pt x="50" y="0"/>
                    <a:pt x="48" y="0"/>
                  </a:cubicBezTo>
                  <a:cubicBezTo>
                    <a:pt x="40" y="0"/>
                    <a:pt x="36" y="4"/>
                    <a:pt x="36" y="12"/>
                  </a:cubicBezTo>
                  <a:cubicBezTo>
                    <a:pt x="36" y="4"/>
                    <a:pt x="32" y="0"/>
                    <a:pt x="24" y="0"/>
                  </a:cubicBezTo>
                  <a:cubicBezTo>
                    <a:pt x="22" y="0"/>
                    <a:pt x="0" y="0"/>
                    <a:pt x="0" y="0"/>
                  </a:cubicBezTo>
                  <a:cubicBezTo>
                    <a:pt x="0" y="64"/>
                    <a:pt x="0" y="64"/>
                    <a:pt x="0" y="64"/>
                  </a:cubicBezTo>
                  <a:cubicBezTo>
                    <a:pt x="0" y="64"/>
                    <a:pt x="18" y="64"/>
                    <a:pt x="24" y="64"/>
                  </a:cubicBezTo>
                  <a:cubicBezTo>
                    <a:pt x="32" y="64"/>
                    <a:pt x="36" y="68"/>
                    <a:pt x="36" y="76"/>
                  </a:cubicBezTo>
                  <a:close/>
                </a:path>
              </a:pathLst>
            </a:custGeom>
            <a:noFill/>
            <a:ln w="12700" cap="rnd">
              <a:solidFill>
                <a:srgbClr val="62A2A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49" name="Freeform 226">
              <a:extLst>
                <a:ext uri="{FF2B5EF4-FFF2-40B4-BE49-F238E27FC236}">
                  <a16:creationId xmlns:a16="http://schemas.microsoft.com/office/drawing/2014/main" id="{7516FEDA-6F1A-451F-9A1A-FBE6C02C15E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9563" y="1495426"/>
              <a:ext cx="331788" cy="285750"/>
            </a:xfrm>
            <a:custGeom>
              <a:avLst/>
              <a:gdLst>
                <a:gd name="T0" fmla="*/ 80 w 88"/>
                <a:gd name="T1" fmla="*/ 0 h 76"/>
                <a:gd name="T2" fmla="*/ 88 w 88"/>
                <a:gd name="T3" fmla="*/ 0 h 76"/>
                <a:gd name="T4" fmla="*/ 88 w 88"/>
                <a:gd name="T5" fmla="*/ 64 h 76"/>
                <a:gd name="T6" fmla="*/ 64 w 88"/>
                <a:gd name="T7" fmla="*/ 64 h 76"/>
                <a:gd name="T8" fmla="*/ 50 w 88"/>
                <a:gd name="T9" fmla="*/ 76 h 76"/>
                <a:gd name="T10" fmla="*/ 38 w 88"/>
                <a:gd name="T11" fmla="*/ 76 h 76"/>
                <a:gd name="T12" fmla="*/ 24 w 88"/>
                <a:gd name="T13" fmla="*/ 64 h 76"/>
                <a:gd name="T14" fmla="*/ 0 w 88"/>
                <a:gd name="T15" fmla="*/ 64 h 76"/>
                <a:gd name="T16" fmla="*/ 0 w 88"/>
                <a:gd name="T17" fmla="*/ 0 h 76"/>
                <a:gd name="T18" fmla="*/ 8 w 88"/>
                <a:gd name="T19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76">
                  <a:moveTo>
                    <a:pt x="80" y="0"/>
                  </a:moveTo>
                  <a:cubicBezTo>
                    <a:pt x="88" y="0"/>
                    <a:pt x="88" y="0"/>
                    <a:pt x="88" y="0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70" y="64"/>
                    <a:pt x="64" y="64"/>
                  </a:cubicBezTo>
                  <a:cubicBezTo>
                    <a:pt x="56" y="64"/>
                    <a:pt x="50" y="68"/>
                    <a:pt x="50" y="76"/>
                  </a:cubicBezTo>
                  <a:cubicBezTo>
                    <a:pt x="38" y="76"/>
                    <a:pt x="38" y="76"/>
                    <a:pt x="38" y="76"/>
                  </a:cubicBezTo>
                  <a:cubicBezTo>
                    <a:pt x="38" y="68"/>
                    <a:pt x="32" y="64"/>
                    <a:pt x="24" y="64"/>
                  </a:cubicBezTo>
                  <a:cubicBezTo>
                    <a:pt x="18" y="64"/>
                    <a:pt x="0" y="64"/>
                    <a:pt x="0" y="6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8" y="0"/>
                    <a:pt x="8" y="0"/>
                    <a:pt x="8" y="0"/>
                  </a:cubicBezTo>
                </a:path>
              </a:pathLst>
            </a:custGeom>
            <a:noFill/>
            <a:ln w="12700" cap="rnd">
              <a:solidFill>
                <a:srgbClr val="62A2A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  <p:sp>
          <p:nvSpPr>
            <p:cNvPr id="50" name="Line 227">
              <a:extLst>
                <a:ext uri="{FF2B5EF4-FFF2-40B4-BE49-F238E27FC236}">
                  <a16:creationId xmlns:a16="http://schemas.microsoft.com/office/drawing/2014/main" id="{A2CD38D1-E4DB-E915-956A-13161A0A6A1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286250" y="1511301"/>
              <a:ext cx="0" cy="233363"/>
            </a:xfrm>
            <a:prstGeom prst="line">
              <a:avLst/>
            </a:prstGeom>
            <a:noFill/>
            <a:ln w="12700" cap="rnd">
              <a:solidFill>
                <a:srgbClr val="62A2AD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id-ID"/>
            </a:p>
          </p:txBody>
        </p:sp>
      </p:grpSp>
      <p:sp>
        <p:nvSpPr>
          <p:cNvPr id="57" name="Titre 1">
            <a:extLst>
              <a:ext uri="{FF2B5EF4-FFF2-40B4-BE49-F238E27FC236}">
                <a16:creationId xmlns:a16="http://schemas.microsoft.com/office/drawing/2014/main" id="{54ACE501-91C1-A05E-EB4E-4C457ED71153}"/>
              </a:ext>
            </a:extLst>
          </p:cNvPr>
          <p:cNvSpPr txBox="1">
            <a:spLocks/>
          </p:cNvSpPr>
          <p:nvPr/>
        </p:nvSpPr>
        <p:spPr>
          <a:xfrm>
            <a:off x="990600" y="568884"/>
            <a:ext cx="10515600" cy="725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br>
              <a:rPr lang="fr-FR" altLang="fr-FR" sz="2800" dirty="0"/>
            </a:br>
            <a:br>
              <a:rPr lang="fr-FR" altLang="fr-FR" sz="2800" dirty="0"/>
            </a:br>
            <a:r>
              <a:rPr lang="fr-FR" altLang="fr-FR" sz="2800" dirty="0"/>
              <a:t>Utilité de l’agenda de sommeil : </a:t>
            </a:r>
          </a:p>
          <a:p>
            <a:r>
              <a:rPr lang="fr-FR" altLang="fr-FR" sz="2800" dirty="0"/>
              <a:t>outil de diagnostic, suivi et traitement </a:t>
            </a:r>
            <a:br>
              <a:rPr lang="fr-FR" altLang="fr-FR" sz="2800" dirty="0"/>
            </a:br>
            <a:br>
              <a:rPr lang="fr-FR" altLang="fr-FR" sz="2800" dirty="0"/>
            </a:br>
            <a:endParaRPr lang="fr-FR" sz="2800" dirty="0"/>
          </a:p>
        </p:txBody>
      </p:sp>
      <p:sp>
        <p:nvSpPr>
          <p:cNvPr id="58" name="TextBox 83">
            <a:extLst>
              <a:ext uri="{FF2B5EF4-FFF2-40B4-BE49-F238E27FC236}">
                <a16:creationId xmlns:a16="http://schemas.microsoft.com/office/drawing/2014/main" id="{9A624532-166B-70AE-54D3-3AC2103F73BB}"/>
              </a:ext>
            </a:extLst>
          </p:cNvPr>
          <p:cNvSpPr txBox="1"/>
          <p:nvPr/>
        </p:nvSpPr>
        <p:spPr>
          <a:xfrm>
            <a:off x="3936866" y="4004725"/>
            <a:ext cx="6049500" cy="2049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indent="0" algn="ctr"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None/>
              <a:defRPr/>
            </a:pPr>
            <a:r>
              <a:rPr lang="fr-FR" altLang="fr-FR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Pour le professionnel de santé</a:t>
            </a:r>
            <a:endParaRPr lang="fr-FR" altLang="fr-FR" sz="2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Clr>
                <a:srgbClr val="555555"/>
              </a:buClr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Évaluation du temps total de sommeil nécessaire</a:t>
            </a: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Clr>
                <a:srgbClr val="555555"/>
              </a:buClr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Gage de motivation</a:t>
            </a: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Clr>
                <a:srgbClr val="555555"/>
              </a:buClr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Évaluation des mesures d’hygiène de sommeil</a:t>
            </a:r>
          </a:p>
          <a:p>
            <a:pPr marL="703263" lvl="1" indent="-342900" fontAlgn="base">
              <a:lnSpc>
                <a:spcPct val="110000"/>
              </a:lnSpc>
              <a:spcBef>
                <a:spcPts val="1000"/>
              </a:spcBef>
              <a:buClr>
                <a:srgbClr val="555555"/>
              </a:buClr>
              <a:buFont typeface="Wingdings" panose="05000000000000000000" pitchFamily="2" charset="2"/>
              <a:buChar char="Ø"/>
              <a:defRPr/>
            </a:pPr>
            <a:r>
              <a:rPr lang="fr-FR" altLang="fr-FR" sz="1600" b="1" dirty="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Suivi du traitement</a:t>
            </a:r>
          </a:p>
        </p:txBody>
      </p:sp>
    </p:spTree>
    <p:extLst>
      <p:ext uri="{BB962C8B-B14F-4D97-AF65-F5344CB8AC3E}">
        <p14:creationId xmlns:p14="http://schemas.microsoft.com/office/powerpoint/2010/main" val="37149199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328361"/>
            <a:ext cx="4806483" cy="5069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967991" y="2277697"/>
            <a:ext cx="3844563" cy="276998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fr-FR" dirty="0"/>
              <a:t>À quoi pensez-vous ?</a:t>
            </a:r>
          </a:p>
          <a:p>
            <a:pPr>
              <a:lnSpc>
                <a:spcPct val="150000"/>
              </a:lnSpc>
            </a:pPr>
            <a:endParaRPr lang="fr-FR" sz="1000" dirty="0"/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Insomnie de maintien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Possibles nuisances environnementales</a:t>
            </a: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Possibles douleurs </a:t>
            </a:r>
            <a:r>
              <a:rPr lang="fr-FR" sz="1600" dirty="0" err="1">
                <a:solidFill>
                  <a:srgbClr val="555555"/>
                </a:solidFill>
              </a:rPr>
              <a:t>éveillantes</a:t>
            </a:r>
            <a:endParaRPr lang="fr-FR" sz="1600" dirty="0">
              <a:solidFill>
                <a:srgbClr val="555555"/>
              </a:solidFill>
            </a:endParaRPr>
          </a:p>
          <a:p>
            <a:pPr indent="-28575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Interroger la patiente sur d'éventuels signes d'apnée 		 du sommeil</a:t>
            </a:r>
          </a:p>
        </p:txBody>
      </p:sp>
      <p:pic>
        <p:nvPicPr>
          <p:cNvPr id="3" name="Image 2" descr="Une image contenant texte, nombre, capture d’écran&#10;&#10;Description générée automatiquement">
            <a:extLst>
              <a:ext uri="{FF2B5EF4-FFF2-40B4-BE49-F238E27FC236}">
                <a16:creationId xmlns:a16="http://schemas.microsoft.com/office/drawing/2014/main" id="{C2D122F9-CA6A-A864-A622-F0ADD2FEA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b="933"/>
          <a:stretch>
            <a:fillRect/>
          </a:stretch>
        </p:blipFill>
        <p:spPr>
          <a:xfrm rot="16200000">
            <a:off x="1542673" y="607954"/>
            <a:ext cx="4527481" cy="6794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414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293855"/>
            <a:ext cx="4806483" cy="5069852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919640" y="2391472"/>
            <a:ext cx="3956163" cy="294952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Que proposez-vous comme conseils ?</a:t>
            </a:r>
          </a:p>
          <a:p>
            <a:endParaRPr lang="fr-FR" sz="1000" dirty="0"/>
          </a:p>
          <a:p>
            <a:pPr marL="57150" indent="-34290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Heure de lever constante, à 7h30 au plus tard</a:t>
            </a:r>
          </a:p>
          <a:p>
            <a:pPr marL="57150" indent="-34290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Arrêt de la lecture au lit : se mettre en tenue de nuit, lire dans un 	fauteuil et n'aller au lit que pour dormir</a:t>
            </a:r>
          </a:p>
          <a:p>
            <a:pPr marL="57150" indent="-34290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sz="1600" dirty="0">
                <a:solidFill>
                  <a:srgbClr val="555555"/>
                </a:solidFill>
              </a:rPr>
              <a:t>Coucher au plus tôt à 22h30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pic>
        <p:nvPicPr>
          <p:cNvPr id="3" name="Image 2" descr="Une image contenant texte, nombre, capture d’écran&#10;&#10;Description générée automatiquement">
            <a:extLst>
              <a:ext uri="{FF2B5EF4-FFF2-40B4-BE49-F238E27FC236}">
                <a16:creationId xmlns:a16="http://schemas.microsoft.com/office/drawing/2014/main" id="{6D829F1E-1B5A-6C8B-69EF-85E9B33B3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3" b="784"/>
          <a:stretch>
            <a:fillRect/>
          </a:stretch>
        </p:blipFill>
        <p:spPr>
          <a:xfrm rot="16200000">
            <a:off x="1547753" y="602874"/>
            <a:ext cx="4527481" cy="6804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9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Que s’est-il passé pour ce patient ?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9939A3C5-0DB9-B722-C492-FBA02C089D56}"/>
              </a:ext>
            </a:extLst>
          </p:cNvPr>
          <p:cNvSpPr/>
          <p:nvPr/>
        </p:nvSpPr>
        <p:spPr>
          <a:xfrm>
            <a:off x="443369" y="2032109"/>
            <a:ext cx="7926487" cy="58519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spcAft>
                <a:spcPts val="800"/>
              </a:spcAft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propose une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thérapie </a:t>
            </a:r>
            <a:r>
              <a:rPr lang="fr-FR" sz="1600" b="1" dirty="0" err="1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cognitivo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-comportementale qui se montre efficace en quelques semaines.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5085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itre 1">
            <a:extLst>
              <a:ext uri="{FF2B5EF4-FFF2-40B4-BE49-F238E27FC236}">
                <a16:creationId xmlns:a16="http://schemas.microsoft.com/office/drawing/2014/main" id="{54ACE501-91C1-A05E-EB4E-4C457ED71153}"/>
              </a:ext>
            </a:extLst>
          </p:cNvPr>
          <p:cNvSpPr txBox="1">
            <a:spLocks/>
          </p:cNvSpPr>
          <p:nvPr/>
        </p:nvSpPr>
        <p:spPr>
          <a:xfrm>
            <a:off x="990599" y="604980"/>
            <a:ext cx="10341429" cy="725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fr-FR"/>
            </a:defPPr>
            <a:lvl1pPr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fr-FR" sz="3200" dirty="0"/>
              <a:t>Comment remplir son agenda de sommeil ?</a:t>
            </a:r>
          </a:p>
        </p:txBody>
      </p:sp>
      <p:sp>
        <p:nvSpPr>
          <p:cNvPr id="2" name="Rectangle: Rounded Corners 14">
            <a:extLst>
              <a:ext uri="{FF2B5EF4-FFF2-40B4-BE49-F238E27FC236}">
                <a16:creationId xmlns:a16="http://schemas.microsoft.com/office/drawing/2014/main" id="{BCB57831-3E30-43BE-C7E0-BCF7D2F1181D}"/>
              </a:ext>
            </a:extLst>
          </p:cNvPr>
          <p:cNvSpPr/>
          <p:nvPr/>
        </p:nvSpPr>
        <p:spPr>
          <a:xfrm>
            <a:off x="582510" y="2150115"/>
            <a:ext cx="5103166" cy="3139422"/>
          </a:xfrm>
          <a:prstGeom prst="round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3" name="Rectangle: Rounded Corners 75">
            <a:extLst>
              <a:ext uri="{FF2B5EF4-FFF2-40B4-BE49-F238E27FC236}">
                <a16:creationId xmlns:a16="http://schemas.microsoft.com/office/drawing/2014/main" id="{D5963D0D-DD2A-4938-B1A8-E1265ADA8BFA}"/>
              </a:ext>
            </a:extLst>
          </p:cNvPr>
          <p:cNvSpPr/>
          <p:nvPr/>
        </p:nvSpPr>
        <p:spPr>
          <a:xfrm>
            <a:off x="668921" y="2225794"/>
            <a:ext cx="5110515" cy="3215812"/>
          </a:xfrm>
          <a:prstGeom prst="roundRect">
            <a:avLst/>
          </a:prstGeom>
          <a:noFill/>
          <a:ln>
            <a:solidFill>
              <a:srgbClr val="599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: Rounded Corners 14">
            <a:extLst>
              <a:ext uri="{FF2B5EF4-FFF2-40B4-BE49-F238E27FC236}">
                <a16:creationId xmlns:a16="http://schemas.microsoft.com/office/drawing/2014/main" id="{2513307F-F366-8C6D-EEE7-BF9A4C7F81FC}"/>
              </a:ext>
            </a:extLst>
          </p:cNvPr>
          <p:cNvSpPr/>
          <p:nvPr/>
        </p:nvSpPr>
        <p:spPr>
          <a:xfrm>
            <a:off x="5999586" y="2127100"/>
            <a:ext cx="5048597" cy="2766904"/>
          </a:xfrm>
          <a:prstGeom prst="roundRect">
            <a:avLst/>
          </a:prstGeom>
          <a:solidFill>
            <a:srgbClr val="E7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: Rounded Corners 75">
            <a:extLst>
              <a:ext uri="{FF2B5EF4-FFF2-40B4-BE49-F238E27FC236}">
                <a16:creationId xmlns:a16="http://schemas.microsoft.com/office/drawing/2014/main" id="{86736F7E-D7EC-CFE8-6023-105FDB8F1661}"/>
              </a:ext>
            </a:extLst>
          </p:cNvPr>
          <p:cNvSpPr/>
          <p:nvPr/>
        </p:nvSpPr>
        <p:spPr>
          <a:xfrm>
            <a:off x="6085998" y="2202779"/>
            <a:ext cx="5089716" cy="2834230"/>
          </a:xfrm>
          <a:prstGeom prst="roundRect">
            <a:avLst/>
          </a:prstGeom>
          <a:noFill/>
          <a:ln>
            <a:solidFill>
              <a:srgbClr val="5994A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0721200-AB45-4FBA-7953-F4A047939296}"/>
              </a:ext>
            </a:extLst>
          </p:cNvPr>
          <p:cNvSpPr txBox="1"/>
          <p:nvPr/>
        </p:nvSpPr>
        <p:spPr>
          <a:xfrm>
            <a:off x="1470397" y="1639838"/>
            <a:ext cx="8817429" cy="404598"/>
          </a:xfrm>
          <a:prstGeom prst="rect">
            <a:avLst/>
          </a:prstGeom>
          <a:solidFill>
            <a:srgbClr val="5994AA"/>
          </a:solidFill>
        </p:spPr>
        <p:txBody>
          <a:bodyPr wrap="square">
            <a:spAutoFit/>
          </a:bodyPr>
          <a:lstStyle/>
          <a:p>
            <a:pPr algn="ctr" fontAlgn="base">
              <a:lnSpc>
                <a:spcPct val="110000"/>
              </a:lnSpc>
              <a:spcAft>
                <a:spcPts val="600"/>
              </a:spcAft>
            </a:pPr>
            <a:r>
              <a:rPr lang="fr-FR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L’agenda du sommeil doit être rempli à deux moments de la journée :</a:t>
            </a:r>
          </a:p>
        </p:txBody>
      </p:sp>
      <p:sp>
        <p:nvSpPr>
          <p:cNvPr id="11" name="TextBox 79">
            <a:extLst>
              <a:ext uri="{FF2B5EF4-FFF2-40B4-BE49-F238E27FC236}">
                <a16:creationId xmlns:a16="http://schemas.microsoft.com/office/drawing/2014/main" id="{4F9C054D-5978-39B9-F632-7B01B851BD66}"/>
              </a:ext>
            </a:extLst>
          </p:cNvPr>
          <p:cNvSpPr txBox="1"/>
          <p:nvPr/>
        </p:nvSpPr>
        <p:spPr>
          <a:xfrm>
            <a:off x="6172407" y="2287839"/>
            <a:ext cx="477240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 sz="16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0" lvl="1" indent="0" algn="ctr">
              <a:buNone/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</a:rPr>
              <a:t>2. </a:t>
            </a:r>
            <a:r>
              <a:rPr lang="fr-FR" sz="1800" b="1" u="sng" dirty="0">
                <a:solidFill>
                  <a:schemeClr val="accent5">
                    <a:lumMod val="50000"/>
                  </a:schemeClr>
                </a:solidFill>
              </a:rPr>
              <a:t>Le soir</a:t>
            </a: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</a:rPr>
              <a:t> pour noter ce que le patient </a:t>
            </a:r>
          </a:p>
          <a:p>
            <a:pPr marL="0" lvl="1" indent="0" algn="ctr">
              <a:buNone/>
            </a:pPr>
            <a:r>
              <a:rPr lang="fr-FR" sz="1800" b="1" dirty="0">
                <a:solidFill>
                  <a:schemeClr val="accent5">
                    <a:lumMod val="50000"/>
                  </a:schemeClr>
                </a:solidFill>
              </a:rPr>
              <a:t>a vécu pendant la journée </a:t>
            </a:r>
          </a:p>
          <a:p>
            <a:pPr marL="0" lvl="1" indent="0" algn="ctr">
              <a:buNone/>
            </a:pPr>
            <a:endParaRPr lang="fr-FR" sz="1800" b="1" dirty="0">
              <a:solidFill>
                <a:srgbClr val="E5007D"/>
              </a:solidFill>
            </a:endParaRPr>
          </a:p>
          <a:p>
            <a:pPr lvl="1"/>
            <a:r>
              <a:rPr lang="fr-FR" dirty="0"/>
              <a:t>S’il y a eu des </a:t>
            </a:r>
            <a:r>
              <a:rPr lang="fr-FR" b="1" dirty="0"/>
              <a:t>siestes</a:t>
            </a:r>
            <a:r>
              <a:rPr lang="fr-FR" dirty="0"/>
              <a:t>	</a:t>
            </a:r>
          </a:p>
          <a:p>
            <a:pPr lvl="1"/>
            <a:r>
              <a:rPr lang="fr-FR" dirty="0"/>
              <a:t>S’il y a eu des </a:t>
            </a:r>
            <a:r>
              <a:rPr lang="fr-FR" b="1" dirty="0"/>
              <a:t>moments de somnolence </a:t>
            </a:r>
            <a:r>
              <a:rPr lang="fr-FR" dirty="0"/>
              <a:t>(en indiquant « S »)</a:t>
            </a:r>
          </a:p>
          <a:p>
            <a:pPr lvl="1"/>
            <a:r>
              <a:rPr lang="fr-FR" dirty="0"/>
              <a:t>La </a:t>
            </a:r>
            <a:r>
              <a:rPr lang="fr-FR" b="1" dirty="0"/>
              <a:t>forme globale </a:t>
            </a:r>
            <a:r>
              <a:rPr lang="fr-FR" dirty="0"/>
              <a:t>tout au long                de la journée</a:t>
            </a:r>
          </a:p>
        </p:txBody>
      </p:sp>
      <p:sp>
        <p:nvSpPr>
          <p:cNvPr id="13" name="TextBox 79">
            <a:extLst>
              <a:ext uri="{FF2B5EF4-FFF2-40B4-BE49-F238E27FC236}">
                <a16:creationId xmlns:a16="http://schemas.microsoft.com/office/drawing/2014/main" id="{C0524B50-E3C8-3F44-DEEF-930AAFF81FA4}"/>
              </a:ext>
            </a:extLst>
          </p:cNvPr>
          <p:cNvSpPr txBox="1"/>
          <p:nvPr/>
        </p:nvSpPr>
        <p:spPr>
          <a:xfrm>
            <a:off x="530645" y="2310854"/>
            <a:ext cx="5276094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marR="0" lvl="1" indent="-28575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 sz="140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</a:lstStyle>
          <a:p>
            <a:pPr marL="342900" indent="-342900" algn="ctr">
              <a:buAutoNum type="arabicPeriod"/>
            </a:pPr>
            <a:r>
              <a:rPr lang="fr-FR" sz="1800" u="sng" dirty="0"/>
              <a:t>Le matin</a:t>
            </a:r>
            <a:r>
              <a:rPr lang="fr-FR" sz="1800" dirty="0"/>
              <a:t> pour indiquer </a:t>
            </a:r>
          </a:p>
          <a:p>
            <a:pPr algn="ctr"/>
            <a:r>
              <a:rPr lang="fr-FR" sz="1800" dirty="0"/>
              <a:t>comment s’est déroulée la nuit*</a:t>
            </a:r>
          </a:p>
          <a:p>
            <a:pPr algn="ctr"/>
            <a:endParaRPr lang="fr-FR" sz="1800" dirty="0"/>
          </a:p>
          <a:p>
            <a:pPr lvl="1"/>
            <a:r>
              <a:rPr lang="fr-FR" sz="1600" b="1" dirty="0"/>
              <a:t>L’heure de lever et de coucher</a:t>
            </a:r>
          </a:p>
          <a:p>
            <a:pPr lvl="1"/>
            <a:r>
              <a:rPr lang="fr-FR" sz="1600" dirty="0"/>
              <a:t>Les </a:t>
            </a:r>
            <a:r>
              <a:rPr lang="fr-FR" sz="1600" b="1" dirty="0"/>
              <a:t>horaires d’endormissement </a:t>
            </a:r>
            <a:r>
              <a:rPr lang="fr-FR" sz="1600" dirty="0"/>
              <a:t>et de </a:t>
            </a:r>
            <a:r>
              <a:rPr lang="fr-FR" sz="1600" b="1" dirty="0"/>
              <a:t>réveil</a:t>
            </a:r>
          </a:p>
          <a:p>
            <a:pPr lvl="1"/>
            <a:r>
              <a:rPr lang="fr-FR" sz="1600" dirty="0"/>
              <a:t>Les </a:t>
            </a:r>
            <a:r>
              <a:rPr lang="fr-FR" sz="1600" b="1" dirty="0"/>
              <a:t>réveils nocturnes </a:t>
            </a:r>
            <a:r>
              <a:rPr lang="fr-FR" sz="1600" dirty="0"/>
              <a:t>et leur </a:t>
            </a:r>
            <a:r>
              <a:rPr lang="fr-FR" sz="1600" b="1" dirty="0"/>
              <a:t>durée</a:t>
            </a:r>
          </a:p>
          <a:p>
            <a:pPr lvl="1"/>
            <a:r>
              <a:rPr lang="fr-FR" sz="1600" dirty="0"/>
              <a:t>La </a:t>
            </a:r>
            <a:r>
              <a:rPr lang="fr-FR" sz="1600" b="1" dirty="0"/>
              <a:t>qualité de la nuit </a:t>
            </a:r>
            <a:r>
              <a:rPr lang="fr-FR" sz="1600" dirty="0"/>
              <a:t>et la forme au réveil</a:t>
            </a:r>
          </a:p>
          <a:p>
            <a:pPr lvl="1"/>
            <a:r>
              <a:rPr lang="fr-FR" sz="1600" dirty="0"/>
              <a:t>Préciser si des </a:t>
            </a:r>
            <a:r>
              <a:rPr lang="fr-FR" sz="1600" b="1" dirty="0"/>
              <a:t>éléments ont pu interférer </a:t>
            </a:r>
            <a:r>
              <a:rPr lang="fr-FR" sz="1600" dirty="0"/>
              <a:t>avec le sommeil : mal de tête, douleurs,      sport tard le soir</a:t>
            </a:r>
          </a:p>
          <a:p>
            <a:pPr lvl="1"/>
            <a:r>
              <a:rPr lang="fr-FR" sz="1600" dirty="0"/>
              <a:t>Les </a:t>
            </a:r>
            <a:r>
              <a:rPr lang="fr-FR" sz="1600" b="1" dirty="0"/>
              <a:t>traitements</a:t>
            </a:r>
            <a:r>
              <a:rPr lang="fr-FR" sz="1600" dirty="0"/>
              <a:t> pris</a:t>
            </a:r>
            <a:endParaRPr lang="fr-FR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73ACCA44-812C-50CC-678F-C96125E8F0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2986" y="4013644"/>
            <a:ext cx="2661436" cy="230465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C8B86C6-BCD0-20E4-05A7-C0AA7B48D851}"/>
              </a:ext>
            </a:extLst>
          </p:cNvPr>
          <p:cNvSpPr txBox="1"/>
          <p:nvPr/>
        </p:nvSpPr>
        <p:spPr>
          <a:xfrm>
            <a:off x="9487749" y="4380986"/>
            <a:ext cx="207191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remplir pendant 3 semaines</a:t>
            </a:r>
            <a:r>
              <a:rPr lang="fr-FR" sz="16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idéalement sur une période de travail et une période de vacances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ED64F0-6D64-8792-BDEB-1AA19F7CAA8B}"/>
              </a:ext>
            </a:extLst>
          </p:cNvPr>
          <p:cNvSpPr txBox="1"/>
          <p:nvPr/>
        </p:nvSpPr>
        <p:spPr>
          <a:xfrm>
            <a:off x="642501" y="6162192"/>
            <a:ext cx="49658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Ne jamais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compléter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l’agenda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sommeil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pendant la nuit :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un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outil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subjectif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(noter la perception de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sommeil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ou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d’éveil</a:t>
            </a:r>
            <a:r>
              <a:rPr lang="en-US" sz="1200" dirty="0">
                <a:solidFill>
                  <a:srgbClr val="55555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165927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F95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3" descr="Une image contenant texte, capture d’écran, Tracé, nombre&#10;&#10;Description générée automatiquement">
            <a:extLst>
              <a:ext uri="{FF2B5EF4-FFF2-40B4-BE49-F238E27FC236}">
                <a16:creationId xmlns:a16="http://schemas.microsoft.com/office/drawing/2014/main" id="{C8C443F5-113F-ED03-ED3C-917A1CDD70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731"/>
          <a:stretch>
            <a:fillRect/>
          </a:stretch>
        </p:blipFill>
        <p:spPr>
          <a:xfrm>
            <a:off x="1883228" y="619592"/>
            <a:ext cx="8425544" cy="5618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330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FCF6C7-3D61-5D0A-797B-A0159E903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4000" dirty="0"/>
              <a:t>Cas patient n°1</a:t>
            </a:r>
            <a:endParaRPr lang="fr-FR" sz="4000" b="0" i="1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7B8ED4A-6DF6-594A-6EEB-B6AEF9E3DE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="0" kern="100" dirty="0">
                <a:solidFill>
                  <a:schemeClr val="tx1"/>
                </a:solidFill>
              </a:rPr>
              <a:t>Insomnie de fin de nuit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4288C668-8780-E41A-0787-933B132602EC}"/>
              </a:ext>
            </a:extLst>
          </p:cNvPr>
          <p:cNvGrpSpPr/>
          <p:nvPr/>
        </p:nvGrpSpPr>
        <p:grpSpPr>
          <a:xfrm>
            <a:off x="9417160" y="6292485"/>
            <a:ext cx="2588768" cy="430278"/>
            <a:chOff x="9417160" y="6292485"/>
            <a:chExt cx="2588768" cy="430278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00C7CED4-4BC7-B104-980B-7565215AA065}"/>
                </a:ext>
              </a:extLst>
            </p:cNvPr>
            <p:cNvSpPr txBox="1"/>
            <p:nvPr/>
          </p:nvSpPr>
          <p:spPr>
            <a:xfrm>
              <a:off x="10009700" y="6397660"/>
              <a:ext cx="1519202" cy="25359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050" b="1" dirty="0">
                  <a:solidFill>
                    <a:srgbClr val="575757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avec le concours du </a:t>
              </a:r>
            </a:p>
          </p:txBody>
        </p:sp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0A3106BE-9B06-5FD8-8F45-3906F35DB9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417160" y="6375888"/>
              <a:ext cx="614312" cy="275364"/>
            </a:xfrm>
            <a:prstGeom prst="rect">
              <a:avLst/>
            </a:prstGeom>
          </p:spPr>
        </p:pic>
        <p:pic>
          <p:nvPicPr>
            <p:cNvPr id="7" name="Image 6">
              <a:extLst>
                <a:ext uri="{FF2B5EF4-FFF2-40B4-BE49-F238E27FC236}">
                  <a16:creationId xmlns:a16="http://schemas.microsoft.com/office/drawing/2014/main" id="{41932D74-06B2-BB27-A324-A922EB03407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5744" t="12165" r="8629" b="2295"/>
            <a:stretch>
              <a:fillRect/>
            </a:stretch>
          </p:blipFill>
          <p:spPr>
            <a:xfrm>
              <a:off x="11528902" y="6292485"/>
              <a:ext cx="477026" cy="43027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23465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id="{216129EA-1639-38F2-3750-EA2FAB412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Description du cas patient</a:t>
            </a:r>
          </a:p>
        </p:txBody>
      </p:sp>
      <p:sp>
        <p:nvSpPr>
          <p:cNvPr id="5" name="Rectangle: Rounded Corners 95">
            <a:extLst>
              <a:ext uri="{FF2B5EF4-FFF2-40B4-BE49-F238E27FC236}">
                <a16:creationId xmlns:a16="http://schemas.microsoft.com/office/drawing/2014/main" id="{9939A3C5-0DB9-B722-C492-FBA02C089D56}"/>
              </a:ext>
            </a:extLst>
          </p:cNvPr>
          <p:cNvSpPr/>
          <p:nvPr/>
        </p:nvSpPr>
        <p:spPr>
          <a:xfrm>
            <a:off x="443370" y="2032109"/>
            <a:ext cx="7156036" cy="585194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Mr G,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âgé de 45 ans</a:t>
            </a:r>
          </a:p>
        </p:txBody>
      </p:sp>
      <p:sp>
        <p:nvSpPr>
          <p:cNvPr id="8" name="Rectangle: Rounded Corners 95">
            <a:extLst>
              <a:ext uri="{FF2B5EF4-FFF2-40B4-BE49-F238E27FC236}">
                <a16:creationId xmlns:a16="http://schemas.microsoft.com/office/drawing/2014/main" id="{23CE6236-F52C-9B4B-60CB-DABC9A42A9E5}"/>
              </a:ext>
            </a:extLst>
          </p:cNvPr>
          <p:cNvSpPr/>
          <p:nvPr/>
        </p:nvSpPr>
        <p:spPr>
          <a:xfrm>
            <a:off x="443367" y="2755556"/>
            <a:ext cx="8144579" cy="84693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 sent fatigué dans la journée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 besoin de dormir du fait de nombreux réveils nocturnes, a un sommeil instable et un réveil définitif à 3 h du matin avec rarement un ré-endormissement.</a:t>
            </a:r>
          </a:p>
        </p:txBody>
      </p:sp>
      <p:sp>
        <p:nvSpPr>
          <p:cNvPr id="9" name="Rectangle: Rounded Corners 95">
            <a:extLst>
              <a:ext uri="{FF2B5EF4-FFF2-40B4-BE49-F238E27FC236}">
                <a16:creationId xmlns:a16="http://schemas.microsoft.com/office/drawing/2014/main" id="{AF8F649C-C81C-EF98-4042-1C8FF3CFC10C}"/>
              </a:ext>
            </a:extLst>
          </p:cNvPr>
          <p:cNvSpPr/>
          <p:nvPr/>
        </p:nvSpPr>
        <p:spPr>
          <a:xfrm>
            <a:off x="443367" y="4747981"/>
            <a:ext cx="9937760" cy="599293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ronfle un peu, a un IMC de 27, a pris un peu de poids depuis 2 ans et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sent le besoin de faire des siestes diurnes qui ne sont pas toujours possibles.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5">
            <a:extLst>
              <a:ext uri="{FF2B5EF4-FFF2-40B4-BE49-F238E27FC236}">
                <a16:creationId xmlns:a16="http://schemas.microsoft.com/office/drawing/2014/main" id="{3977CD14-019D-926E-3F87-9905340D1FEF}"/>
              </a:ext>
            </a:extLst>
          </p:cNvPr>
          <p:cNvSpPr/>
          <p:nvPr/>
        </p:nvSpPr>
        <p:spPr>
          <a:xfrm>
            <a:off x="443367" y="5530020"/>
            <a:ext cx="10574064" cy="577017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moyennement reposé par ses siestes 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 </a:t>
            </a: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fait état d’une prise de poids récente.</a:t>
            </a:r>
            <a:endParaRPr lang="fr-FR" sz="16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Rectangle: Rounded Corners 95">
            <a:extLst>
              <a:ext uri="{FF2B5EF4-FFF2-40B4-BE49-F238E27FC236}">
                <a16:creationId xmlns:a16="http://schemas.microsoft.com/office/drawing/2014/main" id="{4C3F4963-E19C-7DFA-7A04-6E798BEB9A21}"/>
              </a:ext>
            </a:extLst>
          </p:cNvPr>
          <p:cNvSpPr/>
          <p:nvPr/>
        </p:nvSpPr>
        <p:spPr>
          <a:xfrm>
            <a:off x="443367" y="3762790"/>
            <a:ext cx="9104043" cy="802445"/>
          </a:xfrm>
          <a:prstGeom prst="roundRect">
            <a:avLst>
              <a:gd name="adj" fmla="val 50000"/>
            </a:avLst>
          </a:prstGeom>
          <a:solidFill>
            <a:schemeClr val="bg1">
              <a:lumMod val="95000"/>
            </a:schemeClr>
          </a:solidFill>
          <a:ln>
            <a:noFill/>
          </a:ln>
          <a:effectLst>
            <a:innerShdw blurRad="63500" dist="50800">
              <a:prstClr val="black">
                <a:alpha val="2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31520" rIns="91440" rtlCol="0" anchor="ctr"/>
          <a:lstStyle/>
          <a:p>
            <a:pPr>
              <a:lnSpc>
                <a:spcPct val="110000"/>
              </a:lnSpc>
              <a:spcBef>
                <a:spcPts val="800"/>
              </a:spcBef>
              <a:spcAft>
                <a:spcPts val="600"/>
              </a:spcAft>
              <a:defRPr/>
            </a:pPr>
            <a:r>
              <a:rPr lang="fr-FR" sz="1600" b="1" dirty="0">
                <a:solidFill>
                  <a:srgbClr val="E500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Insomnie débutée il y a 2 ans après le décès de son père</a:t>
            </a:r>
            <a:r>
              <a:rPr lang="fr-F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se sent dynamique cependant au travail et dans sa vie sociale même en dépit de son insomnie qui lui donne une asthénie de fond</a:t>
            </a:r>
            <a:r>
              <a:rPr lang="fr-FR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746759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673413"/>
            <a:ext cx="4806483" cy="4528979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919640" y="2771030"/>
            <a:ext cx="3956163" cy="136960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Que voyez-vous ?</a:t>
            </a:r>
            <a:endParaRPr lang="fr-FR" sz="1000" dirty="0"/>
          </a:p>
          <a:p>
            <a:pPr indent="-28575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Endormissement rapide</a:t>
            </a:r>
          </a:p>
          <a:p>
            <a:pPr indent="-285750"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Réveil matinal précoce </a:t>
            </a:r>
          </a:p>
        </p:txBody>
      </p:sp>
      <p:pic>
        <p:nvPicPr>
          <p:cNvPr id="7" name="Image 6" descr="Une image contenant texte, capture d’écran, nombre&#10;&#10;Description générée automatiquement">
            <a:extLst>
              <a:ext uri="{FF2B5EF4-FFF2-40B4-BE49-F238E27FC236}">
                <a16:creationId xmlns:a16="http://schemas.microsoft.com/office/drawing/2014/main" id="{30E71E54-AE33-B79E-759D-862B6DB123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" r="5613"/>
          <a:stretch>
            <a:fillRect/>
          </a:stretch>
        </p:blipFill>
        <p:spPr>
          <a:xfrm rot="5400000">
            <a:off x="1567118" y="515272"/>
            <a:ext cx="4520022" cy="6854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970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5EAA80EA-2B99-C0C7-4E24-5C30D17770D5}"/>
              </a:ext>
            </a:extLst>
          </p:cNvPr>
          <p:cNvSpPr txBox="1"/>
          <p:nvPr/>
        </p:nvSpPr>
        <p:spPr>
          <a:xfrm>
            <a:off x="396707" y="6535200"/>
            <a:ext cx="4023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00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SAHOS : Syndrome d'Apnées-Hypopnées Obstructives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673413"/>
            <a:ext cx="4806483" cy="4732007"/>
          </a:xfrm>
          <a:prstGeom prst="rect">
            <a:avLst/>
          </a:prstGeom>
        </p:spPr>
      </p:pic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B9F0CD27-C9ED-6503-9C8D-E8B9EDB310FD}"/>
              </a:ext>
            </a:extLst>
          </p:cNvPr>
          <p:cNvSpPr txBox="1">
            <a:spLocks noChangeArrowheads="1"/>
          </p:cNvSpPr>
          <p:nvPr/>
        </p:nvSpPr>
        <p:spPr>
          <a:xfrm>
            <a:off x="7919639" y="2771030"/>
            <a:ext cx="3956163" cy="223138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À quoi pensez-vous ?</a:t>
            </a:r>
            <a:endParaRPr lang="fr-FR" sz="1000" dirty="0"/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	Dépression / anxiété</a:t>
            </a:r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>
              <a:solidFill>
                <a:srgbClr val="555555"/>
              </a:solidFill>
            </a:endParaRPr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	Douleur</a:t>
            </a:r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	Alcool</a:t>
            </a:r>
          </a:p>
        </p:txBody>
      </p:sp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C82A0F4E-5799-BF64-123E-3E7F73D23548}"/>
              </a:ext>
            </a:extLst>
          </p:cNvPr>
          <p:cNvSpPr txBox="1">
            <a:spLocks noChangeArrowheads="1"/>
          </p:cNvSpPr>
          <p:nvPr/>
        </p:nvSpPr>
        <p:spPr>
          <a:xfrm>
            <a:off x="7919639" y="2771030"/>
            <a:ext cx="3956163" cy="1369606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</a:pPr>
            <a:endParaRPr lang="fr-FR" dirty="0"/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fr-FR" dirty="0">
              <a:solidFill>
                <a:srgbClr val="555555"/>
              </a:solidFill>
            </a:endParaRPr>
          </a:p>
          <a:p>
            <a:pPr defTabSz="37440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	SAHOS</a:t>
            </a:r>
          </a:p>
        </p:txBody>
      </p:sp>
      <p:pic>
        <p:nvPicPr>
          <p:cNvPr id="3" name="Image 2" descr="Une image contenant texte, capture d’écran, nombre&#10;&#10;Description générée automatiquement">
            <a:extLst>
              <a:ext uri="{FF2B5EF4-FFF2-40B4-BE49-F238E27FC236}">
                <a16:creationId xmlns:a16="http://schemas.microsoft.com/office/drawing/2014/main" id="{8613EBF8-F0B7-933F-AB91-0BC97B776F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" r="5289"/>
          <a:stretch>
            <a:fillRect/>
          </a:stretch>
        </p:blipFill>
        <p:spPr>
          <a:xfrm rot="5400000">
            <a:off x="1554273" y="528116"/>
            <a:ext cx="4535551" cy="6844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44389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3">
            <a:extLst>
              <a:ext uri="{FF2B5EF4-FFF2-40B4-BE49-F238E27FC236}">
                <a16:creationId xmlns:a16="http://schemas.microsoft.com/office/drawing/2014/main" id="{611424D9-3782-582E-4FFE-F13DCD8271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2580"/>
            <a:ext cx="10515600" cy="725144"/>
          </a:xfrm>
        </p:spPr>
        <p:txBody>
          <a:bodyPr/>
          <a:lstStyle/>
          <a:p>
            <a:r>
              <a:rPr lang="fr-FR" dirty="0"/>
              <a:t>Analyse de son agenda du sommeil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C593274E-B3DD-1621-A30F-085F704972B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542832" y="1673413"/>
            <a:ext cx="4806483" cy="4644881"/>
          </a:xfrm>
          <a:prstGeom prst="rect">
            <a:avLst/>
          </a:prstGeom>
        </p:spPr>
      </p:pic>
      <p:sp>
        <p:nvSpPr>
          <p:cNvPr id="4" name="Espace réservé du contenu 2">
            <a:extLst>
              <a:ext uri="{FF2B5EF4-FFF2-40B4-BE49-F238E27FC236}">
                <a16:creationId xmlns:a16="http://schemas.microsoft.com/office/drawing/2014/main" id="{8BDCF430-2374-D8F8-A2B1-E8E87AE9C56F}"/>
              </a:ext>
            </a:extLst>
          </p:cNvPr>
          <p:cNvSpPr txBox="1">
            <a:spLocks noChangeArrowheads="1"/>
          </p:cNvSpPr>
          <p:nvPr/>
        </p:nvSpPr>
        <p:spPr>
          <a:xfrm>
            <a:off x="7919640" y="2771030"/>
            <a:ext cx="3956163" cy="116442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Que proposez-vous comme conseils ?</a:t>
            </a:r>
          </a:p>
          <a:p>
            <a:endParaRPr lang="fr-FR" sz="1000" dirty="0"/>
          </a:p>
          <a:p>
            <a:pPr>
              <a:lnSpc>
                <a:spcPct val="150000"/>
              </a:lnSpc>
            </a:pPr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421C259-F69A-D1A2-1DDD-91437ACCFCD1}"/>
              </a:ext>
            </a:extLst>
          </p:cNvPr>
          <p:cNvSpPr txBox="1"/>
          <p:nvPr/>
        </p:nvSpPr>
        <p:spPr>
          <a:xfrm>
            <a:off x="396707" y="6535200"/>
            <a:ext cx="40238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fr-FR"/>
            </a:defPPr>
            <a:lvl1pPr>
              <a:defRPr sz="1000">
                <a:solidFill>
                  <a:srgbClr val="57575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fr-FR" dirty="0">
                <a:solidFill>
                  <a:srgbClr val="4D5156"/>
                </a:solidFill>
                <a:latin typeface="arial" panose="020B0604020202020204" pitchFamily="34" charset="0"/>
              </a:rPr>
              <a:t>SAHOS : Syndrome d'Apnées-Hypopnées Obstructives du Sommeil</a:t>
            </a: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98E5A04B-06E2-944B-6B20-5C6CEFA95F27}"/>
              </a:ext>
            </a:extLst>
          </p:cNvPr>
          <p:cNvSpPr txBox="1">
            <a:spLocks noChangeArrowheads="1"/>
          </p:cNvSpPr>
          <p:nvPr/>
        </p:nvSpPr>
        <p:spPr>
          <a:xfrm>
            <a:off x="7919640" y="2771030"/>
            <a:ext cx="3956163" cy="182101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defPPr>
              <a:defRPr lang="fr-FR"/>
            </a:defPPr>
            <a:lvl1pPr>
              <a:defRPr b="1">
                <a:solidFill>
                  <a:srgbClr val="E5007D"/>
                </a:solidFill>
                <a:latin typeface="Arial" charset="0"/>
                <a:cs typeface="Arial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200" dirty="0"/>
          </a:p>
          <a:p>
            <a:endParaRPr lang="fr-FR" sz="1200" dirty="0"/>
          </a:p>
          <a:p>
            <a:endParaRPr lang="fr-FR" sz="1200" dirty="0"/>
          </a:p>
          <a:p>
            <a:endParaRPr lang="fr-FR" sz="1000" dirty="0"/>
          </a:p>
          <a:p>
            <a:pPr marL="57150" indent="-342900" defTabSz="3744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fr-FR" dirty="0">
                <a:solidFill>
                  <a:srgbClr val="555555"/>
                </a:solidFill>
              </a:rPr>
              <a:t>Faire un examen du sommeil pour éliminer un SAHOS</a:t>
            </a:r>
          </a:p>
          <a:p>
            <a:pPr>
              <a:lnSpc>
                <a:spcPct val="150000"/>
              </a:lnSpc>
            </a:pPr>
            <a:endParaRPr lang="fr-FR" dirty="0"/>
          </a:p>
        </p:txBody>
      </p:sp>
      <p:pic>
        <p:nvPicPr>
          <p:cNvPr id="3" name="Image 2" descr="Une image contenant texte, capture d’écran, nombre&#10;&#10;Description générée automatiquement">
            <a:extLst>
              <a:ext uri="{FF2B5EF4-FFF2-40B4-BE49-F238E27FC236}">
                <a16:creationId xmlns:a16="http://schemas.microsoft.com/office/drawing/2014/main" id="{CB557FCC-3CB6-8700-A8F3-DC5353691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" r="5713"/>
          <a:stretch>
            <a:fillRect/>
          </a:stretch>
        </p:blipFill>
        <p:spPr>
          <a:xfrm rot="5400000">
            <a:off x="1554273" y="528116"/>
            <a:ext cx="4515231" cy="6823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7681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1217</Words>
  <Application>Microsoft Office PowerPoint</Application>
  <PresentationFormat>Grand écran</PresentationFormat>
  <Paragraphs>162</Paragraphs>
  <Slides>22</Slides>
  <Notes>15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22</vt:i4>
      </vt:variant>
    </vt:vector>
  </HeadingPairs>
  <TitlesOfParts>
    <vt:vector size="27" baseType="lpstr">
      <vt:lpstr>Arial</vt:lpstr>
      <vt:lpstr>Arial</vt:lpstr>
      <vt:lpstr>Calibri</vt:lpstr>
      <vt:lpstr>Wingdings</vt:lpstr>
      <vt:lpstr>Thème Office</vt:lpstr>
      <vt:lpstr>EN PRATIQUE :</vt:lpstr>
      <vt:lpstr>Présentation PowerPoint</vt:lpstr>
      <vt:lpstr>Présentation PowerPoint</vt:lpstr>
      <vt:lpstr>Présentation PowerPoint</vt:lpstr>
      <vt:lpstr>Cas patient n°1</vt:lpstr>
      <vt:lpstr>Description du cas patient</vt:lpstr>
      <vt:lpstr>Analyse de son agenda du sommeil</vt:lpstr>
      <vt:lpstr>Analyse de son agenda du sommeil</vt:lpstr>
      <vt:lpstr>Analyse de son agenda du sommeil</vt:lpstr>
      <vt:lpstr>Que s’est-il passé pour ce patient ?</vt:lpstr>
      <vt:lpstr>Cas patient n°2</vt:lpstr>
      <vt:lpstr>Description du cas patient</vt:lpstr>
      <vt:lpstr>Analyse de son agenda du sommeil</vt:lpstr>
      <vt:lpstr>Analyse de son agenda du sommeil</vt:lpstr>
      <vt:lpstr>Analyse de son agenda du sommeil</vt:lpstr>
      <vt:lpstr>Que s’est-il passé pour ce patient ?</vt:lpstr>
      <vt:lpstr>Cas patient n°3</vt:lpstr>
      <vt:lpstr>Description du cas patient</vt:lpstr>
      <vt:lpstr>Analyse de son agenda du sommeil</vt:lpstr>
      <vt:lpstr>Analyse de son agenda du sommeil</vt:lpstr>
      <vt:lpstr>Analyse de son agenda du sommeil</vt:lpstr>
      <vt:lpstr>Que s’est-il passé pour ce patient 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Anthony Sellam</dc:creator>
  <cp:lastModifiedBy>Caroline Vittoz</cp:lastModifiedBy>
  <cp:revision>294</cp:revision>
  <cp:lastPrinted>2023-09-05T13:17:22Z</cp:lastPrinted>
  <dcterms:created xsi:type="dcterms:W3CDTF">2022-11-10T10:52:00Z</dcterms:created>
  <dcterms:modified xsi:type="dcterms:W3CDTF">2025-12-05T15:06:52Z</dcterms:modified>
</cp:coreProperties>
</file>